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4D3E7C-4A22-8235-8D7E-EEED69EBED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DA0AC9D-031C-0607-9DAB-8F84B6DA51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D5E200-D4D6-2395-F504-8D2266B40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D7F2C7-ADCE-3169-9D7F-4F91F1E6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4DC7BA-866D-EE10-19FB-5AB76DDEF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24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AB5C1-AB11-5FC8-A8CA-5D28B2363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19327F4-C4A8-09FF-5A94-331888ED89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5E520-3A07-19EE-064C-701B558E3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C772E4-6408-DE5A-8DCF-2AABF3463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B8C490-6941-FF63-0B2D-AF4DD7084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8247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AE7E392-0149-FDC7-7FCE-1E4411ABD3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7F73961-EBBF-D1F0-4CD4-38EE49ED3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045AC3-1EA5-F2C2-5B9E-17EE10994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B5D83A-57EB-0B2A-F1B6-C2F9C5526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E4CBC3-97C9-CF85-FFD1-0CB2913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7027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6C2AA-00BE-DABB-D248-532A63F37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10EB01-EA3C-805E-9D30-D2FB77B91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296AC0-DF83-C48F-2C60-99E5B803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E04EA4-F80B-F275-E4F5-1560B458F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2F5550-37C7-49C1-167F-ABFFF1FA9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756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60E119-508A-8B74-1B28-7C8263DEE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E96D20-E18E-2C8B-60FD-BCDC692ED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2CAC43-ED84-98E0-8540-30418EEB5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D70A16-A42F-EFFF-5C6B-760158DD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7293D4-E4DF-2F49-F2D6-C2345FEDD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289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B64048-C5CE-4AB6-4242-E987DD310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6C3A1C-A331-D164-CAAE-AD4AD6FE85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141FFC6-167C-C22F-8BFF-98C588CB0B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F5CF8B-B018-35BC-081F-EBDAF8F30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8FC7D34-9736-D46F-5E01-E4689A542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B23BAE-007A-605E-6FF7-3D9256585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888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D0F53F-B208-9E58-09FE-DE0BF09FA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4B236C-FEA5-B93D-6734-8EFB190B3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ADAA32-392E-0102-AC3E-4ABAFD7A3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B5CE133-25F5-7FFB-D79D-BE45F4EDDA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54C6EBC-3E14-F4CD-5DFD-CF29CDA2DE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1363B8B-033A-079B-16D2-D0073A29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BFBA04B-A859-1BBD-F1E9-75D064744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0CEB140-6397-CFD0-F87D-F02CD87BB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276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96BD4-86F9-CD32-5CFF-FE1A094F4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597A109-9CA9-8718-158A-71270C41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B1886D2-5472-DF7B-2370-185EA64E4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A9845D-6A2C-E2CC-8692-45BD06838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7422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8A4E81A-7627-9854-14FD-03FEA18B5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5DC5F85-6643-C729-7A11-6531EB1B2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F121041-CD00-38B3-439D-0271313A7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02997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633B51-4671-AE84-6D69-8B5FF642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9571DF-9BAE-0943-0B44-14C3AFADC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24A4F5-06A6-A9E1-1356-6BC380F31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7E22E7-F749-132F-64E1-CDC3E9BA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5997A0-951D-2DDA-1818-E3AAD4BB3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D88B9F-93E0-2075-55FB-678D9E3D4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1015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B188-61B5-AEFC-D60D-90B815834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D0CC031-BD97-E59D-9D54-39B269532D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77581AC-4913-DA7D-8399-74B97793EE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9AD0E7B-2E34-C504-0A8D-C7A409978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4323B88-1187-8B0B-1578-4E63ADAE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0E7E45-36DA-5E87-9BA7-2DC7BBB92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9746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15DA55-0830-5085-4766-70752477F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1463AD-88FC-7A3A-31BD-4FDF3B5EA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876FD4-AC6C-4B08-8103-4AC3970D86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4DDA45-CC8F-7456-6014-4DDE9B68FE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E2181A-2594-3E5B-30AA-8DBE6FE5F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003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3" Type="http://schemas.openxmlformats.org/officeDocument/2006/relationships/image" Target="../media/image2.jpg"/><Relationship Id="rId21" Type="http://schemas.openxmlformats.org/officeDocument/2006/relationships/image" Target="../media/image20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>
            <a:extLst>
              <a:ext uri="{FF2B5EF4-FFF2-40B4-BE49-F238E27FC236}">
                <a16:creationId xmlns:a16="http://schemas.microsoft.com/office/drawing/2014/main" id="{6235D868-88ED-C94C-02D4-E10CC056F58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82557" y="6519838"/>
            <a:ext cx="5503547" cy="5693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Introduction à l’économie © Luca </a:t>
            </a:r>
            <a:r>
              <a:rPr lang="fr-FR" sz="1400" dirty="0" err="1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Togni</a:t>
            </a:r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/EPFL </a:t>
            </a:r>
            <a:r>
              <a:rPr lang="fr-FR" sz="1400" dirty="0" err="1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Press</a:t>
            </a:r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, 2024</a:t>
            </a:r>
            <a:endParaRPr lang="fr-CH" sz="1400" dirty="0">
              <a:solidFill>
                <a:schemeClr val="bg2">
                  <a:lumMod val="50000"/>
                </a:schemeClr>
              </a:solidFill>
              <a:latin typeface="Quinn Text Light" panose="02060402070706020403" pitchFamily="18" charset="77"/>
              <a:ea typeface="Cambria"/>
              <a:cs typeface="Times New Roman" panose="02020603050405020304" pitchFamily="18" charset="0"/>
            </a:endParaRPr>
          </a:p>
          <a:p>
            <a:pPr marL="342900" lvl="0" indent="-342900">
              <a:buFont typeface="Cambria" panose="02040503050406030204" pitchFamily="18" charset="0"/>
              <a:buChar char="-"/>
            </a:pPr>
            <a:endParaRPr lang="fr-FR" sz="17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ZoneTexte 18">
            <a:extLst>
              <a:ext uri="{FF2B5EF4-FFF2-40B4-BE49-F238E27FC236}">
                <a16:creationId xmlns:a16="http://schemas.microsoft.com/office/drawing/2014/main" id="{6E4F379D-E253-3D97-26E7-3BF517FC462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82557" y="195541"/>
            <a:ext cx="10626886" cy="171970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fr-FR" sz="2000" dirty="0">
                <a:solidFill>
                  <a:srgbClr val="009193"/>
                </a:solidFill>
                <a:latin typeface="Router Medium" panose="020F0503030201060303" pitchFamily="34" charset="77"/>
                <a:ea typeface="Cambria"/>
                <a:cs typeface="Times New Roman" panose="02020603050405020304" pitchFamily="18" charset="0"/>
              </a:rPr>
              <a:t>L’État</a:t>
            </a:r>
          </a:p>
          <a:p>
            <a:pPr>
              <a:lnSpc>
                <a:spcPct val="125000"/>
              </a:lnSpc>
            </a:pPr>
            <a:r>
              <a:rPr lang="fr-FR" sz="1700" b="1" dirty="0">
                <a:effectLst/>
                <a:latin typeface="Quinn Text SemiBold" panose="02060502070706020403" pitchFamily="18" charset="77"/>
                <a:ea typeface="Cambria"/>
                <a:cs typeface="Times New Roman" panose="02020603050405020304" pitchFamily="18" charset="0"/>
              </a:rPr>
              <a:t>Exercice 1 </a:t>
            </a:r>
            <a:r>
              <a:rPr lang="fr-FR" sz="1700" dirty="0">
                <a:effectLst/>
                <a:latin typeface="Quinn Text" panose="02060502070706020403" pitchFamily="18" charset="77"/>
                <a:ea typeface="Cambria"/>
                <a:cs typeface="Times New Roman" panose="02020603050405020304" pitchFamily="18" charset="0"/>
              </a:rPr>
              <a:t>Découverte des caractéristiques d’un État</a:t>
            </a:r>
            <a:endParaRPr lang="fr-FR" sz="1700" b="1" dirty="0">
              <a:effectLst/>
              <a:latin typeface="Times New Roman" panose="02020603050405020304" pitchFamily="18" charset="0"/>
              <a:ea typeface="Cambria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Répartissez les illustrations en catégories d’États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similaires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en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fonction de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critères que vous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aurez vous-mêmes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retenus.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 </a:t>
            </a:r>
            <a:r>
              <a:rPr lang="fr-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Tentez de déduire les principales caractéristiques d’un État.</a:t>
            </a:r>
            <a:endParaRPr lang="fr-CH" sz="1700" dirty="0">
              <a:latin typeface="Quinn Text Light" panose="02060402070706020403" pitchFamily="18" charset="77"/>
              <a:ea typeface="Cambria"/>
              <a:cs typeface="Times New Roman" panose="02020603050405020304" pitchFamily="18" charset="0"/>
            </a:endParaRPr>
          </a:p>
          <a:p>
            <a:pPr marL="342900" lvl="0" indent="-342900">
              <a:buFont typeface="Cambria" panose="02040503050406030204" pitchFamily="18" charset="0"/>
              <a:buChar char="-"/>
            </a:pPr>
            <a:endParaRPr lang="fr-FR" sz="17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 3" descr="Une image contenant texte, Police, symbole, logo&#10;&#10;Description générée automatiquement">
            <a:extLst>
              <a:ext uri="{FF2B5EF4-FFF2-40B4-BE49-F238E27FC236}">
                <a16:creationId xmlns:a16="http://schemas.microsoft.com/office/drawing/2014/main" id="{7A7B0F0C-A96D-1EFB-1A62-99D2C2B45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708" y="2137359"/>
            <a:ext cx="1460500" cy="787400"/>
          </a:xfrm>
          <a:prstGeom prst="rect">
            <a:avLst/>
          </a:prstGeom>
        </p:spPr>
      </p:pic>
      <p:pic>
        <p:nvPicPr>
          <p:cNvPr id="6" name="Image 5" descr="Une image contenant texte, drapeau, Police, symbole&#10;&#10;Description générée automatiquement">
            <a:extLst>
              <a:ext uri="{FF2B5EF4-FFF2-40B4-BE49-F238E27FC236}">
                <a16:creationId xmlns:a16="http://schemas.microsoft.com/office/drawing/2014/main" id="{F2F33DCA-BE4E-4F92-045A-B1F304044E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134" y="4278468"/>
            <a:ext cx="1117600" cy="1054100"/>
          </a:xfrm>
          <a:prstGeom prst="rect">
            <a:avLst/>
          </a:prstGeom>
        </p:spPr>
      </p:pic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40DBE8B3-39E9-97C3-E4E8-FEC7F611E8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81" y="2337010"/>
            <a:ext cx="1143000" cy="914400"/>
          </a:xfrm>
          <a:prstGeom prst="rect">
            <a:avLst/>
          </a:prstGeom>
        </p:spPr>
      </p:pic>
      <p:pic>
        <p:nvPicPr>
          <p:cNvPr id="10" name="Image 9" descr="Une image contenant texte, Police, logo, symbole&#10;&#10;Description générée automatiquement">
            <a:extLst>
              <a:ext uri="{FF2B5EF4-FFF2-40B4-BE49-F238E27FC236}">
                <a16:creationId xmlns:a16="http://schemas.microsoft.com/office/drawing/2014/main" id="{1FBAF51D-E7B5-3B0D-EA73-0A3312F37E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177" y="2093341"/>
            <a:ext cx="1155700" cy="1041400"/>
          </a:xfrm>
          <a:prstGeom prst="rect">
            <a:avLst/>
          </a:prstGeom>
        </p:spPr>
      </p:pic>
      <p:pic>
        <p:nvPicPr>
          <p:cNvPr id="14" name="Image 13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3B7985E8-E53E-0241-C1BE-AF7BE0BEF8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834" y="3711279"/>
            <a:ext cx="1473200" cy="838200"/>
          </a:xfrm>
          <a:prstGeom prst="rect">
            <a:avLst/>
          </a:prstGeom>
        </p:spPr>
      </p:pic>
      <p:pic>
        <p:nvPicPr>
          <p:cNvPr id="16" name="Image 15" descr="Une image contenant texte, logo, capture d’écran, symbole&#10;&#10;Description générée automatiquement">
            <a:extLst>
              <a:ext uri="{FF2B5EF4-FFF2-40B4-BE49-F238E27FC236}">
                <a16:creationId xmlns:a16="http://schemas.microsoft.com/office/drawing/2014/main" id="{EB4424A9-BDA1-0F16-7A44-551CFD47E5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45" y="2111060"/>
            <a:ext cx="1155700" cy="1041400"/>
          </a:xfrm>
          <a:prstGeom prst="rect">
            <a:avLst/>
          </a:prstGeom>
        </p:spPr>
      </p:pic>
      <p:pic>
        <p:nvPicPr>
          <p:cNvPr id="21" name="Image 20" descr="Une image contenant texte, Police, symbole, logo&#10;&#10;Description générée automatiquement">
            <a:extLst>
              <a:ext uri="{FF2B5EF4-FFF2-40B4-BE49-F238E27FC236}">
                <a16:creationId xmlns:a16="http://schemas.microsoft.com/office/drawing/2014/main" id="{0D8743FD-0C4F-FBC5-FD73-BC532518B4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6" y="4959350"/>
            <a:ext cx="1295400" cy="1016000"/>
          </a:xfrm>
          <a:prstGeom prst="rect">
            <a:avLst/>
          </a:prstGeom>
        </p:spPr>
      </p:pic>
      <p:pic>
        <p:nvPicPr>
          <p:cNvPr id="23" name="Image 22" descr="Une image contenant texte, Police, capture d’écran, Graphique&#10;&#10;Description générée automatiquement">
            <a:extLst>
              <a:ext uri="{FF2B5EF4-FFF2-40B4-BE49-F238E27FC236}">
                <a16:creationId xmlns:a16="http://schemas.microsoft.com/office/drawing/2014/main" id="{D084193B-9DC6-6AC1-227B-053AF0909E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522" y="4438650"/>
            <a:ext cx="1130300" cy="1028700"/>
          </a:xfrm>
          <a:prstGeom prst="rect">
            <a:avLst/>
          </a:prstGeom>
        </p:spPr>
      </p:pic>
      <p:pic>
        <p:nvPicPr>
          <p:cNvPr id="25" name="Image 24" descr="Une image contenant texte, capture d’écran, logo, jaune&#10;&#10;Description générée automatiquement">
            <a:extLst>
              <a:ext uri="{FF2B5EF4-FFF2-40B4-BE49-F238E27FC236}">
                <a16:creationId xmlns:a16="http://schemas.microsoft.com/office/drawing/2014/main" id="{F4B9EF8E-B112-8610-79C1-C05D023821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060" y="1905210"/>
            <a:ext cx="1092200" cy="889000"/>
          </a:xfrm>
          <a:prstGeom prst="rect">
            <a:avLst/>
          </a:prstGeom>
        </p:spPr>
      </p:pic>
      <p:pic>
        <p:nvPicPr>
          <p:cNvPr id="27" name="Image 26" descr="Une image contenant texte, symbole, Police, capture d’écran&#10;&#10;Description générée automatiquement">
            <a:extLst>
              <a:ext uri="{FF2B5EF4-FFF2-40B4-BE49-F238E27FC236}">
                <a16:creationId xmlns:a16="http://schemas.microsoft.com/office/drawing/2014/main" id="{C2791656-F9C4-D5D2-ABAC-956DD7F349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70" y="4872162"/>
            <a:ext cx="1130300" cy="876300"/>
          </a:xfrm>
          <a:prstGeom prst="rect">
            <a:avLst/>
          </a:prstGeom>
        </p:spPr>
      </p:pic>
      <p:pic>
        <p:nvPicPr>
          <p:cNvPr id="29" name="Image 28" descr="Une image contenant texte, logo, capture d’écran, drapeau&#10;&#10;Description générée automatiquement">
            <a:extLst>
              <a:ext uri="{FF2B5EF4-FFF2-40B4-BE49-F238E27FC236}">
                <a16:creationId xmlns:a16="http://schemas.microsoft.com/office/drawing/2014/main" id="{20C4B0A2-7585-BBA7-CC03-05671856CC8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4" y="5653190"/>
            <a:ext cx="1092200" cy="889000"/>
          </a:xfrm>
          <a:prstGeom prst="rect">
            <a:avLst/>
          </a:prstGeom>
        </p:spPr>
      </p:pic>
      <p:pic>
        <p:nvPicPr>
          <p:cNvPr id="31" name="Image 30" descr="Une image contenant texte, capture d’écran, symbole, Police&#10;&#10;Description générée automatiquement">
            <a:extLst>
              <a:ext uri="{FF2B5EF4-FFF2-40B4-BE49-F238E27FC236}">
                <a16:creationId xmlns:a16="http://schemas.microsoft.com/office/drawing/2014/main" id="{F61AA31B-63BE-ACD9-D5EA-A89BB94DA43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73" y="2234845"/>
            <a:ext cx="1117600" cy="952500"/>
          </a:xfrm>
          <a:prstGeom prst="rect">
            <a:avLst/>
          </a:prstGeom>
        </p:spPr>
      </p:pic>
      <p:pic>
        <p:nvPicPr>
          <p:cNvPr id="33" name="Image 32" descr="Une image contenant capture d’écran, cercle, Graphique, Police&#10;&#10;Description générée automatiquement">
            <a:extLst>
              <a:ext uri="{FF2B5EF4-FFF2-40B4-BE49-F238E27FC236}">
                <a16:creationId xmlns:a16="http://schemas.microsoft.com/office/drawing/2014/main" id="{D06CDE80-EEA4-C774-5581-990C68B1AC0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68" y="3319104"/>
            <a:ext cx="1104900" cy="889000"/>
          </a:xfrm>
          <a:prstGeom prst="rect">
            <a:avLst/>
          </a:prstGeom>
        </p:spPr>
      </p:pic>
      <p:pic>
        <p:nvPicPr>
          <p:cNvPr id="35" name="Image 34" descr="Une image contenant texte, Police, capture d’écran, carte&#10;&#10;Description générée automatiquement">
            <a:extLst>
              <a:ext uri="{FF2B5EF4-FFF2-40B4-BE49-F238E27FC236}">
                <a16:creationId xmlns:a16="http://schemas.microsoft.com/office/drawing/2014/main" id="{5254AF67-C07C-15BF-C189-FC29DDE5C18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313" y="5653190"/>
            <a:ext cx="1117600" cy="990600"/>
          </a:xfrm>
          <a:prstGeom prst="rect">
            <a:avLst/>
          </a:prstGeom>
        </p:spPr>
      </p:pic>
      <p:pic>
        <p:nvPicPr>
          <p:cNvPr id="37" name="Image 36" descr="Une image contenant texte, symbole, capture d’écran, Police&#10;&#10;Description générée automatiquement">
            <a:extLst>
              <a:ext uri="{FF2B5EF4-FFF2-40B4-BE49-F238E27FC236}">
                <a16:creationId xmlns:a16="http://schemas.microsoft.com/office/drawing/2014/main" id="{A7724C3E-3C45-B6DE-B189-5D25C0536C1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59" y="3381959"/>
            <a:ext cx="1117600" cy="863600"/>
          </a:xfrm>
          <a:prstGeom prst="rect">
            <a:avLst/>
          </a:prstGeom>
        </p:spPr>
      </p:pic>
      <p:pic>
        <p:nvPicPr>
          <p:cNvPr id="39" name="Image 38" descr="Une image contenant texte, capture d’écran, Police, Rectangle&#10;&#10;Description générée automatiquement">
            <a:extLst>
              <a:ext uri="{FF2B5EF4-FFF2-40B4-BE49-F238E27FC236}">
                <a16:creationId xmlns:a16="http://schemas.microsoft.com/office/drawing/2014/main" id="{6D77FBA1-6EAF-3D1E-DCF8-E5259676AE8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182" y="3060896"/>
            <a:ext cx="1511300" cy="1054100"/>
          </a:xfrm>
          <a:prstGeom prst="rect">
            <a:avLst/>
          </a:prstGeom>
        </p:spPr>
      </p:pic>
      <p:pic>
        <p:nvPicPr>
          <p:cNvPr id="41" name="Image 40" descr="Une image contenant texte, capture d’écran, Police, Rectangle&#10;&#10;Description générée automatiquement">
            <a:extLst>
              <a:ext uri="{FF2B5EF4-FFF2-40B4-BE49-F238E27FC236}">
                <a16:creationId xmlns:a16="http://schemas.microsoft.com/office/drawing/2014/main" id="{1468CAA6-DA46-8D2F-5739-0526AA6D4A5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459" y="3583706"/>
            <a:ext cx="1143000" cy="863600"/>
          </a:xfrm>
          <a:prstGeom prst="rect">
            <a:avLst/>
          </a:prstGeom>
        </p:spPr>
      </p:pic>
      <p:pic>
        <p:nvPicPr>
          <p:cNvPr id="43" name="Image 42" descr="Une image contenant texte, capture d’écran, Police, Rectangle&#10;&#10;Description générée automatiquement">
            <a:extLst>
              <a:ext uri="{FF2B5EF4-FFF2-40B4-BE49-F238E27FC236}">
                <a16:creationId xmlns:a16="http://schemas.microsoft.com/office/drawing/2014/main" id="{30892B2C-E516-9D2D-1473-5A8946E5878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333" y="3342979"/>
            <a:ext cx="1143000" cy="736600"/>
          </a:xfrm>
          <a:prstGeom prst="rect">
            <a:avLst/>
          </a:prstGeom>
        </p:spPr>
      </p:pic>
      <p:pic>
        <p:nvPicPr>
          <p:cNvPr id="45" name="Image 44" descr="Une image contenant capture d’écran, Rectangle, texte, Bleu électrique&#10;&#10;Description générée automatiquement">
            <a:extLst>
              <a:ext uri="{FF2B5EF4-FFF2-40B4-BE49-F238E27FC236}">
                <a16:creationId xmlns:a16="http://schemas.microsoft.com/office/drawing/2014/main" id="{7CF87CB1-BE31-1B67-D4E5-92116FAB701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605" y="5423986"/>
            <a:ext cx="1092200" cy="889000"/>
          </a:xfrm>
          <a:prstGeom prst="rect">
            <a:avLst/>
          </a:prstGeom>
        </p:spPr>
      </p:pic>
      <p:pic>
        <p:nvPicPr>
          <p:cNvPr id="47" name="Image 46" descr="Une image contenant texte, capture d’écran, Police, symbole&#10;&#10;Description générée automatiquement">
            <a:extLst>
              <a:ext uri="{FF2B5EF4-FFF2-40B4-BE49-F238E27FC236}">
                <a16:creationId xmlns:a16="http://schemas.microsoft.com/office/drawing/2014/main" id="{7626A41D-8416-2994-F3F7-C98EF35C640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833" y="4381682"/>
            <a:ext cx="1206500" cy="723900"/>
          </a:xfrm>
          <a:prstGeom prst="rect">
            <a:avLst/>
          </a:prstGeom>
        </p:spPr>
      </p:pic>
      <p:pic>
        <p:nvPicPr>
          <p:cNvPr id="49" name="Image 48" descr="Une image contenant texte, capture d’écran, Police, Rectangle&#10;&#10;Description générée automatiquement">
            <a:extLst>
              <a:ext uri="{FF2B5EF4-FFF2-40B4-BE49-F238E27FC236}">
                <a16:creationId xmlns:a16="http://schemas.microsoft.com/office/drawing/2014/main" id="{72E143EA-BCF3-C473-4740-CD1868296B5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908" y="4491162"/>
            <a:ext cx="12573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837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45</Words>
  <Application>Microsoft Macintosh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Cambria</vt:lpstr>
      <vt:lpstr>Quinn Text</vt:lpstr>
      <vt:lpstr>Quinn Text Light</vt:lpstr>
      <vt:lpstr>Quinn Text SemiBold</vt:lpstr>
      <vt:lpstr>Router Medium</vt:lpstr>
      <vt:lpstr>Times New Roman</vt:lpstr>
      <vt:lpstr>Thème Office</vt:lpstr>
      <vt:lpstr>Présentation PowerPoint</vt:lpstr>
    </vt:vector>
  </TitlesOfParts>
  <Company>EtatFR-StaatFR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Togni Luca</dc:creator>
  <cp:lastModifiedBy>Alice Micheau-Thiébaud</cp:lastModifiedBy>
  <cp:revision>60</cp:revision>
  <dcterms:created xsi:type="dcterms:W3CDTF">2024-02-21T09:03:35Z</dcterms:created>
  <dcterms:modified xsi:type="dcterms:W3CDTF">2024-07-25T09:14:22Z</dcterms:modified>
</cp:coreProperties>
</file>