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7" r:id="rId1"/>
  </p:sldMasterIdLst>
  <p:notesMasterIdLst>
    <p:notesMasterId r:id="rId60"/>
  </p:notesMasterIdLst>
  <p:handoutMasterIdLst>
    <p:handoutMasterId r:id="rId61"/>
  </p:handoutMasterIdLst>
  <p:sldIdLst>
    <p:sldId id="260" r:id="rId2"/>
    <p:sldId id="263" r:id="rId3"/>
    <p:sldId id="262" r:id="rId4"/>
    <p:sldId id="261" r:id="rId5"/>
    <p:sldId id="270" r:id="rId6"/>
    <p:sldId id="271" r:id="rId7"/>
    <p:sldId id="272" r:id="rId8"/>
    <p:sldId id="338" r:id="rId9"/>
    <p:sldId id="337" r:id="rId10"/>
    <p:sldId id="324" r:id="rId11"/>
    <p:sldId id="339" r:id="rId12"/>
    <p:sldId id="275" r:id="rId13"/>
    <p:sldId id="276" r:id="rId14"/>
    <p:sldId id="278" r:id="rId15"/>
    <p:sldId id="264" r:id="rId16"/>
    <p:sldId id="288" r:id="rId17"/>
    <p:sldId id="289" r:id="rId18"/>
    <p:sldId id="325" r:id="rId19"/>
    <p:sldId id="340" r:id="rId20"/>
    <p:sldId id="329" r:id="rId21"/>
    <p:sldId id="279" r:id="rId22"/>
    <p:sldId id="280" r:id="rId23"/>
    <p:sldId id="281" r:id="rId24"/>
    <p:sldId id="321" r:id="rId25"/>
    <p:sldId id="322" r:id="rId26"/>
    <p:sldId id="323" r:id="rId27"/>
    <p:sldId id="265" r:id="rId28"/>
    <p:sldId id="330" r:id="rId29"/>
    <p:sldId id="331" r:id="rId30"/>
    <p:sldId id="332" r:id="rId31"/>
    <p:sldId id="335" r:id="rId32"/>
    <p:sldId id="336" r:id="rId33"/>
    <p:sldId id="266" r:id="rId34"/>
    <p:sldId id="294" r:id="rId35"/>
    <p:sldId id="302" r:id="rId36"/>
    <p:sldId id="326" r:id="rId37"/>
    <p:sldId id="301" r:id="rId38"/>
    <p:sldId id="297" r:id="rId39"/>
    <p:sldId id="298" r:id="rId40"/>
    <p:sldId id="299" r:id="rId41"/>
    <p:sldId id="300" r:id="rId42"/>
    <p:sldId id="267" r:id="rId43"/>
    <p:sldId id="304" r:id="rId44"/>
    <p:sldId id="305" r:id="rId45"/>
    <p:sldId id="306" r:id="rId46"/>
    <p:sldId id="307" r:id="rId47"/>
    <p:sldId id="309" r:id="rId48"/>
    <p:sldId id="310" r:id="rId49"/>
    <p:sldId id="311" r:id="rId50"/>
    <p:sldId id="312" r:id="rId51"/>
    <p:sldId id="313" r:id="rId52"/>
    <p:sldId id="269" r:id="rId53"/>
    <p:sldId id="314" r:id="rId54"/>
    <p:sldId id="327" r:id="rId55"/>
    <p:sldId id="316" r:id="rId56"/>
    <p:sldId id="317" r:id="rId57"/>
    <p:sldId id="320" r:id="rId58"/>
    <p:sldId id="341" r:id="rId59"/>
  </p:sldIdLst>
  <p:sldSz cx="9144000" cy="6858000" type="screen4x3"/>
  <p:notesSz cx="6858000" cy="9144000"/>
  <p:defaultTextStyle>
    <a:defPPr>
      <a:defRPr lang="de-DE"/>
    </a:defPPr>
    <a:lvl1pPr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Tunga" panose="020B0502040204020203"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Tunga" panose="020B0502040204020203"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117" d="100"/>
          <a:sy n="117" d="100"/>
        </p:scale>
        <p:origin x="1928"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6" d="100"/>
          <a:sy n="76" d="100"/>
        </p:scale>
        <p:origin x="3432" y="4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F9919570-5ED3-DBAB-91CB-09BBC90EC6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ＭＳ Ｐゴシック" panose="020B0600070205080204" pitchFamily="34" charset="-128"/>
              </a:defRPr>
            </a:lvl1pPr>
          </a:lstStyle>
          <a:p>
            <a:pPr>
              <a:defRPr/>
            </a:pPr>
            <a:endParaRPr lang="fr-CH"/>
          </a:p>
        </p:txBody>
      </p:sp>
      <p:sp>
        <p:nvSpPr>
          <p:cNvPr id="4" name="Espace réservé du pied de page 3">
            <a:extLst>
              <a:ext uri="{FF2B5EF4-FFF2-40B4-BE49-F238E27FC236}">
                <a16:creationId xmlns:a16="http://schemas.microsoft.com/office/drawing/2014/main" id="{21CCBEC4-68AF-96FC-91AB-198946D0435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ea typeface="ＭＳ Ｐゴシック" panose="020B0600070205080204" pitchFamily="34" charset="-128"/>
              </a:defRPr>
            </a:lvl1pPr>
          </a:lstStyle>
          <a:p>
            <a:pPr>
              <a:defRPr/>
            </a:pPr>
            <a:endParaRPr lang="fr-CH"/>
          </a:p>
        </p:txBody>
      </p:sp>
      <p:sp>
        <p:nvSpPr>
          <p:cNvPr id="5" name="Espace réservé du numéro de diapositive 4">
            <a:extLst>
              <a:ext uri="{FF2B5EF4-FFF2-40B4-BE49-F238E27FC236}">
                <a16:creationId xmlns:a16="http://schemas.microsoft.com/office/drawing/2014/main" id="{E2C86FEA-75C5-3064-DF76-2ADEC2F8FA7F}"/>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panose="020B0600070205080204" pitchFamily="34" charset="-128"/>
              </a:defRPr>
            </a:lvl1pPr>
          </a:lstStyle>
          <a:p>
            <a:pPr>
              <a:defRPr/>
            </a:pPr>
            <a:fld id="{1ADAC10C-2647-7144-84AE-8C3C3D689507}" type="slidenum">
              <a:rPr lang="fr-CH" altLang="fr-FR"/>
              <a:pPr>
                <a:defRPr/>
              </a:pPr>
              <a:t>‹N°›</a:t>
            </a:fld>
            <a:endParaRPr lang="fr-CH"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E4EBBA1-0D4C-A562-1FE9-719C873A206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unga" panose="020B0502040204020203" pitchFamily="34" charset="0"/>
                <a:ea typeface="+mn-ea"/>
              </a:defRPr>
            </a:lvl1pPr>
          </a:lstStyle>
          <a:p>
            <a:pPr>
              <a:defRPr/>
            </a:pPr>
            <a:endParaRPr lang="de-CH"/>
          </a:p>
        </p:txBody>
      </p:sp>
      <p:sp>
        <p:nvSpPr>
          <p:cNvPr id="3" name="Datumsplatzhalter 2">
            <a:extLst>
              <a:ext uri="{FF2B5EF4-FFF2-40B4-BE49-F238E27FC236}">
                <a16:creationId xmlns:a16="http://schemas.microsoft.com/office/drawing/2014/main" id="{97920773-078B-CA64-7D3B-7CFEA07B4334}"/>
              </a:ext>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panose="020B0600070205080204" pitchFamily="34" charset="-128"/>
              </a:defRPr>
            </a:lvl1pPr>
          </a:lstStyle>
          <a:p>
            <a:pPr>
              <a:defRPr/>
            </a:pPr>
            <a:fld id="{D83EC638-BF83-3740-9F4D-A5C6E0B709EB}" type="datetimeFigureOut">
              <a:rPr lang="de-CH" altLang="de-DE"/>
              <a:pPr>
                <a:defRPr/>
              </a:pPr>
              <a:t>04.03.25</a:t>
            </a:fld>
            <a:endParaRPr lang="de-CH" altLang="de-DE"/>
          </a:p>
        </p:txBody>
      </p:sp>
      <p:sp>
        <p:nvSpPr>
          <p:cNvPr id="4" name="Folienbildplatzhalter 3">
            <a:extLst>
              <a:ext uri="{FF2B5EF4-FFF2-40B4-BE49-F238E27FC236}">
                <a16:creationId xmlns:a16="http://schemas.microsoft.com/office/drawing/2014/main" id="{5967735C-A105-C1D6-D84A-D6582DCF8E93}"/>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de-CH" noProof="0"/>
          </a:p>
        </p:txBody>
      </p:sp>
      <p:sp>
        <p:nvSpPr>
          <p:cNvPr id="5" name="Notizenplatzhalter 4">
            <a:extLst>
              <a:ext uri="{FF2B5EF4-FFF2-40B4-BE49-F238E27FC236}">
                <a16:creationId xmlns:a16="http://schemas.microsoft.com/office/drawing/2014/main" id="{C752E2B6-7CD2-44D8-B193-545332CFEEBD}"/>
              </a:ext>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de-DE" altLang="de-DE" noProof="0"/>
              <a:t>Textmasterformat bearbeiten</a:t>
            </a:r>
          </a:p>
          <a:p>
            <a:pPr lvl="1"/>
            <a:r>
              <a:rPr lang="de-DE" altLang="de-DE" noProof="0"/>
              <a:t>Zweite Ebene</a:t>
            </a:r>
          </a:p>
          <a:p>
            <a:pPr lvl="2"/>
            <a:r>
              <a:rPr lang="de-DE" altLang="de-DE" noProof="0"/>
              <a:t>Dritte Ebene</a:t>
            </a:r>
          </a:p>
          <a:p>
            <a:pPr lvl="3"/>
            <a:r>
              <a:rPr lang="de-DE" altLang="de-DE" noProof="0"/>
              <a:t>Vierte Ebene</a:t>
            </a:r>
          </a:p>
          <a:p>
            <a:pPr lvl="4"/>
            <a:r>
              <a:rPr lang="de-DE" altLang="de-DE" noProof="0"/>
              <a:t>Fünfte Ebene</a:t>
            </a:r>
            <a:endParaRPr lang="de-CH" altLang="de-DE" noProof="0"/>
          </a:p>
        </p:txBody>
      </p:sp>
      <p:sp>
        <p:nvSpPr>
          <p:cNvPr id="6" name="Fußzeilenplatzhalter 5">
            <a:extLst>
              <a:ext uri="{FF2B5EF4-FFF2-40B4-BE49-F238E27FC236}">
                <a16:creationId xmlns:a16="http://schemas.microsoft.com/office/drawing/2014/main" id="{61D53200-11B4-7C15-4F52-43172A9850D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unga" panose="020B0502040204020203" pitchFamily="34" charset="0"/>
                <a:ea typeface="+mn-ea"/>
              </a:defRPr>
            </a:lvl1pPr>
          </a:lstStyle>
          <a:p>
            <a:pPr>
              <a:defRPr/>
            </a:pPr>
            <a:endParaRPr lang="de-CH"/>
          </a:p>
        </p:txBody>
      </p:sp>
      <p:sp>
        <p:nvSpPr>
          <p:cNvPr id="7" name="Foliennummernplatzhalter 6">
            <a:extLst>
              <a:ext uri="{FF2B5EF4-FFF2-40B4-BE49-F238E27FC236}">
                <a16:creationId xmlns:a16="http://schemas.microsoft.com/office/drawing/2014/main" id="{02CBB1D8-3D53-39EC-8D42-48BA45141E77}"/>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panose="020B0600070205080204" pitchFamily="34" charset="-128"/>
              </a:defRPr>
            </a:lvl1pPr>
          </a:lstStyle>
          <a:p>
            <a:pPr>
              <a:defRPr/>
            </a:pPr>
            <a:fld id="{7E5E4A0C-207F-684E-99FC-1B37DA921471}" type="slidenum">
              <a:rPr lang="de-CH" altLang="de-DE"/>
              <a:pPr>
                <a:defRPr/>
              </a:pPr>
              <a:t>‹N°›</a:t>
            </a:fld>
            <a:endParaRPr lang="de-CH"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lienbildplatzhalter 1">
            <a:extLst>
              <a:ext uri="{FF2B5EF4-FFF2-40B4-BE49-F238E27FC236}">
                <a16:creationId xmlns:a16="http://schemas.microsoft.com/office/drawing/2014/main" id="{886A1CCC-7236-E4B8-0259-E12DAC80626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Notizenplatzhalter 2">
            <a:extLst>
              <a:ext uri="{FF2B5EF4-FFF2-40B4-BE49-F238E27FC236}">
                <a16:creationId xmlns:a16="http://schemas.microsoft.com/office/drawing/2014/main" id="{8A1E0FD4-4720-D2C5-EB0D-159F669CDF7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CH" altLang="de-DE"/>
          </a:p>
        </p:txBody>
      </p:sp>
      <p:sp>
        <p:nvSpPr>
          <p:cNvPr id="22531" name="Foliennummernplatzhalter 3">
            <a:extLst>
              <a:ext uri="{FF2B5EF4-FFF2-40B4-BE49-F238E27FC236}">
                <a16:creationId xmlns:a16="http://schemas.microsoft.com/office/drawing/2014/main" id="{CDD1D95F-8906-C9E6-7873-1185E6D45D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fld id="{6BBBD3A6-2263-B84E-871A-E41ED7823B7E}" type="slidenum">
              <a:rPr lang="de-CH" altLang="de-DE" smtClean="0"/>
              <a:pPr/>
              <a:t>5</a:t>
            </a:fld>
            <a:endParaRPr lang="de-CH" alt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7E5E4A0C-207F-684E-99FC-1B37DA921471}" type="slidenum">
              <a:rPr lang="de-CH" altLang="de-DE" smtClean="0"/>
              <a:pPr>
                <a:defRPr/>
              </a:pPr>
              <a:t>14</a:t>
            </a:fld>
            <a:endParaRPr lang="de-CH" altLang="de-DE"/>
          </a:p>
        </p:txBody>
      </p:sp>
    </p:spTree>
    <p:extLst>
      <p:ext uri="{BB962C8B-B14F-4D97-AF65-F5344CB8AC3E}">
        <p14:creationId xmlns:p14="http://schemas.microsoft.com/office/powerpoint/2010/main" val="1961937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7E5E4A0C-207F-684E-99FC-1B37DA921471}" type="slidenum">
              <a:rPr lang="de-CH" altLang="de-DE" smtClean="0"/>
              <a:pPr>
                <a:defRPr/>
              </a:pPr>
              <a:t>17</a:t>
            </a:fld>
            <a:endParaRPr lang="de-CH" altLang="de-DE"/>
          </a:p>
        </p:txBody>
      </p:sp>
    </p:spTree>
    <p:extLst>
      <p:ext uri="{BB962C8B-B14F-4D97-AF65-F5344CB8AC3E}">
        <p14:creationId xmlns:p14="http://schemas.microsoft.com/office/powerpoint/2010/main" val="1013337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7E5E4A0C-207F-684E-99FC-1B37DA921471}" type="slidenum">
              <a:rPr lang="de-CH" altLang="de-DE" smtClean="0"/>
              <a:pPr>
                <a:defRPr/>
              </a:pPr>
              <a:t>51</a:t>
            </a:fld>
            <a:endParaRPr lang="de-CH" altLang="de-DE"/>
          </a:p>
        </p:txBody>
      </p:sp>
    </p:spTree>
    <p:extLst>
      <p:ext uri="{BB962C8B-B14F-4D97-AF65-F5344CB8AC3E}">
        <p14:creationId xmlns:p14="http://schemas.microsoft.com/office/powerpoint/2010/main" val="872765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7E5E4A0C-207F-684E-99FC-1B37DA921471}" type="slidenum">
              <a:rPr lang="de-CH" altLang="de-DE" smtClean="0"/>
              <a:pPr>
                <a:defRPr/>
              </a:pPr>
              <a:t>54</a:t>
            </a:fld>
            <a:endParaRPr lang="de-CH" altLang="de-DE"/>
          </a:p>
        </p:txBody>
      </p:sp>
    </p:spTree>
    <p:extLst>
      <p:ext uri="{BB962C8B-B14F-4D97-AF65-F5344CB8AC3E}">
        <p14:creationId xmlns:p14="http://schemas.microsoft.com/office/powerpoint/2010/main" val="1647432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de-DE"/>
              <a:t>Titelmasterformat durch Klicken bearbeiten</a:t>
            </a:r>
            <a:endParaRPr lang="de-CH"/>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de-CH"/>
          </a:p>
        </p:txBody>
      </p:sp>
      <p:sp>
        <p:nvSpPr>
          <p:cNvPr id="4" name="Datumsplatzhalter 3">
            <a:extLst>
              <a:ext uri="{FF2B5EF4-FFF2-40B4-BE49-F238E27FC236}">
                <a16:creationId xmlns:a16="http://schemas.microsoft.com/office/drawing/2014/main" id="{097D4AC7-E586-1D50-BFA4-DC3F125F42AE}"/>
              </a:ext>
            </a:extLst>
          </p:cNvPr>
          <p:cNvSpPr>
            <a:spLocks noGrp="1"/>
          </p:cNvSpPr>
          <p:nvPr>
            <p:ph type="dt" sz="half" idx="10"/>
          </p:nvPr>
        </p:nvSpPr>
        <p:spPr/>
        <p:txBody>
          <a:bodyPr/>
          <a:lstStyle>
            <a:lvl1pPr>
              <a:defRPr/>
            </a:lvl1pPr>
          </a:lstStyle>
          <a:p>
            <a:pPr>
              <a:defRPr/>
            </a:pPr>
            <a:endParaRPr lang="de-DE"/>
          </a:p>
        </p:txBody>
      </p:sp>
      <p:sp>
        <p:nvSpPr>
          <p:cNvPr id="5" name="Fußzeilenplatzhalter 4">
            <a:extLst>
              <a:ext uri="{FF2B5EF4-FFF2-40B4-BE49-F238E27FC236}">
                <a16:creationId xmlns:a16="http://schemas.microsoft.com/office/drawing/2014/main" id="{97DE3143-0734-3501-0E21-00375A32BC94}"/>
              </a:ext>
            </a:extLst>
          </p:cNvPr>
          <p:cNvSpPr>
            <a:spLocks noGrp="1"/>
          </p:cNvSpPr>
          <p:nvPr>
            <p:ph type="ftr" sz="quarter" idx="11"/>
          </p:nvPr>
        </p:nvSpPr>
        <p:spPr>
          <a:xfrm>
            <a:off x="5429250" y="5624513"/>
            <a:ext cx="3086100" cy="365125"/>
          </a:xfrm>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2E648407-939B-8BA4-00DB-BD6702B251AF}"/>
              </a:ext>
            </a:extLst>
          </p:cNvPr>
          <p:cNvSpPr>
            <a:spLocks noGrp="1"/>
          </p:cNvSpPr>
          <p:nvPr>
            <p:ph type="sldNum" sz="quarter" idx="12"/>
          </p:nvPr>
        </p:nvSpPr>
        <p:spPr>
          <a:xfrm>
            <a:off x="6457950" y="600710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B6C585CF-B1CC-6B4E-BB14-F01AA2B4B8F2}" type="slidenum">
              <a:rPr lang="de-DE" altLang="de-DE"/>
              <a:pPr>
                <a:defRPr/>
              </a:pPr>
              <a:t>‹N°›</a:t>
            </a:fld>
            <a:endParaRPr lang="de-DE" altLang="de-DE"/>
          </a:p>
        </p:txBody>
      </p:sp>
    </p:spTree>
    <p:extLst>
      <p:ext uri="{BB962C8B-B14F-4D97-AF65-F5344CB8AC3E}">
        <p14:creationId xmlns:p14="http://schemas.microsoft.com/office/powerpoint/2010/main" val="2064658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0EC549F0-91F0-22D5-6944-D82A3BD8D3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1DA9F753-E667-6F4E-5321-4C7F33AAA677}"/>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DCC981AB-E9A8-FBF6-8D94-4F3BD73DDA0B}"/>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B6645EDA-B642-8404-2AE0-F1E49AD0320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5B537D8F-D7CF-0C46-61E4-584CC0A32C30}"/>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3">
            <a:extLst>
              <a:ext uri="{FF2B5EF4-FFF2-40B4-BE49-F238E27FC236}">
                <a16:creationId xmlns:a16="http://schemas.microsoft.com/office/drawing/2014/main" id="{44C033B1-BE01-C4D7-27B9-18A82A1286DC}"/>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2DBD1DD7-8017-33FD-990E-B23980A8C9D1}"/>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A1C908AE-9544-82D6-932C-A9BDD8000E5F}"/>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97AC08A2-DA7F-5B4F-ABD3-CDA649E4CAD1}" type="slidenum">
              <a:rPr lang="de-DE" altLang="de-DE"/>
              <a:pPr>
                <a:defRPr/>
              </a:pPr>
              <a:t>‹N°›</a:t>
            </a:fld>
            <a:endParaRPr lang="de-DE" altLang="de-DE"/>
          </a:p>
        </p:txBody>
      </p:sp>
    </p:spTree>
    <p:extLst>
      <p:ext uri="{BB962C8B-B14F-4D97-AF65-F5344CB8AC3E}">
        <p14:creationId xmlns:p14="http://schemas.microsoft.com/office/powerpoint/2010/main" val="4259878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CBDFAF2F-17BB-5E73-B1F9-0BE63A37E3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5672F408-E113-A3C0-7087-7787E66697DC}"/>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C1FE7989-9606-A882-648A-B24DFB7FE112}"/>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7CC50E1D-AC76-7DAF-ED21-A31430BBBAA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F129E14A-7C01-2F6F-A490-445589EAAEBA}"/>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Vertikaler Titel 1"/>
          <p:cNvSpPr>
            <a:spLocks noGrp="1"/>
          </p:cNvSpPr>
          <p:nvPr>
            <p:ph type="title" orient="vert"/>
          </p:nvPr>
        </p:nvSpPr>
        <p:spPr>
          <a:xfrm>
            <a:off x="6543675" y="365125"/>
            <a:ext cx="1971675" cy="5811838"/>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3">
            <a:extLst>
              <a:ext uri="{FF2B5EF4-FFF2-40B4-BE49-F238E27FC236}">
                <a16:creationId xmlns:a16="http://schemas.microsoft.com/office/drawing/2014/main" id="{04EEB804-7023-A502-6978-73052CB2FCC9}"/>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2D227914-ABCE-08AA-0301-0E29097BFA94}"/>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D9F95EC7-8FE0-1122-C5E8-A54889786AFB}"/>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39CD3F55-94F9-E549-9EAF-D3F0AEF3DF2C}" type="slidenum">
              <a:rPr lang="de-DE" altLang="de-DE"/>
              <a:pPr>
                <a:defRPr/>
              </a:pPr>
              <a:t>‹N°›</a:t>
            </a:fld>
            <a:endParaRPr lang="de-DE" altLang="de-DE"/>
          </a:p>
        </p:txBody>
      </p:sp>
    </p:spTree>
    <p:extLst>
      <p:ext uri="{BB962C8B-B14F-4D97-AF65-F5344CB8AC3E}">
        <p14:creationId xmlns:p14="http://schemas.microsoft.com/office/powerpoint/2010/main" val="462738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pic>
        <p:nvPicPr>
          <p:cNvPr id="3" name="Picture 9" descr="C:\Users\dak\Desktop\hep_logo [klein].jpg">
            <a:extLst>
              <a:ext uri="{FF2B5EF4-FFF2-40B4-BE49-F238E27FC236}">
                <a16:creationId xmlns:a16="http://schemas.microsoft.com/office/drawing/2014/main" id="{B32F3AD7-B9A7-381B-A2B4-3FF156B105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a:extLst>
              <a:ext uri="{FF2B5EF4-FFF2-40B4-BE49-F238E27FC236}">
                <a16:creationId xmlns:a16="http://schemas.microsoft.com/office/drawing/2014/main" id="{72A938C9-96C6-5F3F-EEF2-E7A9627A6D3D}"/>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5" name="Text Box 8">
            <a:extLst>
              <a:ext uri="{FF2B5EF4-FFF2-40B4-BE49-F238E27FC236}">
                <a16:creationId xmlns:a16="http://schemas.microsoft.com/office/drawing/2014/main" id="{FEFA3C56-ACEA-D8DC-8969-DAD84D82CAB4}"/>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6" name="Picture 10" descr="C:\Users\dak\Desktop\hep_logo [klein2].jpg">
            <a:extLst>
              <a:ext uri="{FF2B5EF4-FFF2-40B4-BE49-F238E27FC236}">
                <a16:creationId xmlns:a16="http://schemas.microsoft.com/office/drawing/2014/main" id="{7331CBA5-02F8-FCB6-8C11-A2D40004F67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8">
            <a:extLst>
              <a:ext uri="{FF2B5EF4-FFF2-40B4-BE49-F238E27FC236}">
                <a16:creationId xmlns:a16="http://schemas.microsoft.com/office/drawing/2014/main" id="{87DC6AFE-CE42-9E61-BAD2-BCA5AFF873D5}"/>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8" name="Datumsplatzhalter 2">
            <a:extLst>
              <a:ext uri="{FF2B5EF4-FFF2-40B4-BE49-F238E27FC236}">
                <a16:creationId xmlns:a16="http://schemas.microsoft.com/office/drawing/2014/main" id="{B95F9254-D96B-D723-97EE-ECAF3DF71140}"/>
              </a:ext>
            </a:extLst>
          </p:cNvPr>
          <p:cNvSpPr>
            <a:spLocks noGrp="1"/>
          </p:cNvSpPr>
          <p:nvPr>
            <p:ph type="dt" sz="half" idx="10"/>
          </p:nvPr>
        </p:nvSpPr>
        <p:spPr/>
        <p:txBody>
          <a:bodyPr/>
          <a:lstStyle>
            <a:lvl1pPr>
              <a:defRPr/>
            </a:lvl1pPr>
          </a:lstStyle>
          <a:p>
            <a:pPr>
              <a:defRPr/>
            </a:pPr>
            <a:endParaRPr lang="de-DE"/>
          </a:p>
        </p:txBody>
      </p:sp>
      <p:sp>
        <p:nvSpPr>
          <p:cNvPr id="9" name="Fußzeilenplatzhalter 3">
            <a:extLst>
              <a:ext uri="{FF2B5EF4-FFF2-40B4-BE49-F238E27FC236}">
                <a16:creationId xmlns:a16="http://schemas.microsoft.com/office/drawing/2014/main" id="{C9E2FFAA-C3C2-A47F-A43A-9EA4CF1A1E50}"/>
              </a:ext>
            </a:extLst>
          </p:cNvPr>
          <p:cNvSpPr>
            <a:spLocks noGrp="1"/>
          </p:cNvSpPr>
          <p:nvPr>
            <p:ph type="ftr" sz="quarter" idx="11"/>
          </p:nvPr>
        </p:nvSpPr>
        <p:spPr/>
        <p:txBody>
          <a:bodyPr/>
          <a:lstStyle>
            <a:lvl1pPr>
              <a:defRPr/>
            </a:lvl1pPr>
          </a:lstStyle>
          <a:p>
            <a:pPr>
              <a:defRPr/>
            </a:pPr>
            <a:endParaRPr lang="de-DE"/>
          </a:p>
        </p:txBody>
      </p:sp>
      <p:sp>
        <p:nvSpPr>
          <p:cNvPr id="10" name="Foliennummernplatzhalter 4">
            <a:extLst>
              <a:ext uri="{FF2B5EF4-FFF2-40B4-BE49-F238E27FC236}">
                <a16:creationId xmlns:a16="http://schemas.microsoft.com/office/drawing/2014/main" id="{BE9395A9-0409-85D7-D1BA-CC2443E1A78B}"/>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76244F83-A0E9-AA4F-A078-5B9576AB285C}" type="slidenum">
              <a:rPr lang="de-DE" altLang="de-DE"/>
              <a:pPr>
                <a:defRPr/>
              </a:pPr>
              <a:t>‹N°›</a:t>
            </a:fld>
            <a:endParaRPr lang="de-DE" altLang="de-DE"/>
          </a:p>
        </p:txBody>
      </p:sp>
    </p:spTree>
    <p:extLst>
      <p:ext uri="{BB962C8B-B14F-4D97-AF65-F5344CB8AC3E}">
        <p14:creationId xmlns:p14="http://schemas.microsoft.com/office/powerpoint/2010/main" val="4048283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Datumsplatzhalter 3">
            <a:extLst>
              <a:ext uri="{FF2B5EF4-FFF2-40B4-BE49-F238E27FC236}">
                <a16:creationId xmlns:a16="http://schemas.microsoft.com/office/drawing/2014/main" id="{57AB6D05-4FC3-49DB-8F19-BB4B6CA96A7D}"/>
              </a:ext>
            </a:extLst>
          </p:cNvPr>
          <p:cNvSpPr>
            <a:spLocks noGrp="1"/>
          </p:cNvSpPr>
          <p:nvPr>
            <p:ph type="dt" sz="half" idx="10"/>
          </p:nvPr>
        </p:nvSpPr>
        <p:spPr/>
        <p:txBody>
          <a:bodyPr/>
          <a:lstStyle>
            <a:lvl1pPr>
              <a:defRPr/>
            </a:lvl1pPr>
          </a:lstStyle>
          <a:p>
            <a:pPr>
              <a:defRPr/>
            </a:pPr>
            <a:endParaRPr lang="de-DE"/>
          </a:p>
        </p:txBody>
      </p:sp>
      <p:sp>
        <p:nvSpPr>
          <p:cNvPr id="4" name="Fußzeilenplatzhalter 4">
            <a:extLst>
              <a:ext uri="{FF2B5EF4-FFF2-40B4-BE49-F238E27FC236}">
                <a16:creationId xmlns:a16="http://schemas.microsoft.com/office/drawing/2014/main" id="{4FEAEC27-EF36-8DF0-0712-C35F01606182}"/>
              </a:ext>
            </a:extLst>
          </p:cNvPr>
          <p:cNvSpPr>
            <a:spLocks noGrp="1"/>
          </p:cNvSpPr>
          <p:nvPr>
            <p:ph type="ftr" sz="quarter" idx="11"/>
          </p:nvPr>
        </p:nvSpPr>
        <p:spPr/>
        <p:txBody>
          <a:bodyPr/>
          <a:lstStyle>
            <a:lvl1pPr>
              <a:defRPr/>
            </a:lvl1pPr>
          </a:lstStyle>
          <a:p>
            <a:pPr>
              <a:defRPr/>
            </a:pPr>
            <a:endParaRPr lang="de-DE"/>
          </a:p>
        </p:txBody>
      </p:sp>
    </p:spTree>
    <p:extLst>
      <p:ext uri="{BB962C8B-B14F-4D97-AF65-F5344CB8AC3E}">
        <p14:creationId xmlns:p14="http://schemas.microsoft.com/office/powerpoint/2010/main" val="2927211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Picture 9" descr="C:\Users\dak\Desktop\hep_logo [klein].jpg">
            <a:extLst>
              <a:ext uri="{FF2B5EF4-FFF2-40B4-BE49-F238E27FC236}">
                <a16:creationId xmlns:a16="http://schemas.microsoft.com/office/drawing/2014/main" id="{1B1E5DB0-0315-2E03-8606-97B69F6616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EEDCD70D-7A96-D164-7897-124CEB7DA089}"/>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6" name="Text Box 8">
            <a:extLst>
              <a:ext uri="{FF2B5EF4-FFF2-40B4-BE49-F238E27FC236}">
                <a16:creationId xmlns:a16="http://schemas.microsoft.com/office/drawing/2014/main" id="{17925D4C-8624-DB8A-9AB0-B52CF38F4CEF}"/>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DA0F8889-0929-DB44-EDB3-8A693D66699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A26B07D7-96AB-005B-0FEB-7362BAF63234}"/>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dirty="0"/>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9" name="Datumsplatzhalter 3">
            <a:extLst>
              <a:ext uri="{FF2B5EF4-FFF2-40B4-BE49-F238E27FC236}">
                <a16:creationId xmlns:a16="http://schemas.microsoft.com/office/drawing/2014/main" id="{1981AEFD-11B5-DF3E-2472-39EB60669569}"/>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7876965E-E289-740C-3A54-5D7C07EBD094}"/>
              </a:ext>
            </a:extLst>
          </p:cNvPr>
          <p:cNvSpPr>
            <a:spLocks noGrp="1"/>
          </p:cNvSpPr>
          <p:nvPr>
            <p:ph type="ftr" sz="quarter" idx="11"/>
          </p:nvPr>
        </p:nvSpPr>
        <p:spPr/>
        <p:txBody>
          <a:bodyPr/>
          <a:lstStyle>
            <a:lvl1pPr>
              <a:defRPr/>
            </a:lvl1pPr>
          </a:lstStyle>
          <a:p>
            <a:pPr>
              <a:defRPr/>
            </a:pPr>
            <a:endParaRPr lang="de-DE"/>
          </a:p>
        </p:txBody>
      </p:sp>
      <p:sp>
        <p:nvSpPr>
          <p:cNvPr id="11" name="Foliennummernplatzhalter 5">
            <a:extLst>
              <a:ext uri="{FF2B5EF4-FFF2-40B4-BE49-F238E27FC236}">
                <a16:creationId xmlns:a16="http://schemas.microsoft.com/office/drawing/2014/main" id="{10DEEF69-1777-FD03-43C6-0325F784313C}"/>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3FB26A51-D0C6-5840-A9E8-D958955B9550}" type="slidenum">
              <a:rPr lang="de-DE" altLang="de-DE"/>
              <a:pPr>
                <a:defRPr/>
              </a:pPr>
              <a:t>‹N°›</a:t>
            </a:fld>
            <a:endParaRPr lang="de-DE" altLang="de-DE"/>
          </a:p>
        </p:txBody>
      </p:sp>
    </p:spTree>
    <p:extLst>
      <p:ext uri="{BB962C8B-B14F-4D97-AF65-F5344CB8AC3E}">
        <p14:creationId xmlns:p14="http://schemas.microsoft.com/office/powerpoint/2010/main" val="3530381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de-DE"/>
              <a:t>Titelmasterformat durch Klicken bearbeiten</a:t>
            </a:r>
            <a:endParaRPr lang="de-CH"/>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Textmasterformat bearbeiten</a:t>
            </a:r>
          </a:p>
        </p:txBody>
      </p:sp>
      <p:sp>
        <p:nvSpPr>
          <p:cNvPr id="4" name="Datumsplatzhalter 3">
            <a:extLst>
              <a:ext uri="{FF2B5EF4-FFF2-40B4-BE49-F238E27FC236}">
                <a16:creationId xmlns:a16="http://schemas.microsoft.com/office/drawing/2014/main" id="{04DD6507-5733-F4EB-A85D-A17EEED5C1E0}"/>
              </a:ext>
            </a:extLst>
          </p:cNvPr>
          <p:cNvSpPr>
            <a:spLocks noGrp="1"/>
          </p:cNvSpPr>
          <p:nvPr>
            <p:ph type="dt" sz="half" idx="10"/>
          </p:nvPr>
        </p:nvSpPr>
        <p:spPr/>
        <p:txBody>
          <a:bodyPr/>
          <a:lstStyle>
            <a:lvl1pPr>
              <a:defRPr/>
            </a:lvl1pPr>
          </a:lstStyle>
          <a:p>
            <a:pPr>
              <a:defRPr/>
            </a:pPr>
            <a:endParaRPr lang="de-DE"/>
          </a:p>
        </p:txBody>
      </p:sp>
      <p:sp>
        <p:nvSpPr>
          <p:cNvPr id="5" name="Fußzeilenplatzhalter 4">
            <a:extLst>
              <a:ext uri="{FF2B5EF4-FFF2-40B4-BE49-F238E27FC236}">
                <a16:creationId xmlns:a16="http://schemas.microsoft.com/office/drawing/2014/main" id="{5CA72C8B-3DF6-6049-C4B0-FC56028C5C5F}"/>
              </a:ext>
            </a:extLst>
          </p:cNvPr>
          <p:cNvSpPr>
            <a:spLocks noGrp="1"/>
          </p:cNvSpPr>
          <p:nvPr>
            <p:ph type="ftr" sz="quarter" idx="11"/>
          </p:nvPr>
        </p:nvSpPr>
        <p:spPr/>
        <p:txBody>
          <a:bodyPr/>
          <a:lstStyle>
            <a:lvl1pPr>
              <a:defRPr/>
            </a:lvl1pPr>
          </a:lstStyle>
          <a:p>
            <a:pPr>
              <a:defRPr/>
            </a:pPr>
            <a:endParaRPr lang="de-DE"/>
          </a:p>
        </p:txBody>
      </p:sp>
      <p:sp>
        <p:nvSpPr>
          <p:cNvPr id="6" name="Foliennummernplatzhalter 5">
            <a:extLst>
              <a:ext uri="{FF2B5EF4-FFF2-40B4-BE49-F238E27FC236}">
                <a16:creationId xmlns:a16="http://schemas.microsoft.com/office/drawing/2014/main" id="{D569EF29-DDB1-0AE9-16D8-6F6E47EC6036}"/>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6C046F2E-7503-D349-8F75-853BE391C670}" type="slidenum">
              <a:rPr lang="de-DE" altLang="de-DE"/>
              <a:pPr>
                <a:defRPr/>
              </a:pPr>
              <a:t>‹N°›</a:t>
            </a:fld>
            <a:endParaRPr lang="de-DE" altLang="de-DE"/>
          </a:p>
        </p:txBody>
      </p:sp>
    </p:spTree>
    <p:extLst>
      <p:ext uri="{BB962C8B-B14F-4D97-AF65-F5344CB8AC3E}">
        <p14:creationId xmlns:p14="http://schemas.microsoft.com/office/powerpoint/2010/main" val="163118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46485BDE-9AAF-A52D-647E-2265A6D565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AB904260-5319-EF7A-A3D1-81D538ADE150}"/>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F45F9E85-A9BD-99BB-4433-49A4676C5166}"/>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442854D3-8968-C74D-CF30-848C3F8BA917}"/>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F86B5FED-ECC1-E780-E6B9-E0542D0AFFEA}"/>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6286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46291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 name="Datumsplatzhalter 4">
            <a:extLst>
              <a:ext uri="{FF2B5EF4-FFF2-40B4-BE49-F238E27FC236}">
                <a16:creationId xmlns:a16="http://schemas.microsoft.com/office/drawing/2014/main" id="{A876DC0B-7739-29D6-2E61-8486E92AA715}"/>
              </a:ext>
            </a:extLst>
          </p:cNvPr>
          <p:cNvSpPr>
            <a:spLocks noGrp="1"/>
          </p:cNvSpPr>
          <p:nvPr>
            <p:ph type="dt" sz="half" idx="10"/>
          </p:nvPr>
        </p:nvSpPr>
        <p:spPr/>
        <p:txBody>
          <a:bodyPr/>
          <a:lstStyle>
            <a:lvl1pPr>
              <a:defRPr/>
            </a:lvl1pPr>
          </a:lstStyle>
          <a:p>
            <a:pPr>
              <a:defRPr/>
            </a:pPr>
            <a:endParaRPr lang="de-DE"/>
          </a:p>
        </p:txBody>
      </p:sp>
      <p:sp>
        <p:nvSpPr>
          <p:cNvPr id="11" name="Fußzeilenplatzhalter 5">
            <a:extLst>
              <a:ext uri="{FF2B5EF4-FFF2-40B4-BE49-F238E27FC236}">
                <a16:creationId xmlns:a16="http://schemas.microsoft.com/office/drawing/2014/main" id="{8CAEC127-5F8A-9790-E4B4-3BEC5DC0FF5E}"/>
              </a:ext>
            </a:extLst>
          </p:cNvPr>
          <p:cNvSpPr>
            <a:spLocks noGrp="1"/>
          </p:cNvSpPr>
          <p:nvPr>
            <p:ph type="ftr" sz="quarter" idx="11"/>
          </p:nvPr>
        </p:nvSpPr>
        <p:spPr/>
        <p:txBody>
          <a:bodyPr/>
          <a:lstStyle>
            <a:lvl1pPr>
              <a:defRPr/>
            </a:lvl1pPr>
          </a:lstStyle>
          <a:p>
            <a:pPr>
              <a:defRPr/>
            </a:pPr>
            <a:endParaRPr lang="de-DE"/>
          </a:p>
        </p:txBody>
      </p:sp>
      <p:sp>
        <p:nvSpPr>
          <p:cNvPr id="12" name="Foliennummernplatzhalter 6">
            <a:extLst>
              <a:ext uri="{FF2B5EF4-FFF2-40B4-BE49-F238E27FC236}">
                <a16:creationId xmlns:a16="http://schemas.microsoft.com/office/drawing/2014/main" id="{BEC72094-4E2A-9880-DA71-BD0630338F2C}"/>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CD59C56A-53C7-2249-B5AA-407F773AD541}" type="slidenum">
              <a:rPr lang="de-DE" altLang="de-DE"/>
              <a:pPr>
                <a:defRPr/>
              </a:pPr>
              <a:t>‹N°›</a:t>
            </a:fld>
            <a:endParaRPr lang="de-DE" altLang="de-DE"/>
          </a:p>
        </p:txBody>
      </p:sp>
    </p:spTree>
    <p:extLst>
      <p:ext uri="{BB962C8B-B14F-4D97-AF65-F5344CB8AC3E}">
        <p14:creationId xmlns:p14="http://schemas.microsoft.com/office/powerpoint/2010/main" val="4140561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pic>
        <p:nvPicPr>
          <p:cNvPr id="7" name="Picture 9" descr="C:\Users\dak\Desktop\hep_logo [klein].jpg">
            <a:extLst>
              <a:ext uri="{FF2B5EF4-FFF2-40B4-BE49-F238E27FC236}">
                <a16:creationId xmlns:a16="http://schemas.microsoft.com/office/drawing/2014/main" id="{EF6E2EDB-A577-8BF7-87D0-45A03260F3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E66B95F0-A757-3DBC-052F-316C0D0F7FEF}"/>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9" name="Text Box 8">
            <a:extLst>
              <a:ext uri="{FF2B5EF4-FFF2-40B4-BE49-F238E27FC236}">
                <a16:creationId xmlns:a16="http://schemas.microsoft.com/office/drawing/2014/main" id="{AC63C2FB-38BB-1481-8E6D-FB00E244964F}"/>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10" name="Picture 10" descr="C:\Users\dak\Desktop\hep_logo [klein2].jpg">
            <a:extLst>
              <a:ext uri="{FF2B5EF4-FFF2-40B4-BE49-F238E27FC236}">
                <a16:creationId xmlns:a16="http://schemas.microsoft.com/office/drawing/2014/main" id="{1A35F1F1-6211-4CEE-2D94-AC90FDD4F4E7}"/>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8">
            <a:extLst>
              <a:ext uri="{FF2B5EF4-FFF2-40B4-BE49-F238E27FC236}">
                <a16:creationId xmlns:a16="http://schemas.microsoft.com/office/drawing/2014/main" id="{8D62A1F8-E128-79A7-290E-120B3F7DA8D9}"/>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9841" y="365126"/>
            <a:ext cx="7886700" cy="1325563"/>
          </a:xfrm>
        </p:spPr>
        <p:txBody>
          <a:bodyPr/>
          <a:lstStyle/>
          <a:p>
            <a:r>
              <a:rPr lang="de-DE"/>
              <a:t>Titelmasterformat durch Klicken bearbeiten</a:t>
            </a:r>
            <a:endParaRPr lang="de-CH"/>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6" name="Inhaltsplatzhalter 5"/>
          <p:cNvSpPr>
            <a:spLocks noGrp="1"/>
          </p:cNvSpPr>
          <p:nvPr>
            <p:ph sz="quarter" idx="4"/>
          </p:nvPr>
        </p:nvSpPr>
        <p:spPr>
          <a:xfrm>
            <a:off x="4629150" y="2505075"/>
            <a:ext cx="3887391"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2" name="Datumsplatzhalter 6">
            <a:extLst>
              <a:ext uri="{FF2B5EF4-FFF2-40B4-BE49-F238E27FC236}">
                <a16:creationId xmlns:a16="http://schemas.microsoft.com/office/drawing/2014/main" id="{61746E46-CBB5-0D2C-C130-37E65252F6D8}"/>
              </a:ext>
            </a:extLst>
          </p:cNvPr>
          <p:cNvSpPr>
            <a:spLocks noGrp="1"/>
          </p:cNvSpPr>
          <p:nvPr>
            <p:ph type="dt" sz="half" idx="10"/>
          </p:nvPr>
        </p:nvSpPr>
        <p:spPr/>
        <p:txBody>
          <a:bodyPr/>
          <a:lstStyle>
            <a:lvl1pPr>
              <a:defRPr/>
            </a:lvl1pPr>
          </a:lstStyle>
          <a:p>
            <a:pPr>
              <a:defRPr/>
            </a:pPr>
            <a:endParaRPr lang="de-DE"/>
          </a:p>
        </p:txBody>
      </p:sp>
      <p:sp>
        <p:nvSpPr>
          <p:cNvPr id="13" name="Fußzeilenplatzhalter 7">
            <a:extLst>
              <a:ext uri="{FF2B5EF4-FFF2-40B4-BE49-F238E27FC236}">
                <a16:creationId xmlns:a16="http://schemas.microsoft.com/office/drawing/2014/main" id="{0510340C-6365-7008-B18B-C7112B4D587B}"/>
              </a:ext>
            </a:extLst>
          </p:cNvPr>
          <p:cNvSpPr>
            <a:spLocks noGrp="1"/>
          </p:cNvSpPr>
          <p:nvPr>
            <p:ph type="ftr" sz="quarter" idx="11"/>
          </p:nvPr>
        </p:nvSpPr>
        <p:spPr/>
        <p:txBody>
          <a:bodyPr/>
          <a:lstStyle>
            <a:lvl1pPr>
              <a:defRPr/>
            </a:lvl1pPr>
          </a:lstStyle>
          <a:p>
            <a:pPr>
              <a:defRPr/>
            </a:pPr>
            <a:endParaRPr lang="de-DE"/>
          </a:p>
        </p:txBody>
      </p:sp>
      <p:sp>
        <p:nvSpPr>
          <p:cNvPr id="14" name="Foliennummernplatzhalter 8">
            <a:extLst>
              <a:ext uri="{FF2B5EF4-FFF2-40B4-BE49-F238E27FC236}">
                <a16:creationId xmlns:a16="http://schemas.microsoft.com/office/drawing/2014/main" id="{BAA779BE-86C6-09CB-0E71-C7DF2B667792}"/>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0B9104A1-E05F-5E45-BE85-49B1B5DC25C8}" type="slidenum">
              <a:rPr lang="de-DE" altLang="de-DE"/>
              <a:pPr>
                <a:defRPr/>
              </a:pPr>
              <a:t>‹N°›</a:t>
            </a:fld>
            <a:endParaRPr lang="de-DE" altLang="de-DE"/>
          </a:p>
        </p:txBody>
      </p:sp>
    </p:spTree>
    <p:extLst>
      <p:ext uri="{BB962C8B-B14F-4D97-AF65-F5344CB8AC3E}">
        <p14:creationId xmlns:p14="http://schemas.microsoft.com/office/powerpoint/2010/main" val="4063889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de-DE"/>
              <a:t>Titelmasterformat durch Klicken bearbeiten</a:t>
            </a:r>
            <a:endParaRPr lang="de-CH"/>
          </a:p>
        </p:txBody>
      </p:sp>
      <p:sp>
        <p:nvSpPr>
          <p:cNvPr id="2" name="Datumsplatzhalter 3">
            <a:extLst>
              <a:ext uri="{FF2B5EF4-FFF2-40B4-BE49-F238E27FC236}">
                <a16:creationId xmlns:a16="http://schemas.microsoft.com/office/drawing/2014/main" id="{F5C4A661-60CB-3592-85BD-7144F55B11FF}"/>
              </a:ext>
            </a:extLst>
          </p:cNvPr>
          <p:cNvSpPr>
            <a:spLocks noGrp="1"/>
          </p:cNvSpPr>
          <p:nvPr>
            <p:ph type="dt" sz="half" idx="10"/>
          </p:nvPr>
        </p:nvSpPr>
        <p:spPr/>
        <p:txBody>
          <a:bodyPr/>
          <a:lstStyle>
            <a:lvl1pPr>
              <a:defRPr/>
            </a:lvl1pPr>
          </a:lstStyle>
          <a:p>
            <a:pPr>
              <a:defRPr/>
            </a:pPr>
            <a:endParaRPr lang="de-DE"/>
          </a:p>
        </p:txBody>
      </p:sp>
      <p:sp>
        <p:nvSpPr>
          <p:cNvPr id="3" name="Fußzeilenplatzhalter 4">
            <a:extLst>
              <a:ext uri="{FF2B5EF4-FFF2-40B4-BE49-F238E27FC236}">
                <a16:creationId xmlns:a16="http://schemas.microsoft.com/office/drawing/2014/main" id="{8C064F3D-3B3A-E4A6-5F20-031F50D018C5}"/>
              </a:ext>
            </a:extLst>
          </p:cNvPr>
          <p:cNvSpPr>
            <a:spLocks noGrp="1"/>
          </p:cNvSpPr>
          <p:nvPr>
            <p:ph type="ftr" sz="quarter" idx="11"/>
          </p:nvPr>
        </p:nvSpPr>
        <p:spPr/>
        <p:txBody>
          <a:bodyPr/>
          <a:lstStyle>
            <a:lvl1pPr>
              <a:defRPr/>
            </a:lvl1pPr>
          </a:lstStyle>
          <a:p>
            <a:pPr>
              <a:defRPr/>
            </a:pPr>
            <a:endParaRPr lang="de-DE"/>
          </a:p>
        </p:txBody>
      </p:sp>
    </p:spTree>
    <p:extLst>
      <p:ext uri="{BB962C8B-B14F-4D97-AF65-F5344CB8AC3E}">
        <p14:creationId xmlns:p14="http://schemas.microsoft.com/office/powerpoint/2010/main" val="212162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pic>
        <p:nvPicPr>
          <p:cNvPr id="2" name="Picture 9" descr="C:\Users\dak\Desktop\hep_logo [klein].jpg">
            <a:extLst>
              <a:ext uri="{FF2B5EF4-FFF2-40B4-BE49-F238E27FC236}">
                <a16:creationId xmlns:a16="http://schemas.microsoft.com/office/drawing/2014/main" id="{6DC47C17-9C99-327E-7795-78584B4908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8">
            <a:extLst>
              <a:ext uri="{FF2B5EF4-FFF2-40B4-BE49-F238E27FC236}">
                <a16:creationId xmlns:a16="http://schemas.microsoft.com/office/drawing/2014/main" id="{19268789-E2AC-2FF4-90AD-82904BD6C2CA}"/>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4" name="Text Box 8">
            <a:extLst>
              <a:ext uri="{FF2B5EF4-FFF2-40B4-BE49-F238E27FC236}">
                <a16:creationId xmlns:a16="http://schemas.microsoft.com/office/drawing/2014/main" id="{3D8248F2-5AE6-9750-87AB-3591B948CA27}"/>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5" name="Picture 10" descr="C:\Users\dak\Desktop\hep_logo [klein2].jpg">
            <a:extLst>
              <a:ext uri="{FF2B5EF4-FFF2-40B4-BE49-F238E27FC236}">
                <a16:creationId xmlns:a16="http://schemas.microsoft.com/office/drawing/2014/main" id="{B8439D5A-9E60-F4B7-AC7D-365FBE3636F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AAE67746-D780-4483-7961-9AA77885104A}"/>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pic>
        <p:nvPicPr>
          <p:cNvPr id="7" name="Picture 10" descr="C:\Users\dak\Desktop\hep_logo [klein2].jpg">
            <a:extLst>
              <a:ext uri="{FF2B5EF4-FFF2-40B4-BE49-F238E27FC236}">
                <a16:creationId xmlns:a16="http://schemas.microsoft.com/office/drawing/2014/main" id="{7024BAF4-7B96-B919-8B5C-D595E77464A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92AED2CD-CA3C-755B-47D6-0D3B2356C0B5}"/>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9" name="Datumsplatzhalter 1">
            <a:extLst>
              <a:ext uri="{FF2B5EF4-FFF2-40B4-BE49-F238E27FC236}">
                <a16:creationId xmlns:a16="http://schemas.microsoft.com/office/drawing/2014/main" id="{D9B1F995-1521-41B7-1821-8618D2D9A8E0}"/>
              </a:ext>
            </a:extLst>
          </p:cNvPr>
          <p:cNvSpPr>
            <a:spLocks noGrp="1"/>
          </p:cNvSpPr>
          <p:nvPr>
            <p:ph type="dt" sz="half" idx="10"/>
          </p:nvPr>
        </p:nvSpPr>
        <p:spPr/>
        <p:txBody>
          <a:bodyPr/>
          <a:lstStyle>
            <a:lvl1pPr>
              <a:defRPr/>
            </a:lvl1pPr>
          </a:lstStyle>
          <a:p>
            <a:pPr>
              <a:defRPr/>
            </a:pPr>
            <a:r>
              <a:rPr lang="de-DE"/>
              <a:t>4465454654456</a:t>
            </a:r>
          </a:p>
        </p:txBody>
      </p:sp>
      <p:sp>
        <p:nvSpPr>
          <p:cNvPr id="10" name="Fußzeilenplatzhalter 2">
            <a:extLst>
              <a:ext uri="{FF2B5EF4-FFF2-40B4-BE49-F238E27FC236}">
                <a16:creationId xmlns:a16="http://schemas.microsoft.com/office/drawing/2014/main" id="{DE8A9635-8B49-38C2-C5A1-A7C0A79C1A2A}"/>
              </a:ext>
            </a:extLst>
          </p:cNvPr>
          <p:cNvSpPr>
            <a:spLocks noGrp="1"/>
          </p:cNvSpPr>
          <p:nvPr>
            <p:ph type="ftr" sz="quarter" idx="11"/>
          </p:nvPr>
        </p:nvSpPr>
        <p:spPr>
          <a:xfrm>
            <a:off x="5429250" y="5892800"/>
            <a:ext cx="3086100" cy="365125"/>
          </a:xfrm>
        </p:spPr>
        <p:txBody>
          <a:bodyPr/>
          <a:lstStyle>
            <a:lvl1pPr>
              <a:defRPr/>
            </a:lvl1pPr>
          </a:lstStyle>
          <a:p>
            <a:pPr>
              <a:defRPr/>
            </a:pPr>
            <a:endParaRPr lang="de-DE"/>
          </a:p>
        </p:txBody>
      </p:sp>
      <p:sp>
        <p:nvSpPr>
          <p:cNvPr id="11" name="Foliennummernplatzhalter 3">
            <a:extLst>
              <a:ext uri="{FF2B5EF4-FFF2-40B4-BE49-F238E27FC236}">
                <a16:creationId xmlns:a16="http://schemas.microsoft.com/office/drawing/2014/main" id="{86EF0264-8A4A-F984-BADF-A6B171A7BF88}"/>
              </a:ext>
            </a:extLst>
          </p:cNvPr>
          <p:cNvSpPr>
            <a:spLocks noGrp="1"/>
          </p:cNvSpPr>
          <p:nvPr>
            <p:ph type="sldNum" sz="quarter" idx="12"/>
          </p:nvPr>
        </p:nvSpPr>
        <p:spPr>
          <a:xfrm>
            <a:off x="6457950" y="6075363"/>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F5E7964F-9061-9E4A-B037-7F1CEF43CF64}" type="slidenum">
              <a:rPr lang="de-DE" altLang="de-DE"/>
              <a:pPr>
                <a:defRPr/>
              </a:pPr>
              <a:t>‹N°›</a:t>
            </a:fld>
            <a:endParaRPr lang="de-DE" altLang="de-DE"/>
          </a:p>
        </p:txBody>
      </p:sp>
    </p:spTree>
    <p:extLst>
      <p:ext uri="{BB962C8B-B14F-4D97-AF65-F5344CB8AC3E}">
        <p14:creationId xmlns:p14="http://schemas.microsoft.com/office/powerpoint/2010/main" val="1415187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06BB1A0D-E293-DFD6-9051-A07A66A32E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28099577-1784-B873-0905-CEBF4E20E841}"/>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F66F401A-8512-8432-56C4-7F177A086B5C}"/>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F76F92D1-2FC7-6BFC-939D-D2AAD5EDACF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ECBC70FB-A493-29B5-7A62-25BDEA9F650B}"/>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Inhaltsplatzhalt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10" name="Datumsplatzhalter 4">
            <a:extLst>
              <a:ext uri="{FF2B5EF4-FFF2-40B4-BE49-F238E27FC236}">
                <a16:creationId xmlns:a16="http://schemas.microsoft.com/office/drawing/2014/main" id="{9E7BD99E-B39E-84C4-6124-7A56D798F6BE}"/>
              </a:ext>
            </a:extLst>
          </p:cNvPr>
          <p:cNvSpPr>
            <a:spLocks noGrp="1"/>
          </p:cNvSpPr>
          <p:nvPr>
            <p:ph type="dt" sz="half" idx="10"/>
          </p:nvPr>
        </p:nvSpPr>
        <p:spPr/>
        <p:txBody>
          <a:bodyPr/>
          <a:lstStyle>
            <a:lvl1pPr>
              <a:defRPr/>
            </a:lvl1pPr>
          </a:lstStyle>
          <a:p>
            <a:pPr>
              <a:defRPr/>
            </a:pPr>
            <a:endParaRPr lang="de-DE"/>
          </a:p>
        </p:txBody>
      </p:sp>
      <p:sp>
        <p:nvSpPr>
          <p:cNvPr id="11" name="Fußzeilenplatzhalter 5">
            <a:extLst>
              <a:ext uri="{FF2B5EF4-FFF2-40B4-BE49-F238E27FC236}">
                <a16:creationId xmlns:a16="http://schemas.microsoft.com/office/drawing/2014/main" id="{4D6F5A5E-B801-DB00-7034-B49AE81F495B}"/>
              </a:ext>
            </a:extLst>
          </p:cNvPr>
          <p:cNvSpPr>
            <a:spLocks noGrp="1"/>
          </p:cNvSpPr>
          <p:nvPr>
            <p:ph type="ftr" sz="quarter" idx="11"/>
          </p:nvPr>
        </p:nvSpPr>
        <p:spPr/>
        <p:txBody>
          <a:bodyPr/>
          <a:lstStyle>
            <a:lvl1pPr>
              <a:defRPr/>
            </a:lvl1pPr>
          </a:lstStyle>
          <a:p>
            <a:pPr>
              <a:defRPr/>
            </a:pPr>
            <a:endParaRPr lang="de-DE"/>
          </a:p>
        </p:txBody>
      </p:sp>
      <p:sp>
        <p:nvSpPr>
          <p:cNvPr id="12" name="Foliennummernplatzhalter 6">
            <a:extLst>
              <a:ext uri="{FF2B5EF4-FFF2-40B4-BE49-F238E27FC236}">
                <a16:creationId xmlns:a16="http://schemas.microsoft.com/office/drawing/2014/main" id="{42C9B388-43AB-2C8E-C8EA-D185DE2CE022}"/>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D375E5EA-FD17-1B45-87C2-0B287B3F2A2B}" type="slidenum">
              <a:rPr lang="de-DE" altLang="de-DE"/>
              <a:pPr>
                <a:defRPr/>
              </a:pPr>
              <a:t>‹N°›</a:t>
            </a:fld>
            <a:endParaRPr lang="de-DE" altLang="de-DE"/>
          </a:p>
        </p:txBody>
      </p:sp>
    </p:spTree>
    <p:extLst>
      <p:ext uri="{BB962C8B-B14F-4D97-AF65-F5344CB8AC3E}">
        <p14:creationId xmlns:p14="http://schemas.microsoft.com/office/powerpoint/2010/main" val="3292460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pic>
        <p:nvPicPr>
          <p:cNvPr id="5" name="Picture 9" descr="C:\Users\dak\Desktop\hep_logo [klein].jpg">
            <a:extLst>
              <a:ext uri="{FF2B5EF4-FFF2-40B4-BE49-F238E27FC236}">
                <a16:creationId xmlns:a16="http://schemas.microsoft.com/office/drawing/2014/main" id="{D6CF54D1-9B7F-9B17-418F-F8239E4D9B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6286500"/>
            <a:ext cx="1555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51415896-3270-C2C3-1AC6-00913E746A17}"/>
              </a:ext>
            </a:extLst>
          </p:cNvPr>
          <p:cNvSpPr txBox="1">
            <a:spLocks noChangeArrowheads="1"/>
          </p:cNvSpPr>
          <p:nvPr/>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7" name="Text Box 8">
            <a:extLst>
              <a:ext uri="{FF2B5EF4-FFF2-40B4-BE49-F238E27FC236}">
                <a16:creationId xmlns:a16="http://schemas.microsoft.com/office/drawing/2014/main" id="{8301D0E9-213D-628D-DCC8-57DF26A79118}"/>
              </a:ext>
            </a:extLst>
          </p:cNvPr>
          <p:cNvSpPr txBox="1">
            <a:spLocks noChangeArrowheads="1"/>
          </p:cNvSpPr>
          <p:nvPr/>
        </p:nvSpPr>
        <p:spPr bwMode="auto">
          <a:xfrm>
            <a:off x="5148263" y="6583363"/>
            <a:ext cx="4067175" cy="260350"/>
          </a:xfrm>
          <a:prstGeom prst="rect">
            <a:avLst/>
          </a:prstGeom>
          <a:noFill/>
          <a:ln w="9525">
            <a:noFill/>
            <a:miter lim="800000"/>
            <a:headEnd/>
            <a:tailEnd/>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dirty="0">
                <a:latin typeface="Frutiger 45 Light" pitchFamily="34" charset="0"/>
              </a:rPr>
              <a:t>      </a:t>
            </a:r>
            <a:r>
              <a:rPr lang="de-CH" altLang="de-DE" sz="900" dirty="0" err="1">
                <a:latin typeface="Frutiger 45 Light" pitchFamily="34" charset="0"/>
              </a:rPr>
              <a:t>Brunetti</a:t>
            </a:r>
            <a:r>
              <a:rPr lang="de-CH" altLang="de-DE" sz="900" dirty="0">
                <a:latin typeface="Frutiger 45 Light" pitchFamily="34" charset="0"/>
              </a:rPr>
              <a:t> </a:t>
            </a:r>
            <a:r>
              <a:rPr lang="de-CH" altLang="de-DE" sz="1100" dirty="0"/>
              <a:t>•</a:t>
            </a:r>
            <a:r>
              <a:rPr lang="de-CH" altLang="de-DE" sz="1100" dirty="0">
                <a:latin typeface="Frutiger 45 Light" pitchFamily="34" charset="0"/>
              </a:rPr>
              <a:t> </a:t>
            </a:r>
            <a:r>
              <a:rPr lang="de-CH" altLang="de-DE" sz="900" dirty="0">
                <a:latin typeface="Frutiger 45 Light" pitchFamily="34" charset="0"/>
              </a:rPr>
              <a:t>Volkswirtschaftslehre – Ausgabe 2017 </a:t>
            </a:r>
            <a:r>
              <a:rPr lang="de-CH" altLang="de-DE" sz="1100" dirty="0"/>
              <a:t>•</a:t>
            </a:r>
            <a:r>
              <a:rPr lang="de-CH" altLang="de-DE" sz="1100" dirty="0">
                <a:latin typeface="Frutiger 45 Light" pitchFamily="34" charset="0"/>
              </a:rPr>
              <a:t> </a:t>
            </a:r>
            <a:r>
              <a:rPr lang="de-CH" altLang="de-DE" sz="900" dirty="0">
                <a:latin typeface="Frutiger 45 Light" pitchFamily="34" charset="0"/>
              </a:rPr>
              <a:t>978-3-0355-0799-7</a:t>
            </a:r>
            <a:endParaRPr lang="de-DE" altLang="de-DE" sz="900" dirty="0">
              <a:latin typeface="Frutiger 45 Light" pitchFamily="34" charset="0"/>
            </a:endParaRPr>
          </a:p>
        </p:txBody>
      </p:sp>
      <p:pic>
        <p:nvPicPr>
          <p:cNvPr id="8" name="Picture 10" descr="C:\Users\dak\Desktop\hep_logo [klein2].jpg">
            <a:extLst>
              <a:ext uri="{FF2B5EF4-FFF2-40B4-BE49-F238E27FC236}">
                <a16:creationId xmlns:a16="http://schemas.microsoft.com/office/drawing/2014/main" id="{CF7258D7-9B73-003B-9C97-AF263D1FC9A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50" y="6286500"/>
            <a:ext cx="1571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3506A6FE-AEAC-42B7-C781-795BA0C4B28F}"/>
              </a:ext>
            </a:extLst>
          </p:cNvPr>
          <p:cNvSpPr txBox="1">
            <a:spLocks noChangeArrowheads="1"/>
          </p:cNvSpPr>
          <p:nvPr userDrawn="1"/>
        </p:nvSpPr>
        <p:spPr bwMode="auto">
          <a:xfrm>
            <a:off x="214313" y="6572250"/>
            <a:ext cx="3857625" cy="261938"/>
          </a:xfrm>
          <a:prstGeom prst="rect">
            <a:avLst/>
          </a:prstGeom>
          <a:noFill/>
          <a:ln>
            <a:noFill/>
          </a:ln>
        </p:spPr>
        <p:txBody>
          <a:bodyPr>
            <a:spAutoFit/>
          </a:bodyPr>
          <a:lstStyle>
            <a:lvl1pPr>
              <a:defRPr sz="2400">
                <a:solidFill>
                  <a:schemeClr val="tx1"/>
                </a:solidFill>
                <a:latin typeface="Tunga" panose="020B0502040204020203" pitchFamily="34" charset="0"/>
                <a:ea typeface="ＭＳ Ｐゴシック" panose="020B0600070205080204" pitchFamily="34" charset="-128"/>
              </a:defRPr>
            </a:lvl1pPr>
            <a:lvl2pPr marL="742950" indent="-285750">
              <a:defRPr sz="2400">
                <a:solidFill>
                  <a:schemeClr val="tx1"/>
                </a:solidFill>
                <a:latin typeface="Tunga" panose="020B0502040204020203" pitchFamily="34" charset="0"/>
                <a:ea typeface="ＭＳ Ｐゴシック" panose="020B0600070205080204" pitchFamily="34" charset="-128"/>
              </a:defRPr>
            </a:lvl2pPr>
            <a:lvl3pPr marL="1143000" indent="-228600">
              <a:defRPr sz="2400">
                <a:solidFill>
                  <a:schemeClr val="tx1"/>
                </a:solidFill>
                <a:latin typeface="Tunga" panose="020B0502040204020203" pitchFamily="34" charset="0"/>
                <a:ea typeface="ＭＳ Ｐゴシック" panose="020B0600070205080204" pitchFamily="34" charset="-128"/>
              </a:defRPr>
            </a:lvl3pPr>
            <a:lvl4pPr marL="1600200" indent="-228600">
              <a:defRPr sz="2400">
                <a:solidFill>
                  <a:schemeClr val="tx1"/>
                </a:solidFill>
                <a:latin typeface="Tunga" panose="020B0502040204020203" pitchFamily="34" charset="0"/>
                <a:ea typeface="ＭＳ Ｐゴシック" panose="020B0600070205080204" pitchFamily="34" charset="-128"/>
              </a:defRPr>
            </a:lvl4pPr>
            <a:lvl5pPr marL="2057400" indent="-228600">
              <a:defRPr sz="2400">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900">
                <a:latin typeface="Frutiger 45 Light" pitchFamily="34" charset="0"/>
              </a:rPr>
              <a:t>der bildungsverlag </a:t>
            </a:r>
            <a:r>
              <a:rPr lang="de-CH" altLang="de-DE" sz="1100"/>
              <a:t>•</a:t>
            </a:r>
            <a:r>
              <a:rPr lang="de-CH" altLang="de-DE" sz="900">
                <a:latin typeface="Frutiger 45 Light" pitchFamily="34" charset="0"/>
              </a:rPr>
              <a:t> www.hep-verlag.ch</a:t>
            </a:r>
            <a:endParaRPr lang="de-DE" altLang="de-DE" sz="900">
              <a:latin typeface="Frutiger 45 Light" pitchFamily="34" charset="0"/>
            </a:endParaRPr>
          </a:p>
        </p:txBody>
      </p:sp>
      <p:sp>
        <p:nvSpPr>
          <p:cNvPr id="2" name="Titel 1"/>
          <p:cNvSpPr>
            <a:spLocks noGrp="1"/>
          </p:cNvSpPr>
          <p:nvPr>
            <p:ph type="title"/>
          </p:nvPr>
        </p:nvSpPr>
        <p:spPr>
          <a:xfrm>
            <a:off x="629841" y="457200"/>
            <a:ext cx="2949178" cy="1600200"/>
          </a:xfrm>
        </p:spPr>
        <p:txBody>
          <a:bodyPr anchor="b"/>
          <a:lstStyle>
            <a:lvl1pPr>
              <a:defRPr sz="2400"/>
            </a:lvl1pPr>
          </a:lstStyle>
          <a:p>
            <a:r>
              <a:rPr lang="de-DE"/>
              <a:t>Titelmasterformat durch Klicken bearbeiten</a:t>
            </a:r>
            <a:endParaRPr lang="de-CH"/>
          </a:p>
        </p:txBody>
      </p:sp>
      <p:sp>
        <p:nvSpPr>
          <p:cNvPr id="3" name="Bildplatzhalt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de-DE" noProof="0"/>
              <a:t>Bild durch Klicken auf Symbol hinzufügen</a:t>
            </a:r>
            <a:endParaRPr lang="de-CH" noProof="0"/>
          </a:p>
        </p:txBody>
      </p:sp>
      <p:sp>
        <p:nvSpPr>
          <p:cNvPr id="4" name="Textplatzhalt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Textmasterformat bearbeiten</a:t>
            </a:r>
          </a:p>
        </p:txBody>
      </p:sp>
      <p:sp>
        <p:nvSpPr>
          <p:cNvPr id="10" name="Datumsplatzhalter 4">
            <a:extLst>
              <a:ext uri="{FF2B5EF4-FFF2-40B4-BE49-F238E27FC236}">
                <a16:creationId xmlns:a16="http://schemas.microsoft.com/office/drawing/2014/main" id="{23E875AB-5A18-74F6-EF19-B6C4612673C1}"/>
              </a:ext>
            </a:extLst>
          </p:cNvPr>
          <p:cNvSpPr>
            <a:spLocks noGrp="1"/>
          </p:cNvSpPr>
          <p:nvPr>
            <p:ph type="dt" sz="half" idx="10"/>
          </p:nvPr>
        </p:nvSpPr>
        <p:spPr/>
        <p:txBody>
          <a:bodyPr/>
          <a:lstStyle>
            <a:lvl1pPr>
              <a:defRPr/>
            </a:lvl1pPr>
          </a:lstStyle>
          <a:p>
            <a:pPr>
              <a:defRPr/>
            </a:pPr>
            <a:endParaRPr lang="de-DE"/>
          </a:p>
        </p:txBody>
      </p:sp>
      <p:sp>
        <p:nvSpPr>
          <p:cNvPr id="11" name="Fußzeilenplatzhalter 5">
            <a:extLst>
              <a:ext uri="{FF2B5EF4-FFF2-40B4-BE49-F238E27FC236}">
                <a16:creationId xmlns:a16="http://schemas.microsoft.com/office/drawing/2014/main" id="{A73A9055-C258-ACAE-7F68-F0BDA12F27F8}"/>
              </a:ext>
            </a:extLst>
          </p:cNvPr>
          <p:cNvSpPr>
            <a:spLocks noGrp="1"/>
          </p:cNvSpPr>
          <p:nvPr>
            <p:ph type="ftr" sz="quarter" idx="11"/>
          </p:nvPr>
        </p:nvSpPr>
        <p:spPr/>
        <p:txBody>
          <a:bodyPr/>
          <a:lstStyle>
            <a:lvl1pPr>
              <a:defRPr/>
            </a:lvl1pPr>
          </a:lstStyle>
          <a:p>
            <a:pPr>
              <a:defRPr/>
            </a:pPr>
            <a:endParaRPr lang="de-DE"/>
          </a:p>
        </p:txBody>
      </p:sp>
      <p:sp>
        <p:nvSpPr>
          <p:cNvPr id="12" name="Foliennummernplatzhalter 6">
            <a:extLst>
              <a:ext uri="{FF2B5EF4-FFF2-40B4-BE49-F238E27FC236}">
                <a16:creationId xmlns:a16="http://schemas.microsoft.com/office/drawing/2014/main" id="{940B494E-0E9B-3006-2805-2A90DA047E69}"/>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defRPr>
            </a:lvl1pPr>
          </a:lstStyle>
          <a:p>
            <a:pPr>
              <a:defRPr/>
            </a:pPr>
            <a:fld id="{D0596B6E-0079-024E-BE17-F43CC262D627}" type="slidenum">
              <a:rPr lang="de-DE" altLang="de-DE"/>
              <a:pPr>
                <a:defRPr/>
              </a:pPr>
              <a:t>‹N°›</a:t>
            </a:fld>
            <a:endParaRPr lang="de-DE" altLang="de-DE"/>
          </a:p>
        </p:txBody>
      </p:sp>
    </p:spTree>
    <p:extLst>
      <p:ext uri="{BB962C8B-B14F-4D97-AF65-F5344CB8AC3E}">
        <p14:creationId xmlns:p14="http://schemas.microsoft.com/office/powerpoint/2010/main" val="3622689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a:extLst>
              <a:ext uri="{FF2B5EF4-FFF2-40B4-BE49-F238E27FC236}">
                <a16:creationId xmlns:a16="http://schemas.microsoft.com/office/drawing/2014/main" id="{EAE8204A-2E1C-0044-64C8-D0A465E49A96}"/>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endParaRPr lang="de-CH" altLang="de-DE"/>
          </a:p>
        </p:txBody>
      </p:sp>
      <p:sp>
        <p:nvSpPr>
          <p:cNvPr id="1027" name="Textplatzhalter 2">
            <a:extLst>
              <a:ext uri="{FF2B5EF4-FFF2-40B4-BE49-F238E27FC236}">
                <a16:creationId xmlns:a16="http://schemas.microsoft.com/office/drawing/2014/main" id="{32610AD1-7183-ADD6-396D-4F9B1952B521}"/>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CH" altLang="de-DE"/>
          </a:p>
        </p:txBody>
      </p:sp>
      <p:sp>
        <p:nvSpPr>
          <p:cNvPr id="4" name="Datumsplatzhalter 3">
            <a:extLst>
              <a:ext uri="{FF2B5EF4-FFF2-40B4-BE49-F238E27FC236}">
                <a16:creationId xmlns:a16="http://schemas.microsoft.com/office/drawing/2014/main" id="{AE70B9AC-BBFE-C25F-F48D-7B4DE035A213}"/>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latin typeface="Tunga" panose="020B0502040204020203" pitchFamily="34" charset="0"/>
                <a:ea typeface="+mn-ea"/>
              </a:defRPr>
            </a:lvl1pPr>
          </a:lstStyle>
          <a:p>
            <a:pPr>
              <a:defRPr/>
            </a:pPr>
            <a:endParaRPr lang="de-DE"/>
          </a:p>
        </p:txBody>
      </p:sp>
      <p:sp>
        <p:nvSpPr>
          <p:cNvPr id="5" name="Fußzeilenplatzhalter 4">
            <a:extLst>
              <a:ext uri="{FF2B5EF4-FFF2-40B4-BE49-F238E27FC236}">
                <a16:creationId xmlns:a16="http://schemas.microsoft.com/office/drawing/2014/main" id="{FB305D9B-0A85-03CF-2082-BC4DA4A353EE}"/>
              </a:ext>
            </a:extLst>
          </p:cNvPr>
          <p:cNvSpPr>
            <a:spLocks noGrp="1"/>
          </p:cNvSpPr>
          <p:nvPr>
            <p:ph type="ftr" sz="quarter" idx="3"/>
          </p:nvPr>
        </p:nvSpPr>
        <p:spPr>
          <a:xfrm>
            <a:off x="5429250" y="6356350"/>
            <a:ext cx="3086100" cy="365125"/>
          </a:xfrm>
          <a:prstGeom prst="rect">
            <a:avLst/>
          </a:prstGeom>
        </p:spPr>
        <p:txBody>
          <a:bodyPr vert="horz" lIns="91440" tIns="45720" rIns="91440" bIns="45720" rtlCol="0" anchor="ctr"/>
          <a:lstStyle>
            <a:lvl1pPr algn="ctr" eaLnBrk="1" hangingPunct="1">
              <a:defRPr sz="825">
                <a:solidFill>
                  <a:schemeClr val="tx1">
                    <a:tint val="75000"/>
                  </a:schemeClr>
                </a:solidFill>
                <a:latin typeface="Tunga" panose="020B0502040204020203" pitchFamily="34" charset="0"/>
                <a:ea typeface="+mn-ea"/>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4374" r:id="rId1"/>
    <p:sldLayoutId id="2147484375" r:id="rId2"/>
    <p:sldLayoutId id="2147484376" r:id="rId3"/>
    <p:sldLayoutId id="2147484377" r:id="rId4"/>
    <p:sldLayoutId id="2147484378" r:id="rId5"/>
    <p:sldLayoutId id="2147484372" r:id="rId6"/>
    <p:sldLayoutId id="2147484379" r:id="rId7"/>
    <p:sldLayoutId id="2147484380" r:id="rId8"/>
    <p:sldLayoutId id="2147484381" r:id="rId9"/>
    <p:sldLayoutId id="2147484382" r:id="rId10"/>
    <p:sldLayoutId id="2147484383" r:id="rId11"/>
    <p:sldLayoutId id="2147484384" r:id="rId12"/>
    <p:sldLayoutId id="2147484373" r:id="rId13"/>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S PGothic" panose="020B0600070205080204" pitchFamily="34" charset="-128"/>
          <a:cs typeface="+mj-cs"/>
        </a:defRPr>
      </a:lvl1pPr>
      <a:lvl2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defRPr>
      </a:lvl2pPr>
      <a:lvl3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defRPr>
      </a:lvl3pPr>
      <a:lvl4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defRPr>
      </a:lvl4pPr>
      <a:lvl5pPr algn="l" defTabSz="685800" rtl="0" eaLnBrk="0" fontAlgn="base" hangingPunct="0">
        <a:lnSpc>
          <a:spcPct val="90000"/>
        </a:lnSpc>
        <a:spcBef>
          <a:spcPct val="0"/>
        </a:spcBef>
        <a:spcAft>
          <a:spcPct val="0"/>
        </a:spcAft>
        <a:defRPr sz="3300">
          <a:solidFill>
            <a:schemeClr val="tx1"/>
          </a:solidFill>
          <a:latin typeface="Calibri" panose="020F0502020204030204" pitchFamily="34" charset="0"/>
          <a:ea typeface="MS PGothic" panose="020B0600070205080204" pitchFamily="34" charset="-128"/>
        </a:defRPr>
      </a:lvl5pPr>
      <a:lvl6pPr marL="4572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6pPr>
      <a:lvl7pPr marL="9144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7pPr>
      <a:lvl8pPr marL="13716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8pPr>
      <a:lvl9pPr marL="1828800" algn="l" defTabSz="685800" rtl="0" eaLnBrk="1" fontAlgn="base" hangingPunct="1">
        <a:lnSpc>
          <a:spcPct val="90000"/>
        </a:lnSpc>
        <a:spcBef>
          <a:spcPct val="0"/>
        </a:spcBef>
        <a:spcAft>
          <a:spcPct val="0"/>
        </a:spcAft>
        <a:defRPr sz="3300">
          <a:solidFill>
            <a:schemeClr val="tx1"/>
          </a:solidFill>
          <a:latin typeface="Calibri" panose="020F05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S PGothic" panose="020B0600070205080204" pitchFamily="34" charset="-128"/>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S PGothic" panose="020B0600070205080204" pitchFamily="34" charset="-128"/>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S PGothic" panose="020B0600070205080204" pitchFamily="34" charset="-128"/>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S PGothic" panose="020B0600070205080204"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761DD2CD-4BC1-D9D9-AB60-56CB69E6F3AD}"/>
              </a:ext>
            </a:extLst>
          </p:cNvPr>
          <p:cNvSpPr>
            <a:spLocks noGrp="1"/>
          </p:cNvSpPr>
          <p:nvPr>
            <p:ph type="ctrTitle"/>
          </p:nvPr>
        </p:nvSpPr>
        <p:spPr>
          <a:xfrm>
            <a:off x="714375" y="981075"/>
            <a:ext cx="7772400" cy="1181100"/>
          </a:xfrm>
        </p:spPr>
        <p:txBody>
          <a:bodyPr/>
          <a:lstStyle/>
          <a:p>
            <a:pPr eaLnBrk="1" hangingPunct="1"/>
            <a:r>
              <a:rPr lang="fr-CH" altLang="fr-FR" b="1" dirty="0"/>
              <a:t>Division internationale </a:t>
            </a:r>
            <a:br>
              <a:rPr lang="fr-CH" altLang="fr-FR" b="1" dirty="0"/>
            </a:br>
            <a:r>
              <a:rPr lang="fr-CH" altLang="fr-FR" b="1" dirty="0"/>
              <a:t>du travail</a:t>
            </a:r>
            <a:endParaRPr lang="de-DE" altLang="de-DE" b="1" dirty="0"/>
          </a:p>
        </p:txBody>
      </p:sp>
      <p:sp>
        <p:nvSpPr>
          <p:cNvPr id="14339" name="Text Box 9">
            <a:extLst>
              <a:ext uri="{FF2B5EF4-FFF2-40B4-BE49-F238E27FC236}">
                <a16:creationId xmlns:a16="http://schemas.microsoft.com/office/drawing/2014/main" id="{F860E605-D782-FB91-B23F-7718114097C7}"/>
              </a:ext>
            </a:extLst>
          </p:cNvPr>
          <p:cNvSpPr txBox="1">
            <a:spLocks noChangeArrowheads="1"/>
          </p:cNvSpPr>
          <p:nvPr/>
        </p:nvSpPr>
        <p:spPr bwMode="auto">
          <a:xfrm>
            <a:off x="0" y="5726113"/>
            <a:ext cx="9144000" cy="366712"/>
          </a:xfrm>
          <a:prstGeom prst="rect">
            <a:avLst/>
          </a:prstGeom>
          <a:noFill/>
          <a:ln>
            <a:noFill/>
          </a:ln>
        </p:spPr>
        <p:txBody>
          <a:bodyPr>
            <a:spAutoFit/>
          </a:bodyPr>
          <a:lstStyle>
            <a:lvl1pPr>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algn="ctr" eaLnBrk="1" hangingPunct="1">
              <a:defRPr/>
            </a:pPr>
            <a:r>
              <a:rPr lang="fr-FR" altLang="de-DE" dirty="0">
                <a:latin typeface="Calibri" panose="020F0502020204030204" pitchFamily="34" charset="0"/>
              </a:rPr>
              <a:t>« Les paysans </a:t>
            </a:r>
            <a:r>
              <a:rPr lang="fr-FR" altLang="de-DE" strike="sngStrike" dirty="0">
                <a:latin typeface="Calibri" panose="020F0502020204030204" pitchFamily="34" charset="0"/>
              </a:rPr>
              <a:t>contre</a:t>
            </a:r>
            <a:r>
              <a:rPr lang="fr-FR" altLang="de-DE" dirty="0">
                <a:latin typeface="Calibri" panose="020F0502020204030204" pitchFamily="34" charset="0"/>
              </a:rPr>
              <a:t> </a:t>
            </a:r>
            <a:r>
              <a:rPr lang="fr-FR" altLang="de-DE" strike="sngStrike" dirty="0">
                <a:latin typeface="Calibri" panose="020F0502020204030204" pitchFamily="34" charset="0"/>
              </a:rPr>
              <a:t>pour</a:t>
            </a:r>
            <a:r>
              <a:rPr lang="fr-FR" altLang="de-DE" dirty="0">
                <a:latin typeface="Calibri" panose="020F0502020204030204" pitchFamily="34" charset="0"/>
              </a:rPr>
              <a:t> l’OMC » – « Il reste quelques détails à clarifier. »</a:t>
            </a:r>
            <a:endParaRPr lang="de-DE" altLang="de-DE" dirty="0">
              <a:latin typeface="Calibri" panose="020F0502020204030204" pitchFamily="34" charset="0"/>
            </a:endParaRPr>
          </a:p>
        </p:txBody>
      </p:sp>
      <p:sp>
        <p:nvSpPr>
          <p:cNvPr id="17411" name="Rectangle 2">
            <a:extLst>
              <a:ext uri="{FF2B5EF4-FFF2-40B4-BE49-F238E27FC236}">
                <a16:creationId xmlns:a16="http://schemas.microsoft.com/office/drawing/2014/main" id="{02EC2F1B-B91E-CDA6-A343-99EEBC1AA334}"/>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17412" name="Rectangle 3">
            <a:extLst>
              <a:ext uri="{FF2B5EF4-FFF2-40B4-BE49-F238E27FC236}">
                <a16:creationId xmlns:a16="http://schemas.microsoft.com/office/drawing/2014/main" id="{96F0A026-6819-14A6-6933-53292AA22FB2}"/>
              </a:ext>
            </a:extLst>
          </p:cNvPr>
          <p:cNvSpPr>
            <a:spLocks noChangeArrowheads="1"/>
          </p:cNvSpPr>
          <p:nvPr/>
        </p:nvSpPr>
        <p:spPr bwMode="auto">
          <a:xfrm>
            <a:off x="7975600" y="1444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pic>
        <p:nvPicPr>
          <p:cNvPr id="17413" name="Picture 6" descr="karikatur_wto">
            <a:extLst>
              <a:ext uri="{FF2B5EF4-FFF2-40B4-BE49-F238E27FC236}">
                <a16:creationId xmlns:a16="http://schemas.microsoft.com/office/drawing/2014/main" id="{648E9CA6-FA90-B2DE-B4E5-B3A832F486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675" y="2147888"/>
            <a:ext cx="5257800" cy="349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1">
            <a:extLst>
              <a:ext uri="{FF2B5EF4-FFF2-40B4-BE49-F238E27FC236}">
                <a16:creationId xmlns:a16="http://schemas.microsoft.com/office/drawing/2014/main" id="{C9548657-D082-F3BF-3F45-C947753CFE8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7650" name="Rectangle 3">
            <a:extLst>
              <a:ext uri="{FF2B5EF4-FFF2-40B4-BE49-F238E27FC236}">
                <a16:creationId xmlns:a16="http://schemas.microsoft.com/office/drawing/2014/main" id="{C54396D2-FAD4-2A66-7258-E43069914BD0}"/>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3556" name="Text Box 7">
            <a:extLst>
              <a:ext uri="{FF2B5EF4-FFF2-40B4-BE49-F238E27FC236}">
                <a16:creationId xmlns:a16="http://schemas.microsoft.com/office/drawing/2014/main" id="{DBEAD45D-A827-54B8-21E5-B29F404261CC}"/>
              </a:ext>
            </a:extLst>
          </p:cNvPr>
          <p:cNvSpPr txBox="1">
            <a:spLocks noChangeArrowheads="1"/>
          </p:cNvSpPr>
          <p:nvPr/>
        </p:nvSpPr>
        <p:spPr bwMode="auto">
          <a:xfrm>
            <a:off x="344488" y="930275"/>
            <a:ext cx="8299450" cy="5262563"/>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Compte</a:t>
            </a:r>
            <a:r>
              <a:rPr lang="de-CH" altLang="de-DE" sz="2400" b="1" dirty="0">
                <a:latin typeface="Calibri" panose="020F0502020204030204" pitchFamily="34" charset="0"/>
              </a:rPr>
              <a:t> </a:t>
            </a:r>
            <a:r>
              <a:rPr lang="de-CH" altLang="de-DE" sz="2400" b="1" dirty="0" err="1">
                <a:latin typeface="Calibri" panose="020F0502020204030204" pitchFamily="34" charset="0"/>
              </a:rPr>
              <a:t>financier</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investissements</a:t>
            </a:r>
            <a:r>
              <a:rPr lang="de-CH" altLang="de-DE" sz="2400" b="1" dirty="0">
                <a:latin typeface="Calibri" panose="020F0502020204030204" pitchFamily="34" charset="0"/>
              </a:rPr>
              <a:t> </a:t>
            </a:r>
            <a:r>
              <a:rPr lang="de-CH" altLang="de-DE" sz="2400" b="1" dirty="0" err="1">
                <a:latin typeface="Calibri" panose="020F0502020204030204" pitchFamily="34" charset="0"/>
              </a:rPr>
              <a:t>directs</a:t>
            </a:r>
            <a:r>
              <a:rPr lang="de-CH" altLang="de-DE" sz="2400" b="1" dirty="0">
                <a:latin typeface="Calibri" panose="020F0502020204030204" pitchFamily="34" charset="0"/>
              </a:rPr>
              <a:t> </a:t>
            </a:r>
            <a:r>
              <a:rPr lang="de-CH" altLang="de-DE" sz="2400" dirty="0">
                <a:latin typeface="Calibri" panose="020F0502020204030204" pitchFamily="34" charset="0"/>
              </a:rPr>
              <a:t>(</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banque</a:t>
            </a:r>
            <a:r>
              <a:rPr lang="de-CH" altLang="de-DE" sz="2400" dirty="0">
                <a:latin typeface="Calibri" panose="020F0502020204030204" pitchFamily="34" charset="0"/>
              </a:rPr>
              <a:t> </a:t>
            </a:r>
            <a:r>
              <a:rPr lang="de-CH" altLang="de-DE" sz="2400" dirty="0" err="1">
                <a:latin typeface="Calibri" panose="020F0502020204030204" pitchFamily="34" charset="0"/>
              </a:rPr>
              <a:t>acquiert</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filiale</a:t>
            </a:r>
            <a:r>
              <a:rPr lang="de-CH" altLang="de-DE" sz="2400" dirty="0">
                <a:latin typeface="Calibri" panose="020F0502020204030204" pitchFamily="34" charset="0"/>
              </a:rPr>
              <a:t> à </a:t>
            </a:r>
            <a:r>
              <a:rPr lang="de-CH" altLang="de-DE" sz="2400" dirty="0" err="1">
                <a:latin typeface="Calibri" panose="020F0502020204030204" pitchFamily="34" charset="0"/>
              </a:rPr>
              <a:t>l’étranger</a:t>
            </a:r>
            <a:r>
              <a:rPr lang="de-CH" altLang="de-DE" sz="2400" dirty="0">
                <a:latin typeface="Calibri" panose="020F0502020204030204" pitchFamily="34" charset="0"/>
              </a:rPr>
              <a:t> </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sortie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capitaux</a:t>
            </a:r>
            <a:r>
              <a:rPr lang="de-CH" altLang="de-DE" sz="2400" dirty="0">
                <a:latin typeface="Calibri" panose="020F0502020204030204" pitchFamily="34" charset="0"/>
                <a:sym typeface="Wingdings" panose="05000000000000000000" pitchFamily="2" charset="2"/>
              </a:rPr>
              <a:t>  </a:t>
            </a:r>
            <a:r>
              <a:rPr lang="de-CH" altLang="de-DE" sz="2400" dirty="0" err="1">
                <a:latin typeface="Calibri" panose="020F0502020204030204" pitchFamily="34" charset="0"/>
                <a:sym typeface="Wingdings" panose="05000000000000000000" pitchFamily="2" charset="2"/>
              </a:rPr>
              <a:t>enregistrement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négatif</a:t>
            </a:r>
            <a:r>
              <a:rPr lang="de-CH" altLang="de-DE" sz="2400" dirty="0">
                <a:latin typeface="Calibri" panose="020F0502020204030204" pitchFamily="34" charset="0"/>
                <a:sym typeface="Wingdings" panose="05000000000000000000" pitchFamily="2" charset="2"/>
              </a:rPr>
              <a:t>). </a:t>
            </a:r>
            <a:endParaRPr lang="de-CH" altLang="de-DE" sz="2400" b="1" dirty="0">
              <a:latin typeface="Calibri" panose="020F0502020204030204" pitchFamily="34" charset="0"/>
            </a:endParaRPr>
          </a:p>
          <a:p>
            <a:pPr marL="0" indent="0"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investissements</a:t>
            </a:r>
            <a:r>
              <a:rPr lang="de-CH" altLang="de-DE" sz="2400" b="1" dirty="0">
                <a:latin typeface="Calibri" panose="020F0502020204030204" pitchFamily="34" charset="0"/>
              </a:rPr>
              <a:t> de </a:t>
            </a:r>
            <a:r>
              <a:rPr lang="de-CH" altLang="de-DE" sz="2400" b="1" dirty="0" err="1">
                <a:latin typeface="Calibri" panose="020F0502020204030204" pitchFamily="34" charset="0"/>
              </a:rPr>
              <a:t>portefeuille</a:t>
            </a:r>
            <a:r>
              <a:rPr lang="de-CH" altLang="de-DE" sz="2400" b="1" dirty="0">
                <a:latin typeface="Calibri" panose="020F0502020204030204" pitchFamily="34" charset="0"/>
              </a:rPr>
              <a:t> </a:t>
            </a:r>
            <a:r>
              <a:rPr lang="de-CH" altLang="de-DE" sz="2400" dirty="0">
                <a:latin typeface="Calibri" panose="020F0502020204030204" pitchFamily="34" charset="0"/>
              </a:rPr>
              <a:t>(</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Allemand</a:t>
            </a:r>
            <a:r>
              <a:rPr lang="de-CH" altLang="de-DE" sz="2400" dirty="0">
                <a:latin typeface="Calibri" panose="020F0502020204030204" pitchFamily="34" charset="0"/>
              </a:rPr>
              <a:t> </a:t>
            </a:r>
            <a:r>
              <a:rPr lang="de-CH" altLang="de-DE" sz="2400" dirty="0" err="1">
                <a:latin typeface="Calibri" panose="020F0502020204030204" pitchFamily="34" charset="0"/>
              </a:rPr>
              <a:t>acquiert</a:t>
            </a:r>
            <a:r>
              <a:rPr lang="de-CH" altLang="de-DE" sz="2400" dirty="0">
                <a:latin typeface="Calibri" panose="020F0502020204030204" pitchFamily="34" charset="0"/>
              </a:rPr>
              <a:t> des </a:t>
            </a:r>
            <a:r>
              <a:rPr lang="de-CH" altLang="de-DE" sz="2400" dirty="0" err="1">
                <a:latin typeface="Calibri" panose="020F0502020204030204" pitchFamily="34" charset="0"/>
              </a:rPr>
              <a:t>obligations</a:t>
            </a:r>
            <a:r>
              <a:rPr lang="de-CH" altLang="de-DE" sz="2400" dirty="0">
                <a:latin typeface="Calibri" panose="020F0502020204030204" pitchFamily="34" charset="0"/>
              </a:rPr>
              <a:t> d’État </a:t>
            </a:r>
            <a:r>
              <a:rPr lang="de-CH" altLang="de-DE" sz="2400" dirty="0" err="1">
                <a:latin typeface="Calibri" panose="020F0502020204030204" pitchFamily="34" charset="0"/>
              </a:rPr>
              <a:t>suisses</a:t>
            </a:r>
            <a:r>
              <a:rPr lang="de-CH" altLang="de-DE" sz="2400" dirty="0">
                <a:latin typeface="Calibri" panose="020F0502020204030204" pitchFamily="34" charset="0"/>
              </a:rPr>
              <a:t> </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entrée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capitaux</a:t>
            </a:r>
            <a:r>
              <a:rPr lang="de-CH" altLang="de-DE" sz="2400" dirty="0">
                <a:latin typeface="Calibri" panose="020F0502020204030204" pitchFamily="34" charset="0"/>
                <a:sym typeface="Wingdings" panose="05000000000000000000" pitchFamily="2" charset="2"/>
              </a:rPr>
              <a:t>  </a:t>
            </a:r>
            <a:r>
              <a:rPr lang="de-CH" altLang="de-DE" sz="2400" dirty="0" err="1">
                <a:latin typeface="Calibri" panose="020F0502020204030204" pitchFamily="34" charset="0"/>
                <a:sym typeface="Wingdings" panose="05000000000000000000" pitchFamily="2" charset="2"/>
              </a:rPr>
              <a:t>enregistrement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positif</a:t>
            </a:r>
            <a:r>
              <a:rPr lang="de-CH" altLang="de-DE" sz="2400" dirty="0">
                <a:latin typeface="Calibri" panose="020F0502020204030204" pitchFamily="34" charset="0"/>
                <a:sym typeface="Wingdings" panose="05000000000000000000" pitchFamily="2" charset="2"/>
              </a:rPr>
              <a:t>).</a:t>
            </a:r>
            <a:endParaRPr lang="de-CH" altLang="de-DE" sz="2400" dirty="0">
              <a:latin typeface="Calibri" panose="020F0502020204030204" pitchFamily="34" charset="0"/>
            </a:endParaRPr>
          </a:p>
        </p:txBody>
      </p:sp>
      <p:sp>
        <p:nvSpPr>
          <p:cNvPr id="27652" name="Rectangle 2">
            <a:extLst>
              <a:ext uri="{FF2B5EF4-FFF2-40B4-BE49-F238E27FC236}">
                <a16:creationId xmlns:a16="http://schemas.microsoft.com/office/drawing/2014/main" id="{485F871F-E559-19CE-BEE7-0F3600020C46}"/>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grpSp>
        <p:nvGrpSpPr>
          <p:cNvPr id="27653" name="Groupe 3">
            <a:extLst>
              <a:ext uri="{FF2B5EF4-FFF2-40B4-BE49-F238E27FC236}">
                <a16:creationId xmlns:a16="http://schemas.microsoft.com/office/drawing/2014/main" id="{1CC5C08F-684B-22A7-77E5-D2ED55E5C61C}"/>
              </a:ext>
            </a:extLst>
          </p:cNvPr>
          <p:cNvGrpSpPr>
            <a:grpSpLocks/>
          </p:cNvGrpSpPr>
          <p:nvPr/>
        </p:nvGrpSpPr>
        <p:grpSpPr bwMode="auto">
          <a:xfrm>
            <a:off x="4224338" y="930275"/>
            <a:ext cx="3492500" cy="2166938"/>
            <a:chOff x="4224958" y="930274"/>
            <a:chExt cx="3491880" cy="2167704"/>
          </a:xfrm>
        </p:grpSpPr>
        <p:pic>
          <p:nvPicPr>
            <p:cNvPr id="27654" name="Image 1">
              <a:extLst>
                <a:ext uri="{FF2B5EF4-FFF2-40B4-BE49-F238E27FC236}">
                  <a16:creationId xmlns:a16="http://schemas.microsoft.com/office/drawing/2014/main" id="{3C7E9815-BCEE-89D8-6BB2-7BB8D71166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4958" y="930275"/>
              <a:ext cx="3491880" cy="216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8E88A522-65F6-6E2E-B42F-26D0B5E8E942}"/>
                </a:ext>
              </a:extLst>
            </p:cNvPr>
            <p:cNvSpPr/>
            <p:nvPr/>
          </p:nvSpPr>
          <p:spPr>
            <a:xfrm>
              <a:off x="4342412" y="1066847"/>
              <a:ext cx="3253797" cy="417661"/>
            </a:xfrm>
            <a:prstGeom prst="rect">
              <a:avLst/>
            </a:prstGeom>
            <a:noFill/>
            <a:ln w="38100">
              <a:solidFill>
                <a:srgbClr val="E9501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
          <p:nvSpPr>
            <p:cNvPr id="3" name="Rectangle 2">
              <a:extLst>
                <a:ext uri="{FF2B5EF4-FFF2-40B4-BE49-F238E27FC236}">
                  <a16:creationId xmlns:a16="http://schemas.microsoft.com/office/drawing/2014/main" id="{FB6A7063-3691-B56D-264C-F4B2258A7E68}"/>
                </a:ext>
              </a:extLst>
            </p:cNvPr>
            <p:cNvSpPr/>
            <p:nvPr/>
          </p:nvSpPr>
          <p:spPr>
            <a:xfrm>
              <a:off x="5796304" y="930274"/>
              <a:ext cx="360298" cy="111164"/>
            </a:xfrm>
            <a:prstGeom prst="rect">
              <a:avLst/>
            </a:prstGeom>
            <a:solidFill>
              <a:srgbClr val="FEF0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Text Box 11">
            <a:extLst>
              <a:ext uri="{FF2B5EF4-FFF2-40B4-BE49-F238E27FC236}">
                <a16:creationId xmlns:a16="http://schemas.microsoft.com/office/drawing/2014/main" id="{021BE3C5-8BA4-6CAC-9FD8-754A0A8A304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8674" name="Rectangle 3">
            <a:extLst>
              <a:ext uri="{FF2B5EF4-FFF2-40B4-BE49-F238E27FC236}">
                <a16:creationId xmlns:a16="http://schemas.microsoft.com/office/drawing/2014/main" id="{EA43BF76-F24B-A424-F12D-EA1DBC86D3CE}"/>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8675" name="Text Box 7">
            <a:extLst>
              <a:ext uri="{FF2B5EF4-FFF2-40B4-BE49-F238E27FC236}">
                <a16:creationId xmlns:a16="http://schemas.microsoft.com/office/drawing/2014/main" id="{6DBCC86E-5EB4-1BBA-64B3-679C2912613D}"/>
              </a:ext>
            </a:extLst>
          </p:cNvPr>
          <p:cNvSpPr txBox="1">
            <a:spLocks noChangeArrowheads="1"/>
          </p:cNvSpPr>
          <p:nvPr/>
        </p:nvSpPr>
        <p:spPr bwMode="auto">
          <a:xfrm>
            <a:off x="344488" y="930275"/>
            <a:ext cx="82994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Compte financier</a:t>
            </a:r>
          </a:p>
          <a:p>
            <a:pPr eaLnBrk="1" hangingPunct="1"/>
            <a:endParaRPr lang="de-CH" altLang="de-DE" sz="2400">
              <a:latin typeface="Calibri" panose="020F0502020204030204" pitchFamily="34" charset="0"/>
            </a:endParaRPr>
          </a:p>
          <a:p>
            <a:pPr eaLnBrk="1" hangingPunct="1">
              <a:buFont typeface="Calibri" panose="020F0502020204030204" pitchFamily="34" charset="0"/>
              <a:buChar char="•"/>
            </a:pPr>
            <a:endParaRPr lang="de-CH" altLang="de-DE" sz="2400" b="1">
              <a:latin typeface="Calibri" panose="020F0502020204030204" pitchFamily="34" charset="0"/>
            </a:endParaRPr>
          </a:p>
          <a:p>
            <a:pPr eaLnBrk="1" hangingPunct="1">
              <a:buFont typeface="Calibri" panose="020F0502020204030204" pitchFamily="34" charset="0"/>
              <a:buChar char="•"/>
            </a:pPr>
            <a:endParaRPr lang="de-CH" altLang="de-DE" sz="2400" b="1">
              <a:latin typeface="Calibri" panose="020F0502020204030204" pitchFamily="34" charset="0"/>
            </a:endParaRPr>
          </a:p>
          <a:p>
            <a:pPr eaLnBrk="1" hangingPunct="1">
              <a:buFont typeface="Calibri" panose="020F0502020204030204" pitchFamily="34" charset="0"/>
              <a:buChar char="•"/>
            </a:pPr>
            <a:endParaRPr lang="de-CH" altLang="de-DE" sz="2400" b="1">
              <a:latin typeface="Calibri" panose="020F0502020204030204" pitchFamily="34" charset="0"/>
            </a:endParaRPr>
          </a:p>
          <a:p>
            <a:pPr eaLnBrk="1" hangingPunct="1">
              <a:buFont typeface="Calibri" panose="020F0502020204030204" pitchFamily="34" charset="0"/>
              <a:buChar char="•"/>
            </a:pPr>
            <a:endParaRPr lang="de-CH" altLang="de-DE" sz="2400" b="1">
              <a:latin typeface="Calibri" panose="020F0502020204030204" pitchFamily="34" charset="0"/>
            </a:endParaRPr>
          </a:p>
          <a:p>
            <a:pPr eaLnBrk="1" hangingPunct="1">
              <a:buFont typeface="Calibri" panose="020F0502020204030204" pitchFamily="34" charset="0"/>
              <a:buChar char="•"/>
            </a:pPr>
            <a:endParaRPr lang="de-CH" altLang="de-DE" sz="2400" b="1">
              <a:latin typeface="Calibri" panose="020F0502020204030204" pitchFamily="34" charset="0"/>
            </a:endParaRPr>
          </a:p>
          <a:p>
            <a:pPr eaLnBrk="1" hangingPunct="1">
              <a:buFont typeface="Calibri" panose="020F0502020204030204" pitchFamily="34" charset="0"/>
              <a:buChar char="•"/>
            </a:pPr>
            <a:r>
              <a:rPr lang="de-CH" altLang="de-DE" sz="2400" b="1">
                <a:latin typeface="Calibri" panose="020F0502020204030204" pitchFamily="34" charset="0"/>
              </a:rPr>
              <a:t>Balances des autres investissements </a:t>
            </a:r>
            <a:r>
              <a:rPr lang="de-CH" altLang="de-DE" sz="2400">
                <a:latin typeface="Calibri" panose="020F0502020204030204" pitchFamily="34" charset="0"/>
              </a:rPr>
              <a:t>(crédits entre banques nationales et étrangères)</a:t>
            </a:r>
            <a:endParaRPr lang="de-CH" altLang="de-DE" sz="2400" b="1">
              <a:latin typeface="Calibri" panose="020F0502020204030204" pitchFamily="34" charset="0"/>
            </a:endParaRPr>
          </a:p>
          <a:p>
            <a:pPr eaLnBrk="1" hangingPunct="1">
              <a:buFont typeface="Calibri" panose="020F0502020204030204" pitchFamily="34" charset="0"/>
              <a:buChar char="•"/>
            </a:pPr>
            <a:endParaRPr lang="de-CH" altLang="de-DE" sz="2400" b="1">
              <a:latin typeface="Calibri" panose="020F0502020204030204" pitchFamily="34" charset="0"/>
            </a:endParaRPr>
          </a:p>
          <a:p>
            <a:pPr eaLnBrk="1" hangingPunct="1">
              <a:buFont typeface="Calibri" panose="020F0502020204030204" pitchFamily="34" charset="0"/>
              <a:buChar char="•"/>
            </a:pPr>
            <a:r>
              <a:rPr lang="de-CH" altLang="de-DE" sz="2400" b="1">
                <a:latin typeface="Calibri" panose="020F0502020204030204" pitchFamily="34" charset="0"/>
              </a:rPr>
              <a:t>Réserves monétaires </a:t>
            </a:r>
            <a:r>
              <a:rPr lang="de-CH" altLang="de-DE" sz="2400">
                <a:latin typeface="Calibri" panose="020F0502020204030204" pitchFamily="34" charset="0"/>
              </a:rPr>
              <a:t>(modification des réserves de la banque nationale)</a:t>
            </a:r>
          </a:p>
        </p:txBody>
      </p:sp>
      <p:sp>
        <p:nvSpPr>
          <p:cNvPr id="28676" name="Rectangle 2">
            <a:extLst>
              <a:ext uri="{FF2B5EF4-FFF2-40B4-BE49-F238E27FC236}">
                <a16:creationId xmlns:a16="http://schemas.microsoft.com/office/drawing/2014/main" id="{E88DE7FD-8EE5-2D61-10F3-48A48F6D5F50}"/>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grpSp>
        <p:nvGrpSpPr>
          <p:cNvPr id="28677" name="Groupe 3">
            <a:extLst>
              <a:ext uri="{FF2B5EF4-FFF2-40B4-BE49-F238E27FC236}">
                <a16:creationId xmlns:a16="http://schemas.microsoft.com/office/drawing/2014/main" id="{B771C4BA-549F-6253-15D4-53FC98CA67D7}"/>
              </a:ext>
            </a:extLst>
          </p:cNvPr>
          <p:cNvGrpSpPr>
            <a:grpSpLocks/>
          </p:cNvGrpSpPr>
          <p:nvPr/>
        </p:nvGrpSpPr>
        <p:grpSpPr bwMode="auto">
          <a:xfrm>
            <a:off x="4224338" y="930275"/>
            <a:ext cx="3492500" cy="2166938"/>
            <a:chOff x="4224958" y="930274"/>
            <a:chExt cx="3491880" cy="2167704"/>
          </a:xfrm>
        </p:grpSpPr>
        <p:pic>
          <p:nvPicPr>
            <p:cNvPr id="28678" name="Image 1">
              <a:extLst>
                <a:ext uri="{FF2B5EF4-FFF2-40B4-BE49-F238E27FC236}">
                  <a16:creationId xmlns:a16="http://schemas.microsoft.com/office/drawing/2014/main" id="{DCD13EC2-56A0-4BD2-1D3A-E3FCF3950C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4958" y="930275"/>
              <a:ext cx="3491880" cy="216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F12F420D-51E0-727C-0F6F-B41AA79FDF2D}"/>
                </a:ext>
              </a:extLst>
            </p:cNvPr>
            <p:cNvSpPr/>
            <p:nvPr/>
          </p:nvSpPr>
          <p:spPr>
            <a:xfrm>
              <a:off x="4342412" y="1066847"/>
              <a:ext cx="3253797" cy="417661"/>
            </a:xfrm>
            <a:prstGeom prst="rect">
              <a:avLst/>
            </a:prstGeom>
            <a:noFill/>
            <a:ln w="38100">
              <a:solidFill>
                <a:srgbClr val="E9501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
          <p:nvSpPr>
            <p:cNvPr id="3" name="Rectangle 2">
              <a:extLst>
                <a:ext uri="{FF2B5EF4-FFF2-40B4-BE49-F238E27FC236}">
                  <a16:creationId xmlns:a16="http://schemas.microsoft.com/office/drawing/2014/main" id="{2AF4D9E9-D5B2-B878-DDA3-CC88081CC702}"/>
                </a:ext>
              </a:extLst>
            </p:cNvPr>
            <p:cNvSpPr/>
            <p:nvPr/>
          </p:nvSpPr>
          <p:spPr>
            <a:xfrm>
              <a:off x="5796304" y="930274"/>
              <a:ext cx="360298" cy="111164"/>
            </a:xfrm>
            <a:prstGeom prst="rect">
              <a:avLst/>
            </a:prstGeom>
            <a:solidFill>
              <a:srgbClr val="FEF0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Text Box 11">
            <a:extLst>
              <a:ext uri="{FF2B5EF4-FFF2-40B4-BE49-F238E27FC236}">
                <a16:creationId xmlns:a16="http://schemas.microsoft.com/office/drawing/2014/main" id="{29EA6590-BB01-D344-D32F-1FFA51B6FC0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9698" name="Rectangle 3">
            <a:extLst>
              <a:ext uri="{FF2B5EF4-FFF2-40B4-BE49-F238E27FC236}">
                <a16:creationId xmlns:a16="http://schemas.microsoft.com/office/drawing/2014/main" id="{F8AAA981-3DDF-D549-26D5-D1C0E4B07098}"/>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9699" name="Text Box 7">
            <a:extLst>
              <a:ext uri="{FF2B5EF4-FFF2-40B4-BE49-F238E27FC236}">
                <a16:creationId xmlns:a16="http://schemas.microsoft.com/office/drawing/2014/main" id="{552B5FF0-42DA-AA22-D1C9-11AE01DB4D3E}"/>
              </a:ext>
            </a:extLst>
          </p:cNvPr>
          <p:cNvSpPr txBox="1">
            <a:spLocks noChangeArrowheads="1"/>
          </p:cNvSpPr>
          <p:nvPr/>
        </p:nvSpPr>
        <p:spPr bwMode="auto">
          <a:xfrm>
            <a:off x="354013" y="1844675"/>
            <a:ext cx="829945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a:latin typeface="Calibri" panose="020F0502020204030204" pitchFamily="34" charset="0"/>
              </a:rPr>
              <a:t>La </a:t>
            </a:r>
            <a:r>
              <a:rPr lang="de-CH" altLang="de-DE" sz="2400" b="1" dirty="0" err="1">
                <a:latin typeface="Calibri" panose="020F0502020204030204" pitchFamily="34" charset="0"/>
              </a:rPr>
              <a:t>balance</a:t>
            </a:r>
            <a:r>
              <a:rPr lang="de-CH" altLang="de-DE" sz="2400" b="1" dirty="0">
                <a:latin typeface="Calibri" panose="020F0502020204030204" pitchFamily="34" charset="0"/>
              </a:rPr>
              <a:t> des </a:t>
            </a:r>
            <a:r>
              <a:rPr lang="de-CH" altLang="de-DE" sz="2400" b="1" dirty="0" err="1">
                <a:latin typeface="Calibri" panose="020F0502020204030204" pitchFamily="34" charset="0"/>
              </a:rPr>
              <a:t>paiements</a:t>
            </a:r>
            <a:r>
              <a:rPr lang="de-CH" altLang="de-DE" sz="2400" b="1" dirty="0">
                <a:latin typeface="Calibri" panose="020F0502020204030204" pitchFamily="34" charset="0"/>
              </a:rPr>
              <a:t> </a:t>
            </a:r>
            <a:r>
              <a:rPr lang="de-CH" altLang="de-DE" sz="2400" b="1" dirty="0" err="1">
                <a:latin typeface="Calibri" panose="020F0502020204030204" pitchFamily="34" charset="0"/>
              </a:rPr>
              <a:t>doit</a:t>
            </a:r>
            <a:r>
              <a:rPr lang="de-CH" altLang="de-DE" sz="2400" b="1" dirty="0">
                <a:latin typeface="Calibri" panose="020F0502020204030204" pitchFamily="34" charset="0"/>
              </a:rPr>
              <a:t> </a:t>
            </a:r>
            <a:r>
              <a:rPr lang="de-CH" altLang="de-DE" sz="2400" b="1" dirty="0" err="1">
                <a:latin typeface="Calibri" panose="020F0502020204030204" pitchFamily="34" charset="0"/>
              </a:rPr>
              <a:t>toujours</a:t>
            </a:r>
            <a:r>
              <a:rPr lang="de-CH" altLang="de-DE" sz="2400" b="1" dirty="0">
                <a:latin typeface="Calibri" panose="020F0502020204030204" pitchFamily="34" charset="0"/>
              </a:rPr>
              <a:t> </a:t>
            </a:r>
            <a:r>
              <a:rPr lang="de-CH" altLang="de-DE" sz="2400" b="1" dirty="0" err="1">
                <a:latin typeface="Calibri" panose="020F0502020204030204" pitchFamily="34" charset="0"/>
              </a:rPr>
              <a:t>être</a:t>
            </a:r>
            <a:r>
              <a:rPr lang="de-CH" altLang="de-DE" sz="2400" b="1" dirty="0">
                <a:latin typeface="Calibri" panose="020F0502020204030204" pitchFamily="34" charset="0"/>
              </a:rPr>
              <a:t> </a:t>
            </a:r>
            <a:r>
              <a:rPr lang="de-CH" altLang="de-DE" sz="2400" b="1" dirty="0" err="1">
                <a:latin typeface="Calibri" panose="020F0502020204030204" pitchFamily="34" charset="0"/>
              </a:rPr>
              <a:t>équilibrée</a:t>
            </a:r>
            <a:r>
              <a:rPr lang="de-CH" altLang="de-DE" sz="2400" b="1" dirty="0">
                <a:latin typeface="Calibri" panose="020F0502020204030204" pitchFamily="34" charset="0"/>
              </a:rPr>
              <a:t>.</a:t>
            </a:r>
          </a:p>
          <a:p>
            <a:pPr eaLnBrk="1" hangingPunct="1"/>
            <a:endParaRPr lang="de-CH" altLang="de-DE" sz="2400" b="1" dirty="0">
              <a:latin typeface="Calibri" panose="020F0502020204030204" pitchFamily="34" charset="0"/>
            </a:endParaRPr>
          </a:p>
          <a:p>
            <a:pPr eaLnBrk="1" hangingPunct="1"/>
            <a:r>
              <a:rPr lang="de-CH" altLang="de-DE" sz="2400" dirty="0">
                <a:latin typeface="Calibri" panose="020F0502020204030204" pitchFamily="34" charset="0"/>
                <a:sym typeface="Wingdings" pitchFamily="2" charset="2"/>
              </a:rPr>
              <a:t> Si </a:t>
            </a:r>
            <a:r>
              <a:rPr lang="de-CH" altLang="de-DE" sz="2400" dirty="0" err="1">
                <a:latin typeface="Calibri" panose="020F0502020204030204" pitchFamily="34" charset="0"/>
                <a:sym typeface="Wingdings" pitchFamily="2" charset="2"/>
              </a:rPr>
              <a:t>une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sous</a:t>
            </a:r>
            <a:r>
              <a:rPr lang="de-CH" altLang="de-DE" sz="2400" dirty="0">
                <a:latin typeface="Calibri" panose="020F0502020204030204" pitchFamily="34" charset="0"/>
                <a:sym typeface="Wingdings" pitchFamily="2" charset="2"/>
              </a:rPr>
              <a:t>-balance </a:t>
            </a:r>
            <a:r>
              <a:rPr lang="de-CH" altLang="de-DE" sz="2400" dirty="0" err="1">
                <a:latin typeface="Calibri" panose="020F0502020204030204" pitchFamily="34" charset="0"/>
                <a:sym typeface="Wingdings" pitchFamily="2" charset="2"/>
              </a:rPr>
              <a:t>présente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un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excédent</a:t>
            </a:r>
            <a:r>
              <a:rPr lang="de-CH" altLang="de-DE" sz="2400" dirty="0">
                <a:latin typeface="Calibri" panose="020F0502020204030204" pitchFamily="34" charset="0"/>
                <a:sym typeface="Wingdings" pitchFamily="2" charset="2"/>
              </a:rPr>
              <a:t> (par exemple, la </a:t>
            </a:r>
            <a:r>
              <a:rPr lang="de-CH" altLang="de-DE" sz="2400" dirty="0" err="1">
                <a:latin typeface="Calibri" panose="020F0502020204030204" pitchFamily="34" charset="0"/>
                <a:sym typeface="Wingdings" pitchFamily="2" charset="2"/>
              </a:rPr>
              <a:t>balance</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services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alors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autres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balances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présentent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un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déficit</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même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ampleur</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souvent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l’un</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comptes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financiers</a:t>
            </a:r>
            <a:r>
              <a:rPr lang="de-CH" altLang="de-DE" sz="2400" dirty="0">
                <a:latin typeface="Calibri" panose="020F0502020204030204" pitchFamily="34" charset="0"/>
                <a:sym typeface="Wingdings" pitchFamily="2" charset="2"/>
              </a:rPr>
              <a:t>).  </a:t>
            </a:r>
            <a:endParaRPr lang="de-CH" altLang="de-DE" sz="2400" dirty="0">
              <a:latin typeface="Calibri" panose="020F0502020204030204" pitchFamily="34" charset="0"/>
            </a:endParaRPr>
          </a:p>
          <a:p>
            <a:pPr eaLnBrk="1" hangingPunct="1">
              <a:buFont typeface="Calibri" panose="020F0502020204030204" pitchFamily="34" charset="0"/>
              <a:buNone/>
            </a:pPr>
            <a:endParaRPr lang="de-CH" altLang="de-DE" sz="2400" dirty="0">
              <a:latin typeface="Calibri" panose="020F0502020204030204" pitchFamily="34" charset="0"/>
              <a:sym typeface="Wingdings" pitchFamily="2" charset="2"/>
            </a:endParaRPr>
          </a:p>
          <a:p>
            <a:pPr eaLnBrk="1" hangingPunct="1">
              <a:buFont typeface="Calibri" panose="020F0502020204030204" pitchFamily="34" charset="0"/>
              <a:buChar char="•"/>
            </a:pPr>
            <a:endParaRPr lang="de-CH" altLang="de-DE" sz="2400" dirty="0">
              <a:latin typeface="Calibri" panose="020F0502020204030204" pitchFamily="34" charset="0"/>
              <a:sym typeface="Wingdings" pitchFamily="2" charset="2"/>
            </a:endParaRPr>
          </a:p>
        </p:txBody>
      </p:sp>
      <p:sp>
        <p:nvSpPr>
          <p:cNvPr id="29700" name="Rectangle 2">
            <a:extLst>
              <a:ext uri="{FF2B5EF4-FFF2-40B4-BE49-F238E27FC236}">
                <a16:creationId xmlns:a16="http://schemas.microsoft.com/office/drawing/2014/main" id="{905D47CE-3FF3-4767-BAA0-1ECC09D0C12A}"/>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Text Box 11">
            <a:extLst>
              <a:ext uri="{FF2B5EF4-FFF2-40B4-BE49-F238E27FC236}">
                <a16:creationId xmlns:a16="http://schemas.microsoft.com/office/drawing/2014/main" id="{A621FDCB-3F73-8F69-B0B3-4172754463DE}"/>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0722" name="Rectangle 3">
            <a:extLst>
              <a:ext uri="{FF2B5EF4-FFF2-40B4-BE49-F238E27FC236}">
                <a16:creationId xmlns:a16="http://schemas.microsoft.com/office/drawing/2014/main" id="{6AD26ABF-5907-455D-5D56-9B9F201A15EC}"/>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0723" name="Text Box 7">
            <a:extLst>
              <a:ext uri="{FF2B5EF4-FFF2-40B4-BE49-F238E27FC236}">
                <a16:creationId xmlns:a16="http://schemas.microsoft.com/office/drawing/2014/main" id="{5B756AC5-F917-A437-C177-F48D24E1D013}"/>
              </a:ext>
            </a:extLst>
          </p:cNvPr>
          <p:cNvSpPr txBox="1">
            <a:spLocks noChangeArrowheads="1"/>
          </p:cNvSpPr>
          <p:nvPr/>
        </p:nvSpPr>
        <p:spPr bwMode="auto">
          <a:xfrm>
            <a:off x="344488" y="981075"/>
            <a:ext cx="82994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a:latin typeface="Calibri" panose="020F0502020204030204" pitchFamily="34" charset="0"/>
              </a:rPr>
              <a:t>Balance des </a:t>
            </a:r>
            <a:r>
              <a:rPr lang="de-CH" altLang="de-DE" sz="2400" b="1" dirty="0" err="1">
                <a:latin typeface="Calibri" panose="020F0502020204030204" pitchFamily="34" charset="0"/>
              </a:rPr>
              <a:t>paiements</a:t>
            </a:r>
            <a:endParaRPr lang="de-CH" altLang="de-DE" sz="2400" b="1"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a:p>
            <a:pPr eaLnBrk="1" hangingPunct="1">
              <a:buFont typeface="Calibri" panose="020F0502020204030204" pitchFamily="34" charset="0"/>
              <a:buChar char="•"/>
            </a:pPr>
            <a:r>
              <a:rPr lang="de-CH" altLang="de-DE" sz="2400" dirty="0">
                <a:latin typeface="Calibri" panose="020F0502020204030204" pitchFamily="34" charset="0"/>
              </a:rPr>
              <a:t>La </a:t>
            </a:r>
            <a:r>
              <a:rPr lang="de-CH" altLang="de-DE" sz="2400" dirty="0" err="1">
                <a:latin typeface="Calibri" panose="020F0502020204030204" pitchFamily="34" charset="0"/>
              </a:rPr>
              <a:t>balance</a:t>
            </a:r>
            <a:r>
              <a:rPr lang="de-CH" altLang="de-DE" sz="2400" dirty="0">
                <a:latin typeface="Calibri" panose="020F0502020204030204" pitchFamily="34" charset="0"/>
              </a:rPr>
              <a:t> des </a:t>
            </a:r>
            <a:r>
              <a:rPr lang="de-CH" altLang="de-DE" sz="2400" dirty="0" err="1">
                <a:latin typeface="Calibri" panose="020F0502020204030204" pitchFamily="34" charset="0"/>
              </a:rPr>
              <a:t>paiements</a:t>
            </a:r>
            <a:r>
              <a:rPr lang="de-CH" altLang="de-DE" sz="2400" dirty="0">
                <a:latin typeface="Calibri" panose="020F0502020204030204" pitchFamily="34" charset="0"/>
              </a:rPr>
              <a:t> </a:t>
            </a:r>
            <a:r>
              <a:rPr lang="de-CH" altLang="de-DE" sz="2400" dirty="0" err="1">
                <a:latin typeface="Calibri" panose="020F0502020204030204" pitchFamily="34" charset="0"/>
              </a:rPr>
              <a:t>doit</a:t>
            </a:r>
            <a:r>
              <a:rPr lang="de-CH" altLang="de-DE" sz="2400" dirty="0">
                <a:latin typeface="Calibri" panose="020F0502020204030204" pitchFamily="34" charset="0"/>
              </a:rPr>
              <a:t> </a:t>
            </a:r>
            <a:r>
              <a:rPr lang="de-CH" altLang="de-DE" sz="2400" dirty="0" err="1">
                <a:latin typeface="Calibri" panose="020F0502020204030204" pitchFamily="34" charset="0"/>
              </a:rPr>
              <a:t>toujours</a:t>
            </a:r>
            <a:r>
              <a:rPr lang="de-CH" altLang="de-DE" sz="2400" dirty="0">
                <a:latin typeface="Calibri" panose="020F0502020204030204" pitchFamily="34" charset="0"/>
              </a:rPr>
              <a:t> </a:t>
            </a:r>
            <a:r>
              <a:rPr lang="de-CH" altLang="de-DE" sz="2400" dirty="0" err="1">
                <a:latin typeface="Calibri" panose="020F0502020204030204" pitchFamily="34" charset="0"/>
              </a:rPr>
              <a:t>être</a:t>
            </a:r>
            <a:r>
              <a:rPr lang="de-CH" altLang="de-DE" sz="2400" dirty="0">
                <a:latin typeface="Calibri" panose="020F0502020204030204" pitchFamily="34" charset="0"/>
              </a:rPr>
              <a:t> </a:t>
            </a:r>
            <a:r>
              <a:rPr lang="de-CH" altLang="de-DE" sz="2400" dirty="0" err="1">
                <a:latin typeface="Calibri" panose="020F0502020204030204" pitchFamily="34" charset="0"/>
              </a:rPr>
              <a:t>équilibrée</a:t>
            </a:r>
            <a:r>
              <a:rPr lang="de-CH" altLang="de-DE" sz="2400" dirty="0">
                <a:latin typeface="Calibri" panose="020F0502020204030204" pitchFamily="34" charset="0"/>
              </a:rPr>
              <a:t>. La </a:t>
            </a:r>
            <a:r>
              <a:rPr lang="de-CH" altLang="de-DE" sz="2400" b="1" dirty="0" err="1">
                <a:latin typeface="Calibri" panose="020F0502020204030204" pitchFamily="34" charset="0"/>
              </a:rPr>
              <a:t>raison</a:t>
            </a:r>
            <a:r>
              <a:rPr lang="de-CH" altLang="de-DE" sz="2400" dirty="0">
                <a:latin typeface="Calibri" panose="020F0502020204030204" pitchFamily="34" charset="0"/>
              </a:rPr>
              <a:t> </a:t>
            </a:r>
            <a:r>
              <a:rPr lang="de-CH" altLang="de-DE" sz="2400" dirty="0" err="1">
                <a:latin typeface="Calibri" panose="020F0502020204030204" pitchFamily="34" charset="0"/>
              </a:rPr>
              <a:t>est</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chaque</a:t>
            </a:r>
            <a:r>
              <a:rPr lang="de-CH" altLang="de-DE" sz="2400" dirty="0">
                <a:latin typeface="Calibri" panose="020F0502020204030204" pitchFamily="34" charset="0"/>
              </a:rPr>
              <a:t> </a:t>
            </a:r>
            <a:r>
              <a:rPr lang="de-CH" altLang="de-DE" sz="2400" dirty="0" err="1">
                <a:latin typeface="Calibri" panose="020F0502020204030204" pitchFamily="34" charset="0"/>
              </a:rPr>
              <a:t>transaction</a:t>
            </a:r>
            <a:r>
              <a:rPr lang="de-CH" altLang="de-DE" sz="2400" dirty="0">
                <a:latin typeface="Calibri" panose="020F0502020204030204" pitchFamily="34" charset="0"/>
              </a:rPr>
              <a:t> </a:t>
            </a:r>
            <a:r>
              <a:rPr lang="de-CH" altLang="de-DE" sz="2400" dirty="0" err="1">
                <a:latin typeface="Calibri" panose="020F0502020204030204" pitchFamily="34" charset="0"/>
              </a:rPr>
              <a:t>transfrontalière</a:t>
            </a:r>
            <a:r>
              <a:rPr lang="de-CH" altLang="de-DE" sz="2400" dirty="0">
                <a:latin typeface="Calibri" panose="020F0502020204030204" pitchFamily="34" charset="0"/>
              </a:rPr>
              <a:t> </a:t>
            </a:r>
            <a:r>
              <a:rPr lang="de-CH" altLang="de-DE" sz="2400" dirty="0" err="1">
                <a:latin typeface="Calibri" panose="020F0502020204030204" pitchFamily="34" charset="0"/>
              </a:rPr>
              <a:t>doit</a:t>
            </a:r>
            <a:r>
              <a:rPr lang="de-CH" altLang="de-DE" sz="2400" dirty="0">
                <a:latin typeface="Calibri" panose="020F0502020204030204" pitchFamily="34" charset="0"/>
              </a:rPr>
              <a:t> </a:t>
            </a:r>
            <a:r>
              <a:rPr lang="de-CH" altLang="de-DE" sz="2400" dirty="0" err="1">
                <a:latin typeface="Calibri" panose="020F0502020204030204" pitchFamily="34" charset="0"/>
              </a:rPr>
              <a:t>être</a:t>
            </a:r>
            <a:r>
              <a:rPr lang="de-CH" altLang="de-DE" sz="2400" dirty="0">
                <a:latin typeface="Calibri" panose="020F0502020204030204" pitchFamily="34" charset="0"/>
              </a:rPr>
              <a:t> </a:t>
            </a:r>
            <a:r>
              <a:rPr lang="de-CH" altLang="de-DE" sz="2400" dirty="0" err="1">
                <a:latin typeface="Calibri" panose="020F0502020204030204" pitchFamily="34" charset="0"/>
              </a:rPr>
              <a:t>financée</a:t>
            </a:r>
            <a:r>
              <a:rPr lang="de-CH" altLang="de-DE" sz="2400" dirty="0">
                <a:latin typeface="Calibri" panose="020F0502020204030204" pitchFamily="34" charset="0"/>
              </a:rPr>
              <a:t>.</a:t>
            </a:r>
          </a:p>
          <a:p>
            <a:pPr eaLnBrk="1" hangingPunct="1">
              <a:buFont typeface="Calibri" panose="020F0502020204030204" pitchFamily="34" charset="0"/>
              <a:buChar char="•"/>
            </a:pPr>
            <a:endParaRPr lang="de-CH" altLang="de-DE" sz="2400" b="1" dirty="0">
              <a:latin typeface="Calibri" panose="020F0502020204030204" pitchFamily="34" charset="0"/>
              <a:sym typeface="Wingdings" pitchFamily="2" charset="2"/>
            </a:endParaRPr>
          </a:p>
          <a:p>
            <a:pPr eaLnBrk="1" hangingPunct="1">
              <a:buFont typeface="Calibri" panose="020F0502020204030204" pitchFamily="34" charset="0"/>
              <a:buChar char="•"/>
            </a:pPr>
            <a:r>
              <a:rPr lang="de-CH" altLang="de-DE" sz="2400" dirty="0">
                <a:latin typeface="Calibri" panose="020F0502020204030204" pitchFamily="34" charset="0"/>
                <a:sym typeface="Wingdings" pitchFamily="2" charset="2"/>
              </a:rPr>
              <a:t>Exemple : si </a:t>
            </a:r>
            <a:r>
              <a:rPr lang="de-CH" altLang="de-DE" sz="2400" dirty="0" err="1">
                <a:latin typeface="Calibri" panose="020F0502020204030204" pitchFamily="34" charset="0"/>
                <a:sym typeface="Wingdings" pitchFamily="2" charset="2"/>
              </a:rPr>
              <a:t>un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pays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exporte</a:t>
            </a:r>
            <a:r>
              <a:rPr lang="de-CH" altLang="de-DE" sz="2400" dirty="0">
                <a:latin typeface="Calibri" panose="020F0502020204030204" pitchFamily="34" charset="0"/>
                <a:sym typeface="Wingdings" pitchFamily="2" charset="2"/>
              </a:rPr>
              <a:t> plus </a:t>
            </a:r>
            <a:r>
              <a:rPr lang="de-CH" altLang="de-DE" sz="2400" dirty="0" err="1">
                <a:latin typeface="Calibri" panose="020F0502020204030204" pitchFamily="34" charset="0"/>
                <a:sym typeface="Wingdings" pitchFamily="2" charset="2"/>
              </a:rPr>
              <a:t>qu’il</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n’importe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excédent</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balance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commerciale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alors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il</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possède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un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excédent</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devises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qui</a:t>
            </a:r>
            <a:r>
              <a:rPr lang="de-CH" altLang="de-DE" sz="2400" dirty="0">
                <a:latin typeface="Calibri" panose="020F0502020204030204" pitchFamily="34" charset="0"/>
                <a:sym typeface="Wingdings" pitchFamily="2" charset="2"/>
              </a:rPr>
              <a:t> ne </a:t>
            </a:r>
            <a:r>
              <a:rPr lang="de-CH" altLang="de-DE" sz="2400" dirty="0" err="1">
                <a:latin typeface="Calibri" panose="020F0502020204030204" pitchFamily="34" charset="0"/>
                <a:sym typeface="Wingdings" pitchFamily="2" charset="2"/>
              </a:rPr>
              <a:t>sont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pas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utilisables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dans</a:t>
            </a:r>
            <a:r>
              <a:rPr lang="de-CH" altLang="de-DE" sz="2400" dirty="0">
                <a:latin typeface="Calibri" panose="020F0502020204030204" pitchFamily="34" charset="0"/>
                <a:sym typeface="Wingdings" pitchFamily="2" charset="2"/>
              </a:rPr>
              <a:t> le </a:t>
            </a:r>
            <a:r>
              <a:rPr lang="de-CH" altLang="de-DE" sz="2400" dirty="0" err="1">
                <a:latin typeface="Calibri" panose="020F0502020204030204" pitchFamily="34" charset="0"/>
                <a:sym typeface="Wingdings" pitchFamily="2" charset="2"/>
              </a:rPr>
              <a:t>pays</a:t>
            </a:r>
            <a:r>
              <a:rPr lang="de-CH" altLang="de-DE" sz="2400" dirty="0">
                <a:latin typeface="Calibri" panose="020F0502020204030204" pitchFamily="34" charset="0"/>
                <a:sym typeface="Wingdings" pitchFamily="2" charset="2"/>
              </a:rPr>
              <a:t>.</a:t>
            </a:r>
          </a:p>
          <a:p>
            <a:pPr eaLnBrk="1" hangingPunct="1">
              <a:buFont typeface="Calibri" panose="020F0502020204030204" pitchFamily="34" charset="0"/>
              <a:buChar char="•"/>
            </a:pPr>
            <a:endParaRPr lang="de-CH" altLang="de-DE" sz="2400" dirty="0">
              <a:latin typeface="Calibri" panose="020F0502020204030204" pitchFamily="34" charset="0"/>
              <a:sym typeface="Wingdings" pitchFamily="2" charset="2"/>
            </a:endParaRPr>
          </a:p>
          <a:p>
            <a:pPr eaLnBrk="1" hangingPunct="1">
              <a:buFont typeface="Calibri" panose="020F0502020204030204" pitchFamily="34" charset="0"/>
              <a:buNone/>
            </a:pP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Que</a:t>
            </a:r>
            <a:r>
              <a:rPr lang="de-CH" altLang="de-DE" sz="2400" dirty="0">
                <a:latin typeface="Calibri" panose="020F0502020204030204" pitchFamily="34" charset="0"/>
                <a:sym typeface="Wingdings" pitchFamily="2" charset="2"/>
              </a:rPr>
              <a:t> fait le </a:t>
            </a:r>
            <a:r>
              <a:rPr lang="de-CH" altLang="de-DE" sz="2400" dirty="0" err="1">
                <a:latin typeface="Calibri" panose="020F0502020204030204" pitchFamily="34" charset="0"/>
                <a:sym typeface="Wingdings" pitchFamily="2" charset="2"/>
              </a:rPr>
              <a:t>pays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avec</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ces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devises</a:t>
            </a:r>
            <a:r>
              <a:rPr lang="de-CH" altLang="de-DE" sz="2400" dirty="0">
                <a:latin typeface="Calibri" panose="020F0502020204030204" pitchFamily="34" charset="0"/>
                <a:sym typeface="Wingdings" pitchFamily="2" charset="2"/>
              </a:rPr>
              <a:t> ? Il </a:t>
            </a:r>
            <a:r>
              <a:rPr lang="de-CH" altLang="de-DE" sz="2400" dirty="0" err="1">
                <a:latin typeface="Calibri" panose="020F0502020204030204" pitchFamily="34" charset="0"/>
                <a:sym typeface="Wingdings" pitchFamily="2" charset="2"/>
              </a:rPr>
              <a:t>peut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acheter</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usines</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l’étranger</a:t>
            </a:r>
            <a:r>
              <a:rPr lang="de-CH" altLang="de-DE" sz="2400" dirty="0">
                <a:latin typeface="Calibri" panose="020F0502020204030204" pitchFamily="34" charset="0"/>
                <a:sym typeface="Wingdings" pitchFamily="2" charset="2"/>
              </a:rPr>
              <a:t>  </a:t>
            </a:r>
            <a:r>
              <a:rPr lang="de-CH" altLang="de-DE" sz="2400" dirty="0" err="1">
                <a:latin typeface="Calibri" panose="020F0502020204030204" pitchFamily="34" charset="0"/>
                <a:sym typeface="Wingdings" pitchFamily="2" charset="2"/>
              </a:rPr>
              <a:t>export</a:t>
            </a:r>
            <a:r>
              <a:rPr lang="de-CH" altLang="de-DE" sz="2400" dirty="0">
                <a:latin typeface="Calibri" panose="020F0502020204030204" pitchFamily="34" charset="0"/>
                <a:sym typeface="Wingdings" pitchFamily="2" charset="2"/>
              </a:rPr>
              <a:t> de </a:t>
            </a:r>
            <a:r>
              <a:rPr lang="de-CH" altLang="de-DE" sz="2400" dirty="0" err="1">
                <a:latin typeface="Calibri" panose="020F0502020204030204" pitchFamily="34" charset="0"/>
                <a:sym typeface="Wingdings" pitchFamily="2" charset="2"/>
              </a:rPr>
              <a:t>capitaux</a:t>
            </a:r>
            <a:r>
              <a:rPr lang="de-CH" altLang="de-DE" sz="2400" dirty="0">
                <a:latin typeface="Calibri" panose="020F0502020204030204" pitchFamily="34" charset="0"/>
                <a:sym typeface="Wingdings" pitchFamily="2" charset="2"/>
              </a:rPr>
              <a:t>  </a:t>
            </a:r>
            <a:r>
              <a:rPr lang="de-CH" altLang="de-DE" sz="2400" dirty="0" err="1">
                <a:latin typeface="Calibri" panose="020F0502020204030204" pitchFamily="34" charset="0"/>
                <a:sym typeface="Wingdings" pitchFamily="2" charset="2"/>
              </a:rPr>
              <a:t>déficit</a:t>
            </a:r>
            <a:r>
              <a:rPr lang="de-CH" altLang="de-DE" sz="2400" dirty="0">
                <a:latin typeface="Calibri" panose="020F0502020204030204" pitchFamily="34" charset="0"/>
                <a:sym typeface="Wingdings" pitchFamily="2" charset="2"/>
              </a:rPr>
              <a:t> en </a:t>
            </a:r>
            <a:r>
              <a:rPr lang="de-CH" altLang="de-DE" sz="2400" dirty="0" err="1">
                <a:latin typeface="Calibri" panose="020F0502020204030204" pitchFamily="34" charset="0"/>
                <a:sym typeface="Wingdings" pitchFamily="2" charset="2"/>
              </a:rPr>
              <a:t>capital</a:t>
            </a:r>
            <a:r>
              <a:rPr lang="de-CH" altLang="de-DE" sz="2400" dirty="0">
                <a:latin typeface="Calibri" panose="020F0502020204030204" pitchFamily="34" charset="0"/>
                <a:sym typeface="Wingdings" pitchFamily="2" charset="2"/>
              </a:rPr>
              <a:t>  </a:t>
            </a:r>
            <a:r>
              <a:rPr lang="de-CH" altLang="de-DE" sz="2400" dirty="0" err="1">
                <a:latin typeface="Calibri" panose="020F0502020204030204" pitchFamily="34" charset="0"/>
                <a:sym typeface="Wingdings" pitchFamily="2" charset="2"/>
              </a:rPr>
              <a:t>équilibrage</a:t>
            </a:r>
            <a:r>
              <a:rPr lang="de-CH" altLang="de-DE" sz="2400" dirty="0">
                <a:latin typeface="Calibri" panose="020F0502020204030204" pitchFamily="34" charset="0"/>
                <a:sym typeface="Wingdings" pitchFamily="2" charset="2"/>
              </a:rPr>
              <a:t> de la </a:t>
            </a:r>
            <a:r>
              <a:rPr lang="de-CH" altLang="de-DE" sz="2400" dirty="0" err="1">
                <a:latin typeface="Calibri" panose="020F0502020204030204" pitchFamily="34" charset="0"/>
                <a:sym typeface="Wingdings" pitchFamily="2" charset="2"/>
              </a:rPr>
              <a:t>balance</a:t>
            </a:r>
            <a:r>
              <a:rPr lang="de-CH" altLang="de-DE" sz="2400" dirty="0">
                <a:latin typeface="Calibri" panose="020F0502020204030204" pitchFamily="34" charset="0"/>
                <a:sym typeface="Wingdings" pitchFamily="2" charset="2"/>
              </a:rPr>
              <a:t> des </a:t>
            </a:r>
            <a:r>
              <a:rPr lang="de-CH" altLang="de-DE" sz="2400" dirty="0" err="1">
                <a:latin typeface="Calibri" panose="020F0502020204030204" pitchFamily="34" charset="0"/>
                <a:sym typeface="Wingdings" pitchFamily="2" charset="2"/>
              </a:rPr>
              <a:t>paiements</a:t>
            </a:r>
            <a:r>
              <a:rPr lang="de-CH" altLang="de-DE" sz="2400" dirty="0">
                <a:latin typeface="Calibri" panose="020F0502020204030204" pitchFamily="34" charset="0"/>
                <a:sym typeface="Wingdings" pitchFamily="2" charset="2"/>
              </a:rPr>
              <a:t>.</a:t>
            </a:r>
          </a:p>
        </p:txBody>
      </p:sp>
      <p:sp>
        <p:nvSpPr>
          <p:cNvPr id="30724" name="Rectangle 2">
            <a:extLst>
              <a:ext uri="{FF2B5EF4-FFF2-40B4-BE49-F238E27FC236}">
                <a16:creationId xmlns:a16="http://schemas.microsoft.com/office/drawing/2014/main" id="{FD676AC4-58BC-F700-4A32-0B2D5163EB31}"/>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Text Box 11">
            <a:extLst>
              <a:ext uri="{FF2B5EF4-FFF2-40B4-BE49-F238E27FC236}">
                <a16:creationId xmlns:a16="http://schemas.microsoft.com/office/drawing/2014/main" id="{B80B6671-E0B6-DB94-E84F-70557F6CB0CD}"/>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1746" name="Rectangle 3">
            <a:extLst>
              <a:ext uri="{FF2B5EF4-FFF2-40B4-BE49-F238E27FC236}">
                <a16:creationId xmlns:a16="http://schemas.microsoft.com/office/drawing/2014/main" id="{56971781-8B74-F81D-22D5-495CD38A3B5E}"/>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1747" name="Text Box 7">
            <a:extLst>
              <a:ext uri="{FF2B5EF4-FFF2-40B4-BE49-F238E27FC236}">
                <a16:creationId xmlns:a16="http://schemas.microsoft.com/office/drawing/2014/main" id="{83A231AD-0ABA-D8F0-BB80-5A66E03BCD68}"/>
              </a:ext>
            </a:extLst>
          </p:cNvPr>
          <p:cNvSpPr txBox="1">
            <a:spLocks noChangeArrowheads="1"/>
          </p:cNvSpPr>
          <p:nvPr/>
        </p:nvSpPr>
        <p:spPr bwMode="auto">
          <a:xfrm>
            <a:off x="344488" y="981075"/>
            <a:ext cx="8299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a:latin typeface="Calibri" panose="020F0502020204030204" pitchFamily="34" charset="0"/>
              </a:rPr>
              <a:t>Excédent de la balance des transactions courantes en % du PIB</a:t>
            </a:r>
          </a:p>
        </p:txBody>
      </p:sp>
      <p:sp>
        <p:nvSpPr>
          <p:cNvPr id="31748" name="Rectangle 2">
            <a:extLst>
              <a:ext uri="{FF2B5EF4-FFF2-40B4-BE49-F238E27FC236}">
                <a16:creationId xmlns:a16="http://schemas.microsoft.com/office/drawing/2014/main" id="{1BEDD9C6-B85B-AD4D-BC0E-51EBF197F2A3}"/>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pic>
        <p:nvPicPr>
          <p:cNvPr id="2" name="Image 1">
            <a:extLst>
              <a:ext uri="{FF2B5EF4-FFF2-40B4-BE49-F238E27FC236}">
                <a16:creationId xmlns:a16="http://schemas.microsoft.com/office/drawing/2014/main" id="{AF89FA9D-F084-5B95-186C-F6932D87B749}"/>
              </a:ext>
            </a:extLst>
          </p:cNvPr>
          <p:cNvPicPr>
            <a:picLocks noChangeAspect="1"/>
          </p:cNvPicPr>
          <p:nvPr/>
        </p:nvPicPr>
        <p:blipFill>
          <a:blip r:embed="rId3"/>
          <a:stretch>
            <a:fillRect/>
          </a:stretch>
        </p:blipFill>
        <p:spPr>
          <a:xfrm>
            <a:off x="422275" y="2276872"/>
            <a:ext cx="8299449" cy="297386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Text Box 7">
            <a:extLst>
              <a:ext uri="{FF2B5EF4-FFF2-40B4-BE49-F238E27FC236}">
                <a16:creationId xmlns:a16="http://schemas.microsoft.com/office/drawing/2014/main" id="{2184EBA3-72F8-A4D9-BADF-CB2895E6FBD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2770" name="Rectangle 2">
            <a:extLst>
              <a:ext uri="{FF2B5EF4-FFF2-40B4-BE49-F238E27FC236}">
                <a16:creationId xmlns:a16="http://schemas.microsoft.com/office/drawing/2014/main" id="{70F31A6B-0FCA-1465-92BB-1B88B650BEE4}"/>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32771" name="Rectangle 3">
            <a:extLst>
              <a:ext uri="{FF2B5EF4-FFF2-40B4-BE49-F238E27FC236}">
                <a16:creationId xmlns:a16="http://schemas.microsoft.com/office/drawing/2014/main" id="{5CF2C4DB-DBA3-C193-71E1-44F888519B5F}"/>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7" name="Text Box 10">
            <a:extLst>
              <a:ext uri="{FF2B5EF4-FFF2-40B4-BE49-F238E27FC236}">
                <a16:creationId xmlns:a16="http://schemas.microsoft.com/office/drawing/2014/main" id="{99DBC8F7-5EA7-7C67-2111-98BDA670D95F}"/>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endParaRPr lang="de-CH" altLang="de-DE" sz="2400" b="1" dirty="0">
              <a:latin typeface="Calibri" panose="020F0502020204030204" pitchFamily="34" charset="0"/>
              <a:ea typeface="+mn-ea"/>
            </a:endParaRP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dirty="0" err="1">
                <a:latin typeface="Calibri" panose="020F0502020204030204" pitchFamily="34" charset="0"/>
                <a:ea typeface="+mn-ea"/>
              </a:rPr>
              <a:t>Mesurer</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l’interconnexion</a:t>
            </a:r>
            <a:r>
              <a:rPr lang="de-CH" altLang="de-DE" sz="2400" dirty="0">
                <a:latin typeface="Calibri" panose="020F0502020204030204" pitchFamily="34" charset="0"/>
                <a:ea typeface="+mn-ea"/>
              </a:rPr>
              <a:t> internationale</a:t>
            </a:r>
          </a:p>
          <a:p>
            <a:pPr eaLnBrk="1" hangingPunct="1">
              <a:buFontTx/>
              <a:buAutoNum type="arabicPeriod"/>
              <a:defRPr/>
            </a:pPr>
            <a:r>
              <a:rPr lang="de-CH" altLang="de-DE" sz="2400" b="1" dirty="0">
                <a:solidFill>
                  <a:srgbClr val="E94E1B"/>
                </a:solidFill>
                <a:latin typeface="Calibri" panose="020F0502020204030204" pitchFamily="34" charset="0"/>
                <a:ea typeface="+mn-ea"/>
              </a:rPr>
              <a:t>La </a:t>
            </a:r>
            <a:r>
              <a:rPr lang="de-CH" altLang="de-DE" sz="2400" b="1" dirty="0" err="1">
                <a:solidFill>
                  <a:srgbClr val="E94E1B"/>
                </a:solidFill>
                <a:latin typeface="Calibri" panose="020F0502020204030204" pitchFamily="34" charset="0"/>
                <a:ea typeface="+mn-ea"/>
              </a:rPr>
              <a:t>mondialisation</a:t>
            </a:r>
            <a:r>
              <a:rPr lang="de-CH" altLang="de-DE" sz="2400" b="1" dirty="0">
                <a:solidFill>
                  <a:srgbClr val="E94E1B"/>
                </a:solidFill>
                <a:latin typeface="Calibri" panose="020F0502020204030204" pitchFamily="34" charset="0"/>
                <a:ea typeface="+mn-ea"/>
              </a:rPr>
              <a:t> </a:t>
            </a:r>
          </a:p>
          <a:p>
            <a:pPr marL="0" indent="0" eaLnBrk="1" hangingPunct="1">
              <a:defRPr/>
            </a:pPr>
            <a:r>
              <a:rPr lang="de-CH" altLang="de-DE" sz="2400" dirty="0">
                <a:latin typeface="Calibri" panose="020F0502020204030204" pitchFamily="34" charset="0"/>
                <a:ea typeface="+mn-ea"/>
              </a:rPr>
              <a:t>3. </a:t>
            </a:r>
            <a:r>
              <a:rPr lang="de-CH" altLang="de-DE" sz="2400" dirty="0" err="1">
                <a:latin typeface="Calibri" panose="020F0502020204030204" pitchFamily="34" charset="0"/>
                <a:ea typeface="+mn-ea"/>
              </a:rPr>
              <a:t>Spécialisation</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avantages</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comparatifs</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4. </a:t>
            </a:r>
            <a:r>
              <a:rPr lang="de-CH" altLang="de-DE" sz="2400" dirty="0" err="1">
                <a:latin typeface="Calibri" panose="020F0502020204030204" pitchFamily="34" charset="0"/>
                <a:ea typeface="+mn-ea"/>
              </a:rPr>
              <a:t>Taux</a:t>
            </a:r>
            <a:r>
              <a:rPr lang="de-CH" altLang="de-DE" sz="2400" dirty="0">
                <a:latin typeface="Calibri" panose="020F0502020204030204" pitchFamily="34" charset="0"/>
                <a:ea typeface="+mn-ea"/>
              </a:rPr>
              <a:t> de </a:t>
            </a:r>
            <a:r>
              <a:rPr lang="de-CH" altLang="de-DE" sz="2400" dirty="0" err="1">
                <a:latin typeface="Calibri" panose="020F0502020204030204" pitchFamily="34" charset="0"/>
                <a:ea typeface="+mn-ea"/>
              </a:rPr>
              <a:t>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5. </a:t>
            </a:r>
            <a:r>
              <a:rPr lang="de-CH" altLang="de-DE" sz="2400" dirty="0" err="1">
                <a:latin typeface="Calibri" panose="020F0502020204030204" pitchFamily="34" charset="0"/>
                <a:ea typeface="+mn-ea"/>
              </a:rPr>
              <a:t>Protectionnisme</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libre-échange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6. </a:t>
            </a:r>
            <a:r>
              <a:rPr lang="fr-FR" altLang="de-DE" sz="2400" dirty="0">
                <a:latin typeface="Calibri" panose="020F0502020204030204" pitchFamily="34" charset="0"/>
                <a:ea typeface="+mn-ea"/>
              </a:rPr>
              <a:t>Accords commerciaux régionaux (intégration régionale)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7. </a:t>
            </a:r>
            <a:r>
              <a:rPr lang="fr-FR" altLang="de-DE" sz="2400" dirty="0">
                <a:latin typeface="Calibri" panose="020F0502020204030204" pitchFamily="34" charset="0"/>
                <a:ea typeface="+mn-ea"/>
              </a:rPr>
              <a:t>La politique économique extérieure de la Suisse</a:t>
            </a:r>
            <a:endParaRPr lang="de-CH" altLang="de-DE" sz="2400" dirty="0">
              <a:latin typeface="Calibri" panose="020F0502020204030204" pitchFamily="34" charset="0"/>
              <a:ea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Text Box 11">
            <a:extLst>
              <a:ext uri="{FF2B5EF4-FFF2-40B4-BE49-F238E27FC236}">
                <a16:creationId xmlns:a16="http://schemas.microsoft.com/office/drawing/2014/main" id="{05495AC3-D213-E700-FEC6-575207A3A02B}"/>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3794" name="Rectangle 2">
            <a:extLst>
              <a:ext uri="{FF2B5EF4-FFF2-40B4-BE49-F238E27FC236}">
                <a16:creationId xmlns:a16="http://schemas.microsoft.com/office/drawing/2014/main" id="{AC4C1EB9-FAAB-2081-629C-D0EF07BB02BB}"/>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La mondialisation</a:t>
            </a:r>
            <a:endParaRPr lang="de-DE" altLang="de-DE" sz="2400" b="1">
              <a:solidFill>
                <a:schemeClr val="bg1"/>
              </a:solidFill>
              <a:latin typeface="Calibri" panose="020F0502020204030204" pitchFamily="34" charset="0"/>
            </a:endParaRPr>
          </a:p>
        </p:txBody>
      </p:sp>
      <p:sp>
        <p:nvSpPr>
          <p:cNvPr id="33795" name="Rectangle 3">
            <a:extLst>
              <a:ext uri="{FF2B5EF4-FFF2-40B4-BE49-F238E27FC236}">
                <a16:creationId xmlns:a16="http://schemas.microsoft.com/office/drawing/2014/main" id="{F1104579-C502-9FA2-A20F-C12547B6DE51}"/>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3796" name="Text Box 7">
            <a:extLst>
              <a:ext uri="{FF2B5EF4-FFF2-40B4-BE49-F238E27FC236}">
                <a16:creationId xmlns:a16="http://schemas.microsoft.com/office/drawing/2014/main" id="{23ADE69B-407A-7EED-5265-DC8174D25F0A}"/>
              </a:ext>
            </a:extLst>
          </p:cNvPr>
          <p:cNvSpPr txBox="1">
            <a:spLocks noChangeArrowheads="1"/>
          </p:cNvSpPr>
          <p:nvPr/>
        </p:nvSpPr>
        <p:spPr bwMode="auto">
          <a:xfrm>
            <a:off x="344488" y="981075"/>
            <a:ext cx="8299450" cy="410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p:txBody>
      </p:sp>
      <p:sp>
        <p:nvSpPr>
          <p:cNvPr id="33797" name="Text Box 7">
            <a:extLst>
              <a:ext uri="{FF2B5EF4-FFF2-40B4-BE49-F238E27FC236}">
                <a16:creationId xmlns:a16="http://schemas.microsoft.com/office/drawing/2014/main" id="{495E814A-8F5A-5B45-E92A-2ADDA7CFCA44}"/>
              </a:ext>
            </a:extLst>
          </p:cNvPr>
          <p:cNvSpPr txBox="1">
            <a:spLocks noChangeArrowheads="1"/>
          </p:cNvSpPr>
          <p:nvPr/>
        </p:nvSpPr>
        <p:spPr bwMode="auto">
          <a:xfrm>
            <a:off x="323850" y="1628775"/>
            <a:ext cx="8391525" cy="1570038"/>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 typeface="Wingdings" pitchFamily="2" charset="2"/>
              <a:buChar char="à"/>
            </a:pPr>
            <a:r>
              <a:rPr lang="de-CH" altLang="de-DE" sz="2400" b="1" i="1">
                <a:latin typeface="Calibri" panose="020F0502020204030204" pitchFamily="34" charset="0"/>
                <a:sym typeface="Wingdings" pitchFamily="2" charset="2"/>
              </a:rPr>
              <a:t> Mondialisation	</a:t>
            </a:r>
            <a:r>
              <a:rPr lang="de-CH" altLang="de-DE" sz="2400">
                <a:latin typeface="Calibri" panose="020F0502020204030204" pitchFamily="34" charset="0"/>
              </a:rPr>
              <a:t>	</a:t>
            </a:r>
          </a:p>
          <a:p>
            <a:pPr eaLnBrk="1" hangingPunct="1"/>
            <a:r>
              <a:rPr lang="fr-FR" altLang="de-DE" sz="2400">
                <a:latin typeface="Calibri" panose="020F0502020204030204" pitchFamily="34" charset="0"/>
              </a:rPr>
              <a:t>Interconnexion croissante des économies due à la diffusion plus rapide des technologies et à l’essor du commerce mondial et des flux financiers internationaux.</a:t>
            </a:r>
            <a:endParaRPr lang="de-DE" altLang="de-DE" sz="2400">
              <a:latin typeface="Calibri" panose="020F0502020204030204" pitchFamily="34" charset="0"/>
            </a:endParaRPr>
          </a:p>
        </p:txBody>
      </p:sp>
      <p:sp>
        <p:nvSpPr>
          <p:cNvPr id="33798" name="Text Box 7">
            <a:extLst>
              <a:ext uri="{FF2B5EF4-FFF2-40B4-BE49-F238E27FC236}">
                <a16:creationId xmlns:a16="http://schemas.microsoft.com/office/drawing/2014/main" id="{0D6E453A-2B12-DF0C-D48B-4EA8E9E46368}"/>
              </a:ext>
            </a:extLst>
          </p:cNvPr>
          <p:cNvSpPr txBox="1">
            <a:spLocks noChangeArrowheads="1"/>
          </p:cNvSpPr>
          <p:nvPr/>
        </p:nvSpPr>
        <p:spPr bwMode="auto">
          <a:xfrm>
            <a:off x="323850" y="4076700"/>
            <a:ext cx="82994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Tx/>
              <a:buChar char="•"/>
            </a:pPr>
            <a:r>
              <a:rPr lang="de-CH" altLang="de-DE" sz="2400">
                <a:latin typeface="Calibri" panose="020F0502020204030204" pitchFamily="34" charset="0"/>
              </a:rPr>
              <a:t>L’ampleur de la mondialisation s’est renforcée ces dernières années.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Text Box 11">
            <a:extLst>
              <a:ext uri="{FF2B5EF4-FFF2-40B4-BE49-F238E27FC236}">
                <a16:creationId xmlns:a16="http://schemas.microsoft.com/office/drawing/2014/main" id="{742991F2-0148-8C4A-9C49-AAB7A8538073}"/>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4818" name="Rectangle 2">
            <a:extLst>
              <a:ext uri="{FF2B5EF4-FFF2-40B4-BE49-F238E27FC236}">
                <a16:creationId xmlns:a16="http://schemas.microsoft.com/office/drawing/2014/main" id="{C58A8292-C8A9-7C4E-0460-5D8341E66BDB}"/>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La mondialisation</a:t>
            </a:r>
            <a:endParaRPr lang="de-DE" altLang="de-DE" sz="2400" b="1">
              <a:solidFill>
                <a:schemeClr val="bg1"/>
              </a:solidFill>
              <a:latin typeface="Calibri" panose="020F0502020204030204" pitchFamily="34" charset="0"/>
            </a:endParaRPr>
          </a:p>
        </p:txBody>
      </p:sp>
      <p:sp>
        <p:nvSpPr>
          <p:cNvPr id="34819" name="Rectangle 3">
            <a:extLst>
              <a:ext uri="{FF2B5EF4-FFF2-40B4-BE49-F238E27FC236}">
                <a16:creationId xmlns:a16="http://schemas.microsoft.com/office/drawing/2014/main" id="{0F29A360-BE49-FD05-01FB-54B04BF9AE44}"/>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1749" name="Text Box 7">
            <a:extLst>
              <a:ext uri="{FF2B5EF4-FFF2-40B4-BE49-F238E27FC236}">
                <a16:creationId xmlns:a16="http://schemas.microsoft.com/office/drawing/2014/main" id="{4EFC31D0-0C0C-2D48-D2CC-BC9CDC56B6A2}"/>
              </a:ext>
            </a:extLst>
          </p:cNvPr>
          <p:cNvSpPr txBox="1">
            <a:spLocks noChangeArrowheads="1"/>
          </p:cNvSpPr>
          <p:nvPr/>
        </p:nvSpPr>
        <p:spPr bwMode="auto">
          <a:xfrm>
            <a:off x="323850" y="1052513"/>
            <a:ext cx="8299450" cy="1200150"/>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a:latin typeface="Calibri" panose="020F0502020204030204" pitchFamily="34" charset="0"/>
              </a:rPr>
              <a:t>Prise </a:t>
            </a:r>
            <a:r>
              <a:rPr lang="de-CH" altLang="de-DE" sz="2400" b="1" dirty="0" err="1">
                <a:latin typeface="Calibri" panose="020F0502020204030204" pitchFamily="34" charset="0"/>
              </a:rPr>
              <a:t>d’ampleur</a:t>
            </a:r>
            <a:r>
              <a:rPr lang="de-CH" altLang="de-DE" sz="2400" b="1" dirty="0">
                <a:latin typeface="Calibri" panose="020F0502020204030204" pitchFamily="34" charset="0"/>
              </a:rPr>
              <a:t> du </a:t>
            </a:r>
            <a:r>
              <a:rPr lang="de-CH" altLang="de-DE" sz="2400" b="1" dirty="0" err="1">
                <a:latin typeface="Calibri" panose="020F0502020204030204" pitchFamily="34" charset="0"/>
              </a:rPr>
              <a:t>processus</a:t>
            </a:r>
            <a:r>
              <a:rPr lang="de-CH" altLang="de-DE" sz="2400" b="1" dirty="0">
                <a:latin typeface="Calibri" panose="020F0502020204030204" pitchFamily="34" charset="0"/>
              </a:rPr>
              <a:t> </a:t>
            </a:r>
            <a:r>
              <a:rPr lang="de-CH" altLang="de-DE" sz="2400" b="1" dirty="0" err="1">
                <a:latin typeface="Calibri" panose="020F0502020204030204" pitchFamily="34" charset="0"/>
              </a:rPr>
              <a:t>mondial</a:t>
            </a:r>
            <a:r>
              <a:rPr lang="de-CH" altLang="de-DE" sz="2400" b="1" dirty="0">
                <a:latin typeface="Calibri" panose="020F0502020204030204" pitchFamily="34" charset="0"/>
              </a:rPr>
              <a:t> de </a:t>
            </a:r>
            <a:r>
              <a:rPr lang="de-CH" altLang="de-DE" sz="2400" b="1" dirty="0" err="1">
                <a:latin typeface="Calibri" panose="020F0502020204030204" pitchFamily="34" charset="0"/>
              </a:rPr>
              <a:t>spécialisation</a:t>
            </a:r>
            <a:r>
              <a:rPr lang="de-CH" altLang="de-DE" sz="2400" b="1" dirty="0">
                <a:latin typeface="Calibri" panose="020F0502020204030204" pitchFamily="34" charset="0"/>
              </a:rPr>
              <a:t> </a:t>
            </a:r>
          </a:p>
          <a:p>
            <a:pPr marL="0" eaLnBrk="1" hangingPunct="1">
              <a:defRPr/>
            </a:pPr>
            <a:r>
              <a:rPr lang="de-CH" altLang="de-DE" sz="2400" dirty="0">
                <a:latin typeface="Calibri" panose="020F0502020204030204" pitchFamily="34" charset="0"/>
              </a:rPr>
              <a:t>Le </a:t>
            </a:r>
            <a:r>
              <a:rPr lang="de-CH" altLang="de-DE" sz="2400" dirty="0" err="1">
                <a:latin typeface="Calibri" panose="020F0502020204030204" pitchFamily="34" charset="0"/>
              </a:rPr>
              <a:t>commerce</a:t>
            </a:r>
            <a:r>
              <a:rPr lang="de-CH" altLang="de-DE" sz="2400" dirty="0">
                <a:latin typeface="Calibri" panose="020F0502020204030204" pitchFamily="34" charset="0"/>
              </a:rPr>
              <a:t> international </a:t>
            </a:r>
            <a:r>
              <a:rPr lang="de-CH" altLang="de-DE" sz="2400" dirty="0" err="1">
                <a:latin typeface="Calibri" panose="020F0502020204030204" pitchFamily="34" charset="0"/>
              </a:rPr>
              <a:t>croît</a:t>
            </a:r>
            <a:r>
              <a:rPr lang="de-CH" altLang="de-DE" sz="2400" dirty="0">
                <a:latin typeface="Calibri" panose="020F0502020204030204" pitchFamily="34" charset="0"/>
              </a:rPr>
              <a:t> plus </a:t>
            </a:r>
            <a:r>
              <a:rPr lang="de-CH" altLang="de-DE" sz="2400" dirty="0" err="1">
                <a:latin typeface="Calibri" panose="020F0502020204030204" pitchFamily="34" charset="0"/>
              </a:rPr>
              <a:t>fortement</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le PIB </a:t>
            </a:r>
            <a:r>
              <a:rPr lang="de-CH" altLang="de-DE" sz="2400" dirty="0" err="1">
                <a:latin typeface="Calibri" panose="020F0502020204030204" pitchFamily="34" charset="0"/>
              </a:rPr>
              <a:t>mondial</a:t>
            </a:r>
            <a:r>
              <a:rPr lang="de-CH" altLang="de-DE" sz="2400" dirty="0">
                <a:latin typeface="Calibri" panose="020F0502020204030204" pitchFamily="34" charset="0"/>
              </a:rPr>
              <a:t>.</a:t>
            </a:r>
          </a:p>
        </p:txBody>
      </p:sp>
      <p:pic>
        <p:nvPicPr>
          <p:cNvPr id="2" name="Image 1">
            <a:extLst>
              <a:ext uri="{FF2B5EF4-FFF2-40B4-BE49-F238E27FC236}">
                <a16:creationId xmlns:a16="http://schemas.microsoft.com/office/drawing/2014/main" id="{922F004E-28F1-A4D8-FBFC-97B8998C1417}"/>
              </a:ext>
            </a:extLst>
          </p:cNvPr>
          <p:cNvPicPr>
            <a:picLocks noChangeAspect="1"/>
          </p:cNvPicPr>
          <p:nvPr/>
        </p:nvPicPr>
        <p:blipFill>
          <a:blip r:embed="rId3"/>
          <a:stretch>
            <a:fillRect/>
          </a:stretch>
        </p:blipFill>
        <p:spPr>
          <a:xfrm>
            <a:off x="326284" y="2777352"/>
            <a:ext cx="8492540" cy="300749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1">
            <a:extLst>
              <a:ext uri="{FF2B5EF4-FFF2-40B4-BE49-F238E27FC236}">
                <a16:creationId xmlns:a16="http://schemas.microsoft.com/office/drawing/2014/main" id="{4111DE07-BF83-077E-96BA-3D9C6BB0ECDA}"/>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5842" name="Rectangle 2">
            <a:extLst>
              <a:ext uri="{FF2B5EF4-FFF2-40B4-BE49-F238E27FC236}">
                <a16:creationId xmlns:a16="http://schemas.microsoft.com/office/drawing/2014/main" id="{B081BCF0-5BA2-8637-ECAA-9D6585FD8B69}"/>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La mondialisation</a:t>
            </a:r>
            <a:endParaRPr lang="de-DE" altLang="de-DE" sz="2400" b="1">
              <a:solidFill>
                <a:schemeClr val="bg1"/>
              </a:solidFill>
              <a:latin typeface="Calibri" panose="020F0502020204030204" pitchFamily="34" charset="0"/>
            </a:endParaRPr>
          </a:p>
        </p:txBody>
      </p:sp>
      <p:sp>
        <p:nvSpPr>
          <p:cNvPr id="35843" name="Rectangle 3">
            <a:extLst>
              <a:ext uri="{FF2B5EF4-FFF2-40B4-BE49-F238E27FC236}">
                <a16:creationId xmlns:a16="http://schemas.microsoft.com/office/drawing/2014/main" id="{045BAE5D-0A84-4674-FB7C-1DB8BE22A526}"/>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5844" name="Text Box 7">
            <a:extLst>
              <a:ext uri="{FF2B5EF4-FFF2-40B4-BE49-F238E27FC236}">
                <a16:creationId xmlns:a16="http://schemas.microsoft.com/office/drawing/2014/main" id="{FAB1EB0A-D9A4-0C12-70F3-7E1C59009389}"/>
              </a:ext>
            </a:extLst>
          </p:cNvPr>
          <p:cNvSpPr txBox="1">
            <a:spLocks noChangeArrowheads="1"/>
          </p:cNvSpPr>
          <p:nvPr/>
        </p:nvSpPr>
        <p:spPr bwMode="auto">
          <a:xfrm>
            <a:off x="323850" y="1052513"/>
            <a:ext cx="846296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Causes de la croissance de la mondialisation</a:t>
            </a:r>
          </a:p>
          <a:p>
            <a:pPr eaLnBrk="1" hangingPunct="1"/>
            <a:endParaRPr lang="de-CH" altLang="de-DE" sz="2400" b="1">
              <a:latin typeface="Calibri" panose="020F0502020204030204" pitchFamily="34" charset="0"/>
            </a:endParaRPr>
          </a:p>
          <a:p>
            <a:pPr eaLnBrk="1" hangingPunct="1">
              <a:buFontTx/>
              <a:buChar char="•"/>
            </a:pPr>
            <a:r>
              <a:rPr lang="de-CH" altLang="de-DE" sz="2400">
                <a:latin typeface="Calibri" panose="020F0502020204030204" pitchFamily="34" charset="0"/>
              </a:rPr>
              <a:t>Des décisions politiques ayant pour effet l’ouverture économique de certains pays en développement et l’abolition de barrières commerciales. </a:t>
            </a:r>
          </a:p>
          <a:p>
            <a:pPr eaLnBrk="1" hangingPunct="1">
              <a:buFontTx/>
              <a:buChar char="•"/>
            </a:pPr>
            <a:endParaRPr lang="de-CH" altLang="de-DE" sz="2400">
              <a:latin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Text Box 11">
            <a:extLst>
              <a:ext uri="{FF2B5EF4-FFF2-40B4-BE49-F238E27FC236}">
                <a16:creationId xmlns:a16="http://schemas.microsoft.com/office/drawing/2014/main" id="{D20837BD-E4B6-FA37-1E6B-7898950F26BD}"/>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6866" name="Rectangle 2">
            <a:extLst>
              <a:ext uri="{FF2B5EF4-FFF2-40B4-BE49-F238E27FC236}">
                <a16:creationId xmlns:a16="http://schemas.microsoft.com/office/drawing/2014/main" id="{CA96E3AE-053A-CC51-F097-8A87FCC4FEB0}"/>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2. La mondialisation</a:t>
            </a:r>
            <a:endParaRPr lang="de-DE" altLang="de-DE" sz="2400" b="1">
              <a:solidFill>
                <a:schemeClr val="bg1"/>
              </a:solidFill>
              <a:latin typeface="Calibri" panose="020F0502020204030204" pitchFamily="34" charset="0"/>
            </a:endParaRPr>
          </a:p>
        </p:txBody>
      </p:sp>
      <p:sp>
        <p:nvSpPr>
          <p:cNvPr id="36867" name="Rectangle 3">
            <a:extLst>
              <a:ext uri="{FF2B5EF4-FFF2-40B4-BE49-F238E27FC236}">
                <a16:creationId xmlns:a16="http://schemas.microsoft.com/office/drawing/2014/main" id="{1B15D717-DEA1-AFF5-B0B0-F67879E9C8A5}"/>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6868" name="Text Box 7">
            <a:extLst>
              <a:ext uri="{FF2B5EF4-FFF2-40B4-BE49-F238E27FC236}">
                <a16:creationId xmlns:a16="http://schemas.microsoft.com/office/drawing/2014/main" id="{432F4213-BD02-F1B5-89EA-3088398ED5F2}"/>
              </a:ext>
            </a:extLst>
          </p:cNvPr>
          <p:cNvSpPr txBox="1">
            <a:spLocks noChangeArrowheads="1"/>
          </p:cNvSpPr>
          <p:nvPr/>
        </p:nvSpPr>
        <p:spPr bwMode="auto">
          <a:xfrm>
            <a:off x="323850" y="1052513"/>
            <a:ext cx="8462963"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Les</a:t>
            </a:r>
            <a:r>
              <a:rPr lang="de-CH" altLang="de-DE" sz="2400" b="1" dirty="0">
                <a:latin typeface="Calibri" panose="020F0502020204030204" pitchFamily="34" charset="0"/>
              </a:rPr>
              <a:t> </a:t>
            </a:r>
            <a:r>
              <a:rPr lang="de-CH" altLang="de-DE" sz="2400" b="1" dirty="0" err="1">
                <a:latin typeface="Calibri" panose="020F0502020204030204" pitchFamily="34" charset="0"/>
              </a:rPr>
              <a:t>critiques</a:t>
            </a:r>
            <a:r>
              <a:rPr lang="de-CH" altLang="de-DE" sz="2400" b="1" dirty="0">
                <a:latin typeface="Calibri" panose="020F0502020204030204" pitchFamily="34" charset="0"/>
              </a:rPr>
              <a:t> de la </a:t>
            </a:r>
            <a:r>
              <a:rPr lang="de-CH" altLang="de-DE" sz="2400" b="1" dirty="0" err="1">
                <a:latin typeface="Calibri" panose="020F0502020204030204" pitchFamily="34" charset="0"/>
              </a:rPr>
              <a:t>globalisation</a:t>
            </a:r>
            <a:endParaRPr lang="de-CH" altLang="de-DE" sz="2400" b="1" dirty="0">
              <a:latin typeface="Calibri" panose="020F0502020204030204" pitchFamily="34" charset="0"/>
            </a:endParaRPr>
          </a:p>
          <a:p>
            <a:pPr eaLnBrk="1" hangingPunct="1"/>
            <a:endParaRPr lang="de-CH" altLang="de-DE" sz="2400" b="1" dirty="0">
              <a:latin typeface="Calibri" panose="020F0502020204030204" pitchFamily="34" charset="0"/>
            </a:endParaRPr>
          </a:p>
          <a:p>
            <a:pPr eaLnBrk="1" hangingPunct="1">
              <a:buFontTx/>
              <a:buChar char="•"/>
            </a:pPr>
            <a:r>
              <a:rPr lang="de-CH" altLang="de-DE" sz="2400" dirty="0" err="1">
                <a:latin typeface="Calibri" panose="020F0502020204030204" pitchFamily="34" charset="0"/>
              </a:rPr>
              <a:t>effets</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a:t>
            </a:r>
            <a:r>
              <a:rPr lang="de-CH" altLang="de-DE" sz="2400" dirty="0" err="1">
                <a:latin typeface="Calibri" panose="020F0502020204030204" pitchFamily="34" charset="0"/>
              </a:rPr>
              <a:t>l’environnement</a:t>
            </a:r>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appauvrissement</a:t>
            </a:r>
            <a:r>
              <a:rPr lang="de-CH" altLang="de-DE" sz="2400" dirty="0">
                <a:latin typeface="Calibri" panose="020F0502020204030204" pitchFamily="34" charset="0"/>
              </a:rPr>
              <a:t> de la </a:t>
            </a:r>
            <a:r>
              <a:rPr lang="de-CH" altLang="de-DE" sz="2400" dirty="0" err="1">
                <a:latin typeface="Calibri" panose="020F0502020204030204" pitchFamily="34" charset="0"/>
              </a:rPr>
              <a:t>diversité</a:t>
            </a:r>
            <a:r>
              <a:rPr lang="de-CH" altLang="de-DE" sz="2400" dirty="0">
                <a:latin typeface="Calibri" panose="020F0502020204030204" pitchFamily="34" charset="0"/>
              </a:rPr>
              <a:t> </a:t>
            </a:r>
            <a:r>
              <a:rPr lang="de-CH" altLang="de-DE" sz="2400" dirty="0" err="1">
                <a:latin typeface="Calibri" panose="020F0502020204030204" pitchFamily="34" charset="0"/>
              </a:rPr>
              <a:t>culturelle</a:t>
            </a:r>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risque</a:t>
            </a:r>
            <a:r>
              <a:rPr lang="de-CH" altLang="de-DE" sz="2400" dirty="0">
                <a:latin typeface="Calibri" panose="020F0502020204030204" pitchFamily="34" charset="0"/>
              </a:rPr>
              <a:t> de « </a:t>
            </a:r>
            <a:r>
              <a:rPr lang="de-CH" altLang="de-DE" sz="2400" dirty="0" err="1">
                <a:latin typeface="Calibri" panose="020F0502020204030204" pitchFamily="34" charset="0"/>
              </a:rPr>
              <a:t>contagion</a:t>
            </a:r>
            <a:r>
              <a:rPr lang="de-CH" altLang="de-DE" sz="2400" dirty="0">
                <a:latin typeface="Calibri" panose="020F0502020204030204" pitchFamily="34" charset="0"/>
              </a:rPr>
              <a:t> » ;</a:t>
            </a:r>
          </a:p>
          <a:p>
            <a:pPr eaLnBrk="1" hangingPunct="1">
              <a:buFontTx/>
              <a:buChar char="•"/>
            </a:pPr>
            <a:r>
              <a:rPr lang="de-CH" altLang="de-DE" sz="2400" dirty="0">
                <a:latin typeface="Calibri" panose="020F0502020204030204" pitchFamily="34" charset="0"/>
              </a:rPr>
              <a:t>non </a:t>
            </a:r>
            <a:r>
              <a:rPr lang="de-CH" altLang="de-DE" sz="2400" dirty="0" err="1">
                <a:latin typeface="Calibri" panose="020F0502020204030204" pitchFamily="34" charset="0"/>
              </a:rPr>
              <a:t>démocratique</a:t>
            </a:r>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standards</a:t>
            </a:r>
            <a:r>
              <a:rPr lang="de-CH" altLang="de-DE" sz="2400" dirty="0">
                <a:latin typeface="Calibri" panose="020F0502020204030204" pitchFamily="34" charset="0"/>
              </a:rPr>
              <a:t> </a:t>
            </a:r>
            <a:r>
              <a:rPr lang="de-CH" altLang="de-DE" sz="2400" dirty="0" err="1">
                <a:latin typeface="Calibri" panose="020F0502020204030204" pitchFamily="34" charset="0"/>
              </a:rPr>
              <a:t>sociaux</a:t>
            </a:r>
            <a:r>
              <a:rPr lang="de-CH" altLang="de-DE" sz="2400" dirty="0">
                <a:latin typeface="Calibri" panose="020F0502020204030204" pitchFamily="34" charset="0"/>
              </a:rPr>
              <a:t> et </a:t>
            </a:r>
            <a:r>
              <a:rPr lang="de-CH" altLang="de-DE" sz="2400" dirty="0" err="1">
                <a:latin typeface="Calibri" panose="020F0502020204030204" pitchFamily="34" charset="0"/>
              </a:rPr>
              <a:t>écologiques</a:t>
            </a:r>
            <a:r>
              <a:rPr lang="de-CH" altLang="de-DE" sz="2400" dirty="0">
                <a:latin typeface="Calibri" panose="020F0502020204030204" pitchFamily="34" charset="0"/>
              </a:rPr>
              <a:t> </a:t>
            </a:r>
            <a:r>
              <a:rPr lang="de-CH" altLang="de-DE" sz="2400" dirty="0" err="1">
                <a:latin typeface="Calibri" panose="020F0502020204030204" pitchFamily="34" charset="0"/>
              </a:rPr>
              <a:t>difficiles</a:t>
            </a:r>
            <a:r>
              <a:rPr lang="de-CH" altLang="de-DE" sz="2400" dirty="0">
                <a:latin typeface="Calibri" panose="020F0502020204030204" pitchFamily="34" charset="0"/>
              </a:rPr>
              <a:t> à </a:t>
            </a:r>
            <a:r>
              <a:rPr lang="de-CH" altLang="de-DE" sz="2400" dirty="0" err="1">
                <a:latin typeface="Calibri" panose="020F0502020204030204" pitchFamily="34" charset="0"/>
              </a:rPr>
              <a:t>contrôler</a:t>
            </a:r>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disparition</a:t>
            </a:r>
            <a:r>
              <a:rPr lang="de-CH" altLang="de-DE" sz="2400" dirty="0">
                <a:latin typeface="Calibri" panose="020F0502020204030204" pitchFamily="34" charset="0"/>
              </a:rPr>
              <a:t> des </a:t>
            </a:r>
            <a:r>
              <a:rPr lang="de-CH" altLang="de-DE" sz="2400" dirty="0" err="1">
                <a:latin typeface="Calibri" panose="020F0502020204030204" pitchFamily="34" charset="0"/>
              </a:rPr>
              <a:t>emplois</a:t>
            </a:r>
            <a:r>
              <a:rPr lang="de-CH" altLang="de-DE" sz="2400" dirty="0">
                <a:latin typeface="Calibri" panose="020F0502020204030204" pitchFamily="34" charset="0"/>
              </a:rPr>
              <a:t> non </a:t>
            </a:r>
            <a:r>
              <a:rPr lang="de-CH" altLang="de-DE" sz="2400" dirty="0" err="1">
                <a:latin typeface="Calibri" panose="020F0502020204030204" pitchFamily="34" charset="0"/>
              </a:rPr>
              <a:t>ou</a:t>
            </a:r>
            <a:r>
              <a:rPr lang="de-CH" altLang="de-DE" sz="2400" dirty="0">
                <a:latin typeface="Calibri" panose="020F0502020204030204" pitchFamily="34" charset="0"/>
              </a:rPr>
              <a:t> </a:t>
            </a:r>
            <a:r>
              <a:rPr lang="de-CH" altLang="de-DE" sz="2400" dirty="0" err="1">
                <a:latin typeface="Calibri" panose="020F0502020204030204" pitchFamily="34" charset="0"/>
              </a:rPr>
              <a:t>peu</a:t>
            </a:r>
            <a:r>
              <a:rPr lang="de-CH" altLang="de-DE" sz="2400" dirty="0">
                <a:latin typeface="Calibri" panose="020F0502020204030204" pitchFamily="34" charset="0"/>
              </a:rPr>
              <a:t> </a:t>
            </a:r>
            <a:r>
              <a:rPr lang="de-CH" altLang="de-DE" sz="2400" dirty="0" err="1">
                <a:latin typeface="Calibri" panose="020F0502020204030204" pitchFamily="34" charset="0"/>
              </a:rPr>
              <a:t>qualifiés</a:t>
            </a:r>
            <a:r>
              <a:rPr lang="de-CH" altLang="de-DE" sz="2400" dirty="0">
                <a:latin typeface="Calibri" panose="020F0502020204030204" pitchFamily="34" charset="0"/>
              </a:rPr>
              <a:t> </a:t>
            </a:r>
            <a:r>
              <a:rPr lang="de-CH" altLang="de-DE" sz="2400" dirty="0" err="1">
                <a:latin typeface="Calibri" panose="020F0502020204030204" pitchFamily="34" charset="0"/>
              </a:rPr>
              <a:t>dans</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régions</a:t>
            </a:r>
            <a:r>
              <a:rPr lang="de-CH" altLang="de-DE" sz="2400" dirty="0">
                <a:latin typeface="Calibri" panose="020F0502020204030204" pitchFamily="34" charset="0"/>
              </a:rPr>
              <a:t> à </a:t>
            </a:r>
            <a:r>
              <a:rPr lang="de-CH" altLang="de-DE" sz="2400" dirty="0" err="1">
                <a:latin typeface="Calibri" panose="020F0502020204030204" pitchFamily="34" charset="0"/>
              </a:rPr>
              <a:t>salaires</a:t>
            </a:r>
            <a:r>
              <a:rPr lang="de-CH" altLang="de-DE" sz="2400" dirty="0">
                <a:latin typeface="Calibri" panose="020F0502020204030204" pitchFamily="34" charset="0"/>
              </a:rPr>
              <a:t> </a:t>
            </a:r>
            <a:r>
              <a:rPr lang="de-CH" altLang="de-DE" sz="2400" dirty="0" err="1">
                <a:latin typeface="Calibri" panose="020F0502020204030204" pitchFamily="34" charset="0"/>
              </a:rPr>
              <a:t>élevés</a:t>
            </a:r>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aggravation</a:t>
            </a:r>
            <a:r>
              <a:rPr lang="de-CH" altLang="de-DE" sz="2400" dirty="0">
                <a:latin typeface="Calibri" panose="020F0502020204030204" pitchFamily="34" charset="0"/>
              </a:rPr>
              <a:t> des </a:t>
            </a:r>
            <a:r>
              <a:rPr lang="de-CH" altLang="de-DE" sz="2400" dirty="0" err="1">
                <a:latin typeface="Calibri" panose="020F0502020204030204" pitchFamily="34" charset="0"/>
              </a:rPr>
              <a:t>disparités</a:t>
            </a:r>
            <a:r>
              <a:rPr lang="de-CH" altLang="de-DE" sz="2400" dirty="0">
                <a:latin typeface="Calibri" panose="020F0502020204030204" pitchFamily="34" charset="0"/>
              </a:rPr>
              <a:t> entre </a:t>
            </a:r>
            <a:r>
              <a:rPr lang="de-CH" altLang="de-DE" sz="2400" dirty="0" err="1">
                <a:latin typeface="Calibri" panose="020F0502020204030204" pitchFamily="34" charset="0"/>
              </a:rPr>
              <a:t>pauvres</a:t>
            </a:r>
            <a:r>
              <a:rPr lang="de-CH" altLang="de-DE" sz="2400" dirty="0">
                <a:latin typeface="Calibri" panose="020F0502020204030204" pitchFamily="34" charset="0"/>
              </a:rPr>
              <a:t> et </a:t>
            </a:r>
            <a:r>
              <a:rPr lang="de-CH" altLang="de-DE" sz="2400" dirty="0" err="1">
                <a:latin typeface="Calibri" panose="020F0502020204030204" pitchFamily="34" charset="0"/>
              </a:rPr>
              <a:t>riches</a:t>
            </a:r>
            <a:r>
              <a:rPr lang="de-CH" altLang="de-DE" sz="2400" dirty="0">
                <a:latin typeface="Calibri" panose="020F0502020204030204" pitchFamily="34" charset="0"/>
              </a:rPr>
              <a:t> ;</a:t>
            </a:r>
          </a:p>
          <a:p>
            <a:pPr eaLnBrk="1" hangingPunct="1">
              <a:buFontTx/>
              <a:buChar char="•"/>
            </a:pPr>
            <a:r>
              <a:rPr lang="de-CH" altLang="de-DE" sz="2400" dirty="0" err="1">
                <a:latin typeface="Calibri" panose="020F0502020204030204" pitchFamily="34" charset="0"/>
              </a:rPr>
              <a:t>bénéfice</a:t>
            </a:r>
            <a:r>
              <a:rPr lang="de-CH" altLang="de-DE" sz="2400" dirty="0">
                <a:latin typeface="Calibri" panose="020F0502020204030204" pitchFamily="34" charset="0"/>
              </a:rPr>
              <a:t> des </a:t>
            </a:r>
            <a:r>
              <a:rPr lang="de-CH" altLang="de-DE" sz="2400" dirty="0" err="1">
                <a:latin typeface="Calibri" panose="020F0502020204030204" pitchFamily="34" charset="0"/>
              </a:rPr>
              <a:t>pays</a:t>
            </a:r>
            <a:r>
              <a:rPr lang="de-CH" altLang="de-DE" sz="2400" dirty="0">
                <a:latin typeface="Calibri" panose="020F0502020204030204" pitchFamily="34" charset="0"/>
              </a:rPr>
              <a:t> </a:t>
            </a:r>
            <a:r>
              <a:rPr lang="de-CH" altLang="de-DE" sz="2400" dirty="0" err="1">
                <a:latin typeface="Calibri" panose="020F0502020204030204" pitchFamily="34" charset="0"/>
              </a:rPr>
              <a:t>industrialisés</a:t>
            </a:r>
            <a:r>
              <a:rPr lang="de-CH" altLang="de-DE" sz="2400" dirty="0">
                <a:latin typeface="Calibri" panose="020F0502020204030204" pitchFamily="34" charset="0"/>
              </a:rPr>
              <a:t> et multinationales/</a:t>
            </a:r>
            <a:r>
              <a:rPr lang="de-CH" altLang="de-DE" sz="2400" dirty="0" err="1">
                <a:latin typeface="Calibri" panose="020F0502020204030204" pitchFamily="34" charset="0"/>
              </a:rPr>
              <a:t>détriment</a:t>
            </a:r>
            <a:r>
              <a:rPr lang="de-CH" altLang="de-DE" sz="2400" dirty="0">
                <a:latin typeface="Calibri" panose="020F0502020204030204" pitchFamily="34" charset="0"/>
              </a:rPr>
              <a:t> des </a:t>
            </a:r>
            <a:r>
              <a:rPr lang="de-CH" altLang="de-DE" sz="2400" dirty="0" err="1">
                <a:latin typeface="Calibri" panose="020F0502020204030204" pitchFamily="34" charset="0"/>
              </a:rPr>
              <a:t>pays</a:t>
            </a:r>
            <a:r>
              <a:rPr lang="de-CH" altLang="de-DE" sz="2400" dirty="0">
                <a:latin typeface="Calibri" panose="020F0502020204030204" pitchFamily="34" charset="0"/>
              </a:rPr>
              <a:t> en </a:t>
            </a:r>
            <a:r>
              <a:rPr lang="de-CH" altLang="de-DE" sz="2400" dirty="0" err="1">
                <a:latin typeface="Calibri" panose="020F0502020204030204" pitchFamily="34" charset="0"/>
              </a:rPr>
              <a:t>voie</a:t>
            </a:r>
            <a:r>
              <a:rPr lang="de-CH" altLang="de-DE" sz="2400" dirty="0">
                <a:latin typeface="Calibri" panose="020F0502020204030204" pitchFamily="34" charset="0"/>
              </a:rPr>
              <a:t> de </a:t>
            </a:r>
            <a:r>
              <a:rPr lang="de-CH" altLang="de-DE" sz="2400" dirty="0" err="1">
                <a:latin typeface="Calibri" panose="020F0502020204030204" pitchFamily="34" charset="0"/>
              </a:rPr>
              <a:t>développement</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1">
            <a:extLst>
              <a:ext uri="{FF2B5EF4-FFF2-40B4-BE49-F238E27FC236}">
                <a16:creationId xmlns:a16="http://schemas.microsoft.com/office/drawing/2014/main" id="{743BBCC1-5F52-9846-72C9-C7217AB3405C}"/>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18434" name="Rectangle 2">
            <a:extLst>
              <a:ext uri="{FF2B5EF4-FFF2-40B4-BE49-F238E27FC236}">
                <a16:creationId xmlns:a16="http://schemas.microsoft.com/office/drawing/2014/main" id="{7795B380-3751-0F6A-1DE7-C6E1A7520185}"/>
              </a:ext>
            </a:extLst>
          </p:cNvPr>
          <p:cNvSpPr>
            <a:spLocks noChangeArrowheads="1"/>
          </p:cNvSpPr>
          <p:nvPr/>
        </p:nvSpPr>
        <p:spPr bwMode="auto">
          <a:xfrm>
            <a:off x="323850" y="115888"/>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Introduction</a:t>
            </a:r>
            <a:endParaRPr lang="de-DE" altLang="de-DE" sz="2400" b="1">
              <a:solidFill>
                <a:schemeClr val="bg1"/>
              </a:solidFill>
              <a:latin typeface="Calibri" panose="020F0502020204030204" pitchFamily="34" charset="0"/>
            </a:endParaRPr>
          </a:p>
        </p:txBody>
      </p:sp>
      <p:sp>
        <p:nvSpPr>
          <p:cNvPr id="18435" name="Rectangle 3">
            <a:extLst>
              <a:ext uri="{FF2B5EF4-FFF2-40B4-BE49-F238E27FC236}">
                <a16:creationId xmlns:a16="http://schemas.microsoft.com/office/drawing/2014/main" id="{82A9B66F-D98E-3C41-E7A5-B2E7C3EBC35B}"/>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18436" name="Text Box 12">
            <a:extLst>
              <a:ext uri="{FF2B5EF4-FFF2-40B4-BE49-F238E27FC236}">
                <a16:creationId xmlns:a16="http://schemas.microsoft.com/office/drawing/2014/main" id="{83B17DB6-35F4-E9D2-8243-E6CFA204D82F}"/>
              </a:ext>
            </a:extLst>
          </p:cNvPr>
          <p:cNvSpPr txBox="1">
            <a:spLocks noChangeArrowheads="1"/>
          </p:cNvSpPr>
          <p:nvPr/>
        </p:nvSpPr>
        <p:spPr bwMode="auto">
          <a:xfrm>
            <a:off x="2320925" y="1125538"/>
            <a:ext cx="6643688"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fr-FR" altLang="de-DE" sz="2000" i="1">
                <a:latin typeface="Calibri" panose="020F0502020204030204" pitchFamily="34" charset="0"/>
              </a:rPr>
              <a:t>« À </a:t>
            </a:r>
            <a:r>
              <a:rPr lang="fr-FR" altLang="de-DE" sz="2000" i="1" dirty="0">
                <a:latin typeface="Calibri" panose="020F0502020204030204" pitchFamily="34" charset="0"/>
              </a:rPr>
              <a:t>Messieurs les Membres de la Chambre des députés :</a:t>
            </a:r>
          </a:p>
          <a:p>
            <a:pPr eaLnBrk="1" hangingPunct="1"/>
            <a:r>
              <a:rPr lang="fr-FR" altLang="de-DE" sz="2000" i="1" dirty="0">
                <a:latin typeface="Calibri" panose="020F0502020204030204" pitchFamily="34" charset="0"/>
              </a:rPr>
              <a:t>Nous subissons l’intolérable concurrence d’un rival étranger</a:t>
            </a:r>
          </a:p>
          <a:p>
            <a:pPr eaLnBrk="1" hangingPunct="1"/>
            <a:r>
              <a:rPr lang="fr-FR" altLang="de-DE" sz="2000" i="1" dirty="0">
                <a:latin typeface="Calibri" panose="020F0502020204030204" pitchFamily="34" charset="0"/>
              </a:rPr>
              <a:t>placé, à ce qu’il paraît, dans des conditions tellement supérieures aux nôtres, pour la production de la lumière, qu’il en inonde notre marché national à un prix fabuleusement réduit. Ce rival n’est autre que le Soleil. Nous demandons qu’il vous plaise de faire une loi qui ordonne la fermeture de toutes</a:t>
            </a:r>
          </a:p>
          <a:p>
            <a:pPr eaLnBrk="1" hangingPunct="1"/>
            <a:r>
              <a:rPr lang="fr-FR" altLang="de-DE" sz="2000" i="1" dirty="0">
                <a:latin typeface="Calibri" panose="020F0502020204030204" pitchFamily="34" charset="0"/>
              </a:rPr>
              <a:t>fenêtres, lucarnes, fentes et fissures par lesquelles la lumière</a:t>
            </a:r>
          </a:p>
          <a:p>
            <a:pPr eaLnBrk="1" hangingPunct="1"/>
            <a:r>
              <a:rPr lang="fr-FR" altLang="de-DE" sz="2000" i="1" dirty="0">
                <a:latin typeface="Calibri" panose="020F0502020204030204" pitchFamily="34" charset="0"/>
              </a:rPr>
              <a:t>du soleil a coutume de pénétrer, au préjudice des belles</a:t>
            </a:r>
          </a:p>
          <a:p>
            <a:pPr eaLnBrk="1" hangingPunct="1"/>
            <a:r>
              <a:rPr lang="fr-FR" altLang="de-DE" sz="2000" i="1" dirty="0">
                <a:latin typeface="Calibri" panose="020F0502020204030204" pitchFamily="34" charset="0"/>
              </a:rPr>
              <a:t>industries dont nous nous flattons d’avoir doté le pays.</a:t>
            </a:r>
          </a:p>
          <a:p>
            <a:pPr eaLnBrk="1" hangingPunct="1"/>
            <a:br>
              <a:rPr lang="fr-FR" altLang="de-DE" sz="2000" i="1" dirty="0">
                <a:latin typeface="Calibri" panose="020F0502020204030204" pitchFamily="34" charset="0"/>
              </a:rPr>
            </a:br>
            <a:r>
              <a:rPr lang="fr-FR" altLang="de-DE" sz="2000" i="1" dirty="0">
                <a:latin typeface="Calibri" panose="020F0502020204030204" pitchFamily="34" charset="0"/>
              </a:rPr>
              <a:t>Signé : Association des fabricants de chandelles et </a:t>
            </a:r>
            <a:r>
              <a:rPr lang="fr-FR" altLang="de-DE" sz="2000" i="1">
                <a:latin typeface="Calibri" panose="020F0502020204030204" pitchFamily="34" charset="0"/>
              </a:rPr>
              <a:t>bougies. »</a:t>
            </a:r>
            <a:r>
              <a:rPr lang="de-CH" altLang="de-DE" sz="2000" dirty="0">
                <a:latin typeface="Calibri" panose="020F0502020204030204" pitchFamily="34" charset="0"/>
              </a:rPr>
              <a:t>	</a:t>
            </a:r>
          </a:p>
          <a:p>
            <a:pPr eaLnBrk="1" hangingPunct="1"/>
            <a:r>
              <a:rPr lang="de-CH" altLang="de-DE" sz="2000" dirty="0">
                <a:latin typeface="Calibri" panose="020F0502020204030204" pitchFamily="34" charset="0"/>
              </a:rPr>
              <a:t>	</a:t>
            </a:r>
            <a:br>
              <a:rPr lang="de-CH" altLang="de-DE" sz="2000" dirty="0">
                <a:latin typeface="Calibri" panose="020F0502020204030204" pitchFamily="34" charset="0"/>
              </a:rPr>
            </a:br>
            <a:r>
              <a:rPr lang="de-CH" altLang="de-DE" sz="2000" dirty="0">
                <a:latin typeface="Calibri" panose="020F0502020204030204" pitchFamily="34" charset="0"/>
              </a:rPr>
              <a:t>Fréderic </a:t>
            </a:r>
            <a:r>
              <a:rPr lang="de-CH" altLang="de-DE" sz="2000" dirty="0" err="1">
                <a:latin typeface="Calibri" panose="020F0502020204030204" pitchFamily="34" charset="0"/>
              </a:rPr>
              <a:t>Bastiat</a:t>
            </a:r>
            <a:r>
              <a:rPr lang="de-CH" altLang="de-DE" sz="2000" dirty="0">
                <a:latin typeface="Calibri" panose="020F0502020204030204" pitchFamily="34" charset="0"/>
              </a:rPr>
              <a:t> (1801-1850), </a:t>
            </a:r>
            <a:r>
              <a:rPr lang="de-CH" altLang="de-DE" sz="2000" dirty="0" err="1">
                <a:latin typeface="Calibri" panose="020F0502020204030204" pitchFamily="34" charset="0"/>
              </a:rPr>
              <a:t>économiste</a:t>
            </a:r>
            <a:r>
              <a:rPr lang="de-CH" altLang="de-DE" sz="2000" dirty="0">
                <a:latin typeface="Calibri" panose="020F0502020204030204" pitchFamily="34" charset="0"/>
              </a:rPr>
              <a:t> </a:t>
            </a:r>
            <a:r>
              <a:rPr lang="de-CH" altLang="de-DE" sz="2000" dirty="0" err="1">
                <a:latin typeface="Calibri" panose="020F0502020204030204" pitchFamily="34" charset="0"/>
              </a:rPr>
              <a:t>français</a:t>
            </a:r>
            <a:endParaRPr lang="de-DE" altLang="de-DE" sz="2000" dirty="0">
              <a:latin typeface="Calibri" panose="020F0502020204030204" pitchFamily="34" charset="0"/>
            </a:endParaRPr>
          </a:p>
        </p:txBody>
      </p:sp>
      <p:pic>
        <p:nvPicPr>
          <p:cNvPr id="18437" name="Picture 9" descr="bastiat">
            <a:extLst>
              <a:ext uri="{FF2B5EF4-FFF2-40B4-BE49-F238E27FC236}">
                <a16:creationId xmlns:a16="http://schemas.microsoft.com/office/drawing/2014/main" id="{82578B34-B31D-31B3-DD1F-491E12492F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96975"/>
            <a:ext cx="183197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7">
            <a:extLst>
              <a:ext uri="{FF2B5EF4-FFF2-40B4-BE49-F238E27FC236}">
                <a16:creationId xmlns:a16="http://schemas.microsoft.com/office/drawing/2014/main" id="{08C23009-6096-23CE-96EC-ECE457F5F97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7890" name="Rectangle 2">
            <a:extLst>
              <a:ext uri="{FF2B5EF4-FFF2-40B4-BE49-F238E27FC236}">
                <a16:creationId xmlns:a16="http://schemas.microsoft.com/office/drawing/2014/main" id="{7B5F0AD0-6341-9C43-6FB7-1C955E008788}"/>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37891" name="Rectangle 3">
            <a:extLst>
              <a:ext uri="{FF2B5EF4-FFF2-40B4-BE49-F238E27FC236}">
                <a16:creationId xmlns:a16="http://schemas.microsoft.com/office/drawing/2014/main" id="{6AECC627-93B3-1FCC-6FB3-6B472ACDD264}"/>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7" name="Text Box 10">
            <a:extLst>
              <a:ext uri="{FF2B5EF4-FFF2-40B4-BE49-F238E27FC236}">
                <a16:creationId xmlns:a16="http://schemas.microsoft.com/office/drawing/2014/main" id="{F935A49D-FA53-26C3-9AC6-CB6FF13ABA13}"/>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endParaRPr lang="de-CH" altLang="de-DE" sz="2400" b="1" dirty="0">
              <a:latin typeface="Calibri" panose="020F0502020204030204" pitchFamily="34" charset="0"/>
              <a:ea typeface="+mn-ea"/>
            </a:endParaRP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dirty="0" err="1">
                <a:latin typeface="Calibri" panose="020F0502020204030204" pitchFamily="34" charset="0"/>
                <a:ea typeface="+mn-ea"/>
              </a:rPr>
              <a:t>Mesurer</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l’interconnexion</a:t>
            </a:r>
            <a:r>
              <a:rPr lang="de-CH" altLang="de-DE" sz="2400" dirty="0">
                <a:latin typeface="Calibri" panose="020F0502020204030204" pitchFamily="34" charset="0"/>
                <a:ea typeface="+mn-ea"/>
              </a:rPr>
              <a:t> internationale</a:t>
            </a:r>
          </a:p>
          <a:p>
            <a:pPr eaLnBrk="1" hangingPunct="1">
              <a:buFontTx/>
              <a:buAutoNum type="arabicPeriod"/>
              <a:defRPr/>
            </a:pPr>
            <a:r>
              <a:rPr lang="de-CH" altLang="de-DE" sz="2400" dirty="0">
                <a:latin typeface="Calibri" panose="020F0502020204030204" pitchFamily="34" charset="0"/>
                <a:ea typeface="+mn-ea"/>
              </a:rPr>
              <a:t>La </a:t>
            </a:r>
            <a:r>
              <a:rPr lang="de-CH" altLang="de-DE" sz="2400" dirty="0" err="1">
                <a:latin typeface="Calibri" panose="020F0502020204030204" pitchFamily="34" charset="0"/>
                <a:ea typeface="+mn-ea"/>
              </a:rPr>
              <a:t>mondialisation</a:t>
            </a:r>
            <a:r>
              <a:rPr lang="de-CH" altLang="de-DE" sz="2400" dirty="0">
                <a:latin typeface="Calibri" panose="020F0502020204030204" pitchFamily="34" charset="0"/>
                <a:ea typeface="+mn-ea"/>
              </a:rPr>
              <a:t> </a:t>
            </a:r>
          </a:p>
          <a:p>
            <a:pPr marL="0" indent="0" eaLnBrk="1" hangingPunct="1">
              <a:defRPr/>
            </a:pPr>
            <a:r>
              <a:rPr lang="de-CH" altLang="de-DE" sz="2400" b="1" dirty="0">
                <a:solidFill>
                  <a:srgbClr val="E94E1B"/>
                </a:solidFill>
                <a:latin typeface="Calibri" panose="020F0502020204030204" pitchFamily="34" charset="0"/>
                <a:ea typeface="+mn-ea"/>
              </a:rPr>
              <a:t>3. </a:t>
            </a:r>
            <a:r>
              <a:rPr lang="de-CH" altLang="de-DE" sz="2400" b="1" dirty="0" err="1">
                <a:solidFill>
                  <a:srgbClr val="E94E1B"/>
                </a:solidFill>
                <a:latin typeface="Calibri" panose="020F0502020204030204" pitchFamily="34" charset="0"/>
                <a:ea typeface="+mn-ea"/>
              </a:rPr>
              <a:t>Spécialisation</a:t>
            </a:r>
            <a:r>
              <a:rPr lang="de-CH" altLang="de-DE" sz="2400" b="1" dirty="0">
                <a:solidFill>
                  <a:srgbClr val="E94E1B"/>
                </a:solidFill>
                <a:latin typeface="Calibri" panose="020F0502020204030204" pitchFamily="34" charset="0"/>
                <a:ea typeface="+mn-ea"/>
              </a:rPr>
              <a:t> et </a:t>
            </a:r>
            <a:r>
              <a:rPr lang="de-CH" altLang="de-DE" sz="2400" b="1" dirty="0" err="1">
                <a:solidFill>
                  <a:srgbClr val="E94E1B"/>
                </a:solidFill>
                <a:latin typeface="Calibri" panose="020F0502020204030204" pitchFamily="34" charset="0"/>
                <a:ea typeface="+mn-ea"/>
              </a:rPr>
              <a:t>avantages</a:t>
            </a:r>
            <a:r>
              <a:rPr lang="de-CH" altLang="de-DE" sz="2400" b="1" dirty="0">
                <a:solidFill>
                  <a:srgbClr val="E94E1B"/>
                </a:solidFill>
                <a:latin typeface="Calibri" panose="020F0502020204030204" pitchFamily="34" charset="0"/>
                <a:ea typeface="+mn-ea"/>
              </a:rPr>
              <a:t> </a:t>
            </a:r>
            <a:r>
              <a:rPr lang="de-CH" altLang="de-DE" sz="2400" b="1" dirty="0" err="1">
                <a:solidFill>
                  <a:srgbClr val="E94E1B"/>
                </a:solidFill>
                <a:latin typeface="Calibri" panose="020F0502020204030204" pitchFamily="34" charset="0"/>
                <a:ea typeface="+mn-ea"/>
              </a:rPr>
              <a:t>comparatifs</a:t>
            </a:r>
            <a:endParaRPr lang="de-CH" altLang="de-DE" sz="2400" b="1" dirty="0">
              <a:solidFill>
                <a:srgbClr val="E94E1B"/>
              </a:solidFill>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4. </a:t>
            </a:r>
            <a:r>
              <a:rPr lang="de-CH" altLang="de-DE" sz="2400" dirty="0" err="1">
                <a:latin typeface="Calibri" panose="020F0502020204030204" pitchFamily="34" charset="0"/>
                <a:ea typeface="+mn-ea"/>
              </a:rPr>
              <a:t>Taux</a:t>
            </a:r>
            <a:r>
              <a:rPr lang="de-CH" altLang="de-DE" sz="2400" dirty="0">
                <a:latin typeface="Calibri" panose="020F0502020204030204" pitchFamily="34" charset="0"/>
                <a:ea typeface="+mn-ea"/>
              </a:rPr>
              <a:t> de </a:t>
            </a:r>
            <a:r>
              <a:rPr lang="de-CH" altLang="de-DE" sz="2400" dirty="0" err="1">
                <a:latin typeface="Calibri" panose="020F0502020204030204" pitchFamily="34" charset="0"/>
                <a:ea typeface="+mn-ea"/>
              </a:rPr>
              <a:t>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5. </a:t>
            </a:r>
            <a:r>
              <a:rPr lang="de-CH" altLang="de-DE" sz="2400" dirty="0" err="1">
                <a:latin typeface="Calibri" panose="020F0502020204030204" pitchFamily="34" charset="0"/>
                <a:ea typeface="+mn-ea"/>
              </a:rPr>
              <a:t>Protectionnisme</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libre-échange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6. </a:t>
            </a:r>
            <a:r>
              <a:rPr lang="fr-FR" altLang="de-DE" sz="2400" dirty="0">
                <a:latin typeface="Calibri" panose="020F0502020204030204" pitchFamily="34" charset="0"/>
                <a:ea typeface="+mn-ea"/>
              </a:rPr>
              <a:t>Accords commerciaux régionaux (intégration régionale)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7. </a:t>
            </a:r>
            <a:r>
              <a:rPr lang="fr-FR" altLang="de-DE" sz="2400" dirty="0">
                <a:latin typeface="Calibri" panose="020F0502020204030204" pitchFamily="34" charset="0"/>
                <a:ea typeface="+mn-ea"/>
              </a:rPr>
              <a:t>La politique économique extérieure de la Suisse</a:t>
            </a:r>
            <a:endParaRPr lang="de-CH" altLang="de-DE" sz="2400" dirty="0">
              <a:latin typeface="Calibri" panose="020F0502020204030204" pitchFamily="34" charset="0"/>
              <a:ea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Text Box 11">
            <a:extLst>
              <a:ext uri="{FF2B5EF4-FFF2-40B4-BE49-F238E27FC236}">
                <a16:creationId xmlns:a16="http://schemas.microsoft.com/office/drawing/2014/main" id="{24E08D23-E383-8D6A-B407-1302FCD8611C}"/>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8914" name="Rectangle 2">
            <a:extLst>
              <a:ext uri="{FF2B5EF4-FFF2-40B4-BE49-F238E27FC236}">
                <a16:creationId xmlns:a16="http://schemas.microsoft.com/office/drawing/2014/main" id="{ECB113FD-13B5-5E6B-AD16-C03B7B82F42D}"/>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Spécialisation et avantages comparatifs</a:t>
            </a:r>
            <a:endParaRPr lang="de-DE" altLang="de-DE" sz="2400" b="1">
              <a:solidFill>
                <a:schemeClr val="bg1"/>
              </a:solidFill>
              <a:latin typeface="Calibri" panose="020F0502020204030204" pitchFamily="34" charset="0"/>
            </a:endParaRPr>
          </a:p>
        </p:txBody>
      </p:sp>
      <p:sp>
        <p:nvSpPr>
          <p:cNvPr id="38915" name="Rectangle 3">
            <a:extLst>
              <a:ext uri="{FF2B5EF4-FFF2-40B4-BE49-F238E27FC236}">
                <a16:creationId xmlns:a16="http://schemas.microsoft.com/office/drawing/2014/main" id="{69AAB91E-8C27-DA3F-3DCA-5A1C15FE0E72}"/>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8916" name="Text Box 7">
            <a:extLst>
              <a:ext uri="{FF2B5EF4-FFF2-40B4-BE49-F238E27FC236}">
                <a16:creationId xmlns:a16="http://schemas.microsoft.com/office/drawing/2014/main" id="{4751EEED-21F9-6F0D-210C-FC6836C5B1D4}"/>
              </a:ext>
            </a:extLst>
          </p:cNvPr>
          <p:cNvSpPr txBox="1">
            <a:spLocks noChangeArrowheads="1"/>
          </p:cNvSpPr>
          <p:nvPr/>
        </p:nvSpPr>
        <p:spPr bwMode="auto">
          <a:xfrm>
            <a:off x="344488" y="981075"/>
            <a:ext cx="82994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Spécialisation</a:t>
            </a:r>
            <a:endParaRPr lang="de-CH" altLang="de-DE" sz="2400" b="1" dirty="0">
              <a:latin typeface="Calibri" panose="020F0502020204030204" pitchFamily="34" charset="0"/>
            </a:endParaRPr>
          </a:p>
          <a:p>
            <a:pPr eaLnBrk="1" hangingPunct="1">
              <a:buFontTx/>
              <a:buChar char="•"/>
            </a:pPr>
            <a:endParaRPr lang="de-CH" altLang="de-DE" sz="2400" dirty="0">
              <a:latin typeface="Calibri" panose="020F0502020204030204" pitchFamily="34" charset="0"/>
            </a:endParaRPr>
          </a:p>
          <a:p>
            <a:pPr eaLnBrk="1" hangingPunct="1">
              <a:buFont typeface="Calibri" panose="020F0502020204030204" pitchFamily="34" charset="0"/>
              <a:buChar char="•"/>
            </a:pPr>
            <a:r>
              <a:rPr lang="de-CH" altLang="de-DE" sz="2400" dirty="0">
                <a:latin typeface="Calibri" panose="020F0502020204030204" pitchFamily="34" charset="0"/>
              </a:rPr>
              <a:t>Ce </a:t>
            </a:r>
            <a:r>
              <a:rPr lang="de-CH" altLang="de-DE" sz="2400" dirty="0" err="1">
                <a:latin typeface="Calibri" panose="020F0502020204030204" pitchFamily="34" charset="0"/>
              </a:rPr>
              <a:t>concept</a:t>
            </a:r>
            <a:r>
              <a:rPr lang="de-CH" altLang="de-DE" sz="2400" dirty="0">
                <a:latin typeface="Calibri" panose="020F0502020204030204" pitchFamily="34" charset="0"/>
              </a:rPr>
              <a:t> </a:t>
            </a:r>
            <a:r>
              <a:rPr lang="de-CH" altLang="de-DE" sz="2400" dirty="0" err="1">
                <a:latin typeface="Calibri" panose="020F0502020204030204" pitchFamily="34" charset="0"/>
              </a:rPr>
              <a:t>fut</a:t>
            </a:r>
            <a:r>
              <a:rPr lang="de-CH" altLang="de-DE" sz="2400" dirty="0">
                <a:latin typeface="Calibri" panose="020F0502020204030204" pitchFamily="34" charset="0"/>
              </a:rPr>
              <a:t> </a:t>
            </a:r>
            <a:r>
              <a:rPr lang="de-CH" altLang="de-DE" sz="2400" dirty="0" err="1">
                <a:latin typeface="Calibri" panose="020F0502020204030204" pitchFamily="34" charset="0"/>
              </a:rPr>
              <a:t>théorisé</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la </a:t>
            </a:r>
            <a:r>
              <a:rPr lang="de-CH" altLang="de-DE" sz="2400" dirty="0" err="1">
                <a:latin typeface="Calibri" panose="020F0502020204030204" pitchFamily="34" charset="0"/>
              </a:rPr>
              <a:t>première</a:t>
            </a:r>
            <a:r>
              <a:rPr lang="de-CH" altLang="de-DE" sz="2400" dirty="0">
                <a:latin typeface="Calibri" panose="020F0502020204030204" pitchFamily="34" charset="0"/>
              </a:rPr>
              <a:t> </a:t>
            </a:r>
            <a:r>
              <a:rPr lang="de-CH" altLang="de-DE" sz="2400" dirty="0" err="1">
                <a:latin typeface="Calibri" panose="020F0502020204030204" pitchFamily="34" charset="0"/>
              </a:rPr>
              <a:t>fois</a:t>
            </a:r>
            <a:r>
              <a:rPr lang="de-CH" altLang="de-DE" sz="2400" dirty="0">
                <a:latin typeface="Calibri" panose="020F0502020204030204" pitchFamily="34" charset="0"/>
              </a:rPr>
              <a:t> au 18</a:t>
            </a:r>
            <a:r>
              <a:rPr lang="de-CH" altLang="de-DE" sz="2400" baseline="30000" dirty="0">
                <a:latin typeface="Calibri" panose="020F0502020204030204" pitchFamily="34" charset="0"/>
              </a:rPr>
              <a:t>e</a:t>
            </a:r>
            <a:r>
              <a:rPr lang="de-CH" altLang="de-DE" sz="2400" dirty="0">
                <a:latin typeface="Calibri" panose="020F0502020204030204" pitchFamily="34" charset="0"/>
              </a:rPr>
              <a:t> </a:t>
            </a:r>
            <a:r>
              <a:rPr lang="de-CH" altLang="de-DE" sz="2400" dirty="0" err="1">
                <a:latin typeface="Calibri" panose="020F0502020204030204" pitchFamily="34" charset="0"/>
              </a:rPr>
              <a:t>siècle</a:t>
            </a:r>
            <a:r>
              <a:rPr lang="de-CH" altLang="de-DE" sz="2400" dirty="0">
                <a:latin typeface="Calibri" panose="020F0502020204030204" pitchFamily="34" charset="0"/>
              </a:rPr>
              <a:t> par Adam Smith. </a:t>
            </a:r>
          </a:p>
          <a:p>
            <a:pPr eaLnBrk="1" hangingPunct="1">
              <a:buFont typeface="Calibri" panose="020F0502020204030204" pitchFamily="34" charset="0"/>
              <a:buChar char="•"/>
            </a:pPr>
            <a:endParaRPr lang="de-CH" altLang="de-DE" sz="2400" dirty="0">
              <a:latin typeface="Calibri" panose="020F0502020204030204" pitchFamily="34" charset="0"/>
              <a:sym typeface="Wingdings" pitchFamily="2" charset="2"/>
            </a:endParaRPr>
          </a:p>
          <a:p>
            <a:pPr eaLnBrk="1" hangingPunct="1"/>
            <a:r>
              <a:rPr lang="de-CH" altLang="de-DE" sz="2400" dirty="0">
                <a:latin typeface="Calibri" panose="020F0502020204030204" pitchFamily="34" charset="0"/>
                <a:sym typeface="Wingdings" pitchFamily="2" charset="2"/>
              </a:rPr>
              <a:t>Deux </a:t>
            </a:r>
            <a:r>
              <a:rPr lang="de-CH" altLang="de-DE" sz="2400" dirty="0" err="1">
                <a:latin typeface="Calibri" panose="020F0502020204030204" pitchFamily="34" charset="0"/>
                <a:sym typeface="Wingdings" pitchFamily="2" charset="2"/>
              </a:rPr>
              <a:t>axes</a:t>
            </a:r>
            <a:r>
              <a:rPr lang="de-CH" altLang="de-DE" sz="2400" dirty="0">
                <a:latin typeface="Calibri" panose="020F0502020204030204" pitchFamily="34" charset="0"/>
                <a:sym typeface="Wingdings" pitchFamily="2" charset="2"/>
              </a:rPr>
              <a:t> :</a:t>
            </a:r>
          </a:p>
          <a:p>
            <a:pPr eaLnBrk="1" hangingPunct="1"/>
            <a:endParaRPr lang="de-CH" altLang="de-DE" sz="2400" dirty="0">
              <a:latin typeface="Calibri" panose="020F0502020204030204" pitchFamily="34" charset="0"/>
              <a:sym typeface="Wingdings" pitchFamily="2" charset="2"/>
            </a:endParaRPr>
          </a:p>
          <a:p>
            <a:pPr eaLnBrk="1" hangingPunct="1">
              <a:buFont typeface="Calibri" panose="020F0502020204030204" pitchFamily="34" charset="0"/>
              <a:buChar char="•"/>
            </a:pPr>
            <a:r>
              <a:rPr lang="de-CH" altLang="de-DE" sz="2400" dirty="0">
                <a:latin typeface="Calibri" panose="020F0502020204030204" pitchFamily="34" charset="0"/>
                <a:sym typeface="Wingdings" pitchFamily="2" charset="2"/>
              </a:rPr>
              <a:t>La </a:t>
            </a:r>
            <a:r>
              <a:rPr lang="de-CH" altLang="de-DE" sz="2400" dirty="0" err="1">
                <a:latin typeface="Calibri" panose="020F0502020204030204" pitchFamily="34" charset="0"/>
                <a:sym typeface="Wingdings" pitchFamily="2" charset="2"/>
              </a:rPr>
              <a:t>spécialisation</a:t>
            </a:r>
            <a:r>
              <a:rPr lang="de-CH" altLang="de-DE" sz="2400" dirty="0">
                <a:latin typeface="Calibri" panose="020F0502020204030204" pitchFamily="34" charset="0"/>
                <a:sym typeface="Wingdings" pitchFamily="2" charset="2"/>
              </a:rPr>
              <a:t> de la </a:t>
            </a:r>
            <a:r>
              <a:rPr lang="de-CH" altLang="de-DE" sz="2400" dirty="0" err="1">
                <a:latin typeface="Calibri" panose="020F0502020204030204" pitchFamily="34" charset="0"/>
                <a:sym typeface="Wingdings" pitchFamily="2" charset="2"/>
              </a:rPr>
              <a:t>production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division</a:t>
            </a:r>
            <a:r>
              <a:rPr lang="de-CH" altLang="de-DE" sz="2400" dirty="0">
                <a:latin typeface="Calibri" panose="020F0502020204030204" pitchFamily="34" charset="0"/>
                <a:sym typeface="Wingdings" pitchFamily="2" charset="2"/>
              </a:rPr>
              <a:t> du </a:t>
            </a:r>
            <a:r>
              <a:rPr lang="de-CH" altLang="de-DE" sz="2400" dirty="0" err="1">
                <a:latin typeface="Calibri" panose="020F0502020204030204" pitchFamily="34" charset="0"/>
                <a:sym typeface="Wingdings" pitchFamily="2" charset="2"/>
              </a:rPr>
              <a:t>travail</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mène</a:t>
            </a:r>
            <a:r>
              <a:rPr lang="de-CH" altLang="de-DE" sz="2400" dirty="0">
                <a:latin typeface="Calibri" panose="020F0502020204030204" pitchFamily="34" charset="0"/>
                <a:sym typeface="Wingdings" pitchFamily="2" charset="2"/>
              </a:rPr>
              <a:t> à la </a:t>
            </a:r>
            <a:r>
              <a:rPr lang="de-CH" altLang="de-DE" sz="2400" dirty="0" err="1">
                <a:latin typeface="Calibri" panose="020F0502020204030204" pitchFamily="34" charset="0"/>
                <a:sym typeface="Wingdings" pitchFamily="2" charset="2"/>
              </a:rPr>
              <a:t>croissance</a:t>
            </a:r>
            <a:r>
              <a:rPr lang="de-CH" altLang="de-DE" sz="2400" dirty="0">
                <a:latin typeface="Calibri" panose="020F0502020204030204" pitchFamily="34" charset="0"/>
                <a:sym typeface="Wingdings" pitchFamily="2" charset="2"/>
              </a:rPr>
              <a:t> de la </a:t>
            </a:r>
            <a:r>
              <a:rPr lang="de-CH" altLang="de-DE" sz="2400" dirty="0" err="1">
                <a:latin typeface="Calibri" panose="020F0502020204030204" pitchFamily="34" charset="0"/>
                <a:sym typeface="Wingdings" pitchFamily="2" charset="2"/>
              </a:rPr>
              <a:t>productivité</a:t>
            </a:r>
            <a:r>
              <a:rPr lang="de-CH" altLang="de-DE" sz="2400" dirty="0">
                <a:latin typeface="Calibri" panose="020F0502020204030204" pitchFamily="34" charset="0"/>
                <a:sym typeface="Wingdings" pitchFamily="2" charset="2"/>
              </a:rPr>
              <a:t> </a:t>
            </a:r>
            <a:r>
              <a:rPr lang="de-CH" altLang="de-DE" sz="2400" b="1"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progression</a:t>
            </a:r>
            <a:r>
              <a:rPr lang="de-CH" altLang="de-DE" sz="2400" dirty="0">
                <a:latin typeface="Calibri" panose="020F0502020204030204" pitchFamily="34" charset="0"/>
                <a:sym typeface="Wingdings" pitchFamily="2" charset="2"/>
              </a:rPr>
              <a:t> du </a:t>
            </a:r>
            <a:r>
              <a:rPr lang="de-CH" altLang="de-DE" sz="2400" dirty="0" err="1">
                <a:latin typeface="Calibri" panose="020F0502020204030204" pitchFamily="34" charset="0"/>
                <a:sym typeface="Wingdings" pitchFamily="2" charset="2"/>
              </a:rPr>
              <a:t>bien-être</a:t>
            </a:r>
            <a:r>
              <a:rPr lang="de-CH" altLang="de-DE" sz="2400" dirty="0">
                <a:latin typeface="Calibri" panose="020F0502020204030204" pitchFamily="34" charset="0"/>
                <a:sym typeface="Wingdings" pitchFamily="2" charset="2"/>
              </a:rPr>
              <a:t>.</a:t>
            </a:r>
            <a:br>
              <a:rPr lang="de-CH" altLang="de-DE" sz="2400" dirty="0">
                <a:latin typeface="Calibri" panose="020F0502020204030204" pitchFamily="34" charset="0"/>
                <a:sym typeface="Wingdings" pitchFamily="2" charset="2"/>
              </a:rPr>
            </a:br>
            <a:endParaRPr lang="de-CH" altLang="de-DE" sz="2400" dirty="0">
              <a:latin typeface="Calibri" panose="020F0502020204030204" pitchFamily="34" charset="0"/>
              <a:sym typeface="Wingdings" pitchFamily="2" charset="2"/>
            </a:endParaRPr>
          </a:p>
          <a:p>
            <a:pPr eaLnBrk="1" hangingPunct="1">
              <a:buFont typeface="Calibri" panose="020F0502020204030204" pitchFamily="34" charset="0"/>
              <a:buChar char="•"/>
            </a:pPr>
            <a:r>
              <a:rPr lang="de-CH" altLang="de-DE" sz="2400" dirty="0">
                <a:latin typeface="Calibri" panose="020F0502020204030204" pitchFamily="34" charset="0"/>
                <a:sym typeface="Wingdings" pitchFamily="2" charset="2"/>
              </a:rPr>
              <a:t>Plus le </a:t>
            </a:r>
            <a:r>
              <a:rPr lang="de-CH" altLang="de-DE" sz="2400" dirty="0" err="1">
                <a:latin typeface="Calibri" panose="020F0502020204030204" pitchFamily="34" charset="0"/>
                <a:sym typeface="Wingdings" pitchFamily="2" charset="2"/>
              </a:rPr>
              <a:t>marché</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est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grand</a:t>
            </a:r>
            <a:r>
              <a:rPr lang="de-CH" altLang="de-DE" sz="2400" dirty="0">
                <a:latin typeface="Calibri" panose="020F0502020204030204" pitchFamily="34" charset="0"/>
                <a:sym typeface="Wingdings" pitchFamily="2" charset="2"/>
              </a:rPr>
              <a:t>, plus le </a:t>
            </a:r>
            <a:r>
              <a:rPr lang="de-CH" altLang="de-DE" sz="2400" dirty="0" err="1">
                <a:latin typeface="Calibri" panose="020F0502020204030204" pitchFamily="34" charset="0"/>
                <a:sym typeface="Wingdings" pitchFamily="2" charset="2"/>
              </a:rPr>
              <a:t>nombre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d’individus</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pouvant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prendre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part</a:t>
            </a:r>
            <a:r>
              <a:rPr lang="de-CH" altLang="de-DE" sz="2400" dirty="0">
                <a:latin typeface="Calibri" panose="020F0502020204030204" pitchFamily="34" charset="0"/>
                <a:sym typeface="Wingdings" pitchFamily="2" charset="2"/>
              </a:rPr>
              <a:t> à </a:t>
            </a:r>
            <a:r>
              <a:rPr lang="de-CH" altLang="de-DE" sz="2400" dirty="0" err="1">
                <a:latin typeface="Calibri" panose="020F0502020204030204" pitchFamily="34" charset="0"/>
                <a:sym typeface="Wingdings" pitchFamily="2" charset="2"/>
              </a:rPr>
              <a:t>cette</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spécialisation</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est</a:t>
            </a:r>
            <a:r>
              <a:rPr lang="de-CH" altLang="de-DE" sz="2400" dirty="0">
                <a:latin typeface="Calibri" panose="020F0502020204030204" pitchFamily="34" charset="0"/>
                <a:sym typeface="Wingdings" pitchFamily="2" charset="2"/>
              </a:rPr>
              <a:t> </a:t>
            </a:r>
            <a:r>
              <a:rPr lang="de-CH" altLang="de-DE" sz="2400" dirty="0" err="1">
                <a:latin typeface="Calibri" panose="020F0502020204030204" pitchFamily="34" charset="0"/>
                <a:sym typeface="Wingdings" pitchFamily="2" charset="2"/>
              </a:rPr>
              <a:t>grand</a:t>
            </a:r>
            <a:r>
              <a:rPr lang="de-CH" altLang="de-DE" sz="2400" dirty="0">
                <a:latin typeface="Calibri" panose="020F0502020204030204" pitchFamily="34" charset="0"/>
                <a:sym typeface="Wingdings" pitchFamily="2" charset="2"/>
              </a:rPr>
              <a:t>, et plus forte </a:t>
            </a:r>
            <a:r>
              <a:rPr lang="de-CH" altLang="de-DE" sz="2400" dirty="0" err="1">
                <a:latin typeface="Calibri" panose="020F0502020204030204" pitchFamily="34" charset="0"/>
                <a:sym typeface="Wingdings" pitchFamily="2" charset="2"/>
              </a:rPr>
              <a:t>est</a:t>
            </a:r>
            <a:r>
              <a:rPr lang="de-CH" altLang="de-DE" sz="2400" dirty="0">
                <a:latin typeface="Calibri" panose="020F0502020204030204" pitchFamily="34" charset="0"/>
                <a:sym typeface="Wingdings" pitchFamily="2" charset="2"/>
              </a:rPr>
              <a:t> la </a:t>
            </a:r>
            <a:r>
              <a:rPr lang="de-CH" altLang="de-DE" sz="2400" dirty="0" err="1">
                <a:latin typeface="Calibri" panose="020F0502020204030204" pitchFamily="34" charset="0"/>
                <a:sym typeface="Wingdings" pitchFamily="2" charset="2"/>
              </a:rPr>
              <a:t>progression</a:t>
            </a:r>
            <a:r>
              <a:rPr lang="de-CH" altLang="de-DE" sz="2400" dirty="0">
                <a:latin typeface="Calibri" panose="020F0502020204030204" pitchFamily="34" charset="0"/>
                <a:sym typeface="Wingdings" pitchFamily="2" charset="2"/>
              </a:rPr>
              <a:t> du </a:t>
            </a:r>
            <a:r>
              <a:rPr lang="de-CH" altLang="de-DE" sz="2400" dirty="0" err="1">
                <a:latin typeface="Calibri" panose="020F0502020204030204" pitchFamily="34" charset="0"/>
                <a:sym typeface="Wingdings" pitchFamily="2" charset="2"/>
              </a:rPr>
              <a:t>bien-être</a:t>
            </a:r>
            <a:r>
              <a:rPr lang="de-CH" altLang="de-DE" sz="2400" dirty="0">
                <a:latin typeface="Calibri" panose="020F0502020204030204" pitchFamily="34" charset="0"/>
                <a:sym typeface="Wingdings" pitchFamily="2" charset="2"/>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Text Box 11">
            <a:extLst>
              <a:ext uri="{FF2B5EF4-FFF2-40B4-BE49-F238E27FC236}">
                <a16:creationId xmlns:a16="http://schemas.microsoft.com/office/drawing/2014/main" id="{CEFCC8D7-436A-546F-3D1F-F67423A3631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39938" name="Rectangle 3">
            <a:extLst>
              <a:ext uri="{FF2B5EF4-FFF2-40B4-BE49-F238E27FC236}">
                <a16:creationId xmlns:a16="http://schemas.microsoft.com/office/drawing/2014/main" id="{3DFF4CD2-CF1E-2D5C-E16C-39F0BECA2144}"/>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5844" name="Text Box 7">
            <a:extLst>
              <a:ext uri="{FF2B5EF4-FFF2-40B4-BE49-F238E27FC236}">
                <a16:creationId xmlns:a16="http://schemas.microsoft.com/office/drawing/2014/main" id="{889DE119-9344-798C-FFE1-82C323F7387F}"/>
              </a:ext>
            </a:extLst>
          </p:cNvPr>
          <p:cNvSpPr txBox="1">
            <a:spLocks noChangeArrowheads="1"/>
          </p:cNvSpPr>
          <p:nvPr/>
        </p:nvSpPr>
        <p:spPr bwMode="auto">
          <a:xfrm>
            <a:off x="344488" y="981075"/>
            <a:ext cx="8299450" cy="3046413"/>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endParaRPr lang="de-CH" altLang="de-DE" sz="2400" b="1" dirty="0">
              <a:latin typeface="Calibri" panose="020F0502020204030204" pitchFamily="34" charset="0"/>
            </a:endParaRPr>
          </a:p>
          <a:p>
            <a:pPr eaLnBrk="1" hangingPunct="1">
              <a:defRPr/>
            </a:pPr>
            <a:endParaRPr lang="de-CH" altLang="de-DE" sz="2400" b="1"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a:p>
            <a:pPr marL="0" indent="0" eaLnBrk="1" hangingPunct="1">
              <a:defRPr/>
            </a:pPr>
            <a:r>
              <a:rPr lang="de-CH" altLang="de-DE" sz="2400" dirty="0">
                <a:latin typeface="Calibri" panose="020F0502020204030204" pitchFamily="34" charset="0"/>
              </a:rPr>
              <a:t>Comment des </a:t>
            </a:r>
            <a:r>
              <a:rPr lang="de-CH" altLang="de-DE" sz="2400" dirty="0" err="1">
                <a:latin typeface="Calibri" panose="020F0502020204030204" pitchFamily="34" charset="0"/>
              </a:rPr>
              <a:t>individus</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des États </a:t>
            </a:r>
            <a:r>
              <a:rPr lang="de-CH" altLang="de-DE" sz="2400" dirty="0" err="1">
                <a:latin typeface="Calibri" panose="020F0502020204030204" pitchFamily="34" charset="0"/>
              </a:rPr>
              <a:t>moins</a:t>
            </a:r>
            <a:r>
              <a:rPr lang="de-CH" altLang="de-DE" sz="2400" dirty="0">
                <a:latin typeface="Calibri" panose="020F0502020204030204" pitchFamily="34" charset="0"/>
              </a:rPr>
              <a:t> </a:t>
            </a:r>
            <a:r>
              <a:rPr lang="de-CH" altLang="de-DE" sz="2400" dirty="0" err="1">
                <a:latin typeface="Calibri" panose="020F0502020204030204" pitchFamily="34" charset="0"/>
              </a:rPr>
              <a:t>performants</a:t>
            </a:r>
            <a:r>
              <a:rPr lang="de-CH" altLang="de-DE" sz="2400" dirty="0">
                <a:latin typeface="Calibri" panose="020F0502020204030204" pitchFamily="34" charset="0"/>
              </a:rPr>
              <a:t> – </a:t>
            </a:r>
            <a:r>
              <a:rPr lang="de-CH" altLang="de-DE" sz="2400" dirty="0" err="1">
                <a:latin typeface="Calibri" panose="020F0502020204030204" pitchFamily="34" charset="0"/>
              </a:rPr>
              <a:t>comme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pays</a:t>
            </a:r>
            <a:r>
              <a:rPr lang="de-CH" altLang="de-DE" sz="2400" dirty="0">
                <a:latin typeface="Calibri" panose="020F0502020204030204" pitchFamily="34" charset="0"/>
              </a:rPr>
              <a:t> en </a:t>
            </a:r>
            <a:r>
              <a:rPr lang="de-CH" altLang="de-DE" sz="2400" dirty="0" err="1">
                <a:latin typeface="Calibri" panose="020F0502020204030204" pitchFamily="34" charset="0"/>
              </a:rPr>
              <a:t>développement</a:t>
            </a:r>
            <a:r>
              <a:rPr lang="de-CH" altLang="de-DE" sz="2400" dirty="0">
                <a:latin typeface="Calibri" panose="020F0502020204030204" pitchFamily="34" charset="0"/>
              </a:rPr>
              <a:t> – </a:t>
            </a:r>
            <a:r>
              <a:rPr lang="de-CH" altLang="de-DE" sz="2400" dirty="0" err="1">
                <a:latin typeface="Calibri" panose="020F0502020204030204" pitchFamily="34" charset="0"/>
              </a:rPr>
              <a:t>peuvent-ils</a:t>
            </a:r>
            <a:r>
              <a:rPr lang="de-CH" altLang="de-DE" sz="2400" dirty="0">
                <a:latin typeface="Calibri" panose="020F0502020204030204" pitchFamily="34" charset="0"/>
              </a:rPr>
              <a:t> </a:t>
            </a:r>
            <a:r>
              <a:rPr lang="de-CH" altLang="de-DE" sz="2400" dirty="0" err="1">
                <a:latin typeface="Calibri" panose="020F0502020204030204" pitchFamily="34" charset="0"/>
              </a:rPr>
              <a:t>avantageusement</a:t>
            </a:r>
            <a:r>
              <a:rPr lang="de-CH" altLang="de-DE" sz="2400" dirty="0">
                <a:latin typeface="Calibri" panose="020F0502020204030204" pitchFamily="34" charset="0"/>
              </a:rPr>
              <a:t> </a:t>
            </a:r>
            <a:r>
              <a:rPr lang="de-CH" altLang="de-DE" sz="2400" dirty="0" err="1">
                <a:latin typeface="Calibri" panose="020F0502020204030204" pitchFamily="34" charset="0"/>
              </a:rPr>
              <a:t>participer</a:t>
            </a:r>
            <a:r>
              <a:rPr lang="de-CH" altLang="de-DE" sz="2400" dirty="0">
                <a:latin typeface="Calibri" panose="020F0502020204030204" pitchFamily="34" charset="0"/>
              </a:rPr>
              <a:t> à la </a:t>
            </a:r>
            <a:r>
              <a:rPr lang="de-CH" altLang="de-DE" sz="2400" dirty="0" err="1">
                <a:latin typeface="Calibri" panose="020F0502020204030204" pitchFamily="34" charset="0"/>
              </a:rPr>
              <a:t>division</a:t>
            </a:r>
            <a:r>
              <a:rPr lang="de-CH" altLang="de-DE" sz="2400" dirty="0">
                <a:latin typeface="Calibri" panose="020F0502020204030204" pitchFamily="34" charset="0"/>
              </a:rPr>
              <a:t> du </a:t>
            </a:r>
            <a:r>
              <a:rPr lang="de-CH" altLang="de-DE" sz="2400" dirty="0" err="1">
                <a:latin typeface="Calibri" panose="020F0502020204030204" pitchFamily="34" charset="0"/>
              </a:rPr>
              <a:t>travail</a:t>
            </a:r>
            <a:r>
              <a:rPr lang="de-CH" altLang="de-DE" sz="2400" dirty="0">
                <a:latin typeface="Calibri" panose="020F0502020204030204" pitchFamily="34" charset="0"/>
              </a:rPr>
              <a:t> ? </a:t>
            </a:r>
            <a:endParaRPr lang="de-CH" altLang="de-DE" sz="2400" dirty="0">
              <a:latin typeface="Calibri" panose="020F0502020204030204" pitchFamily="34" charset="0"/>
              <a:sym typeface="Wingdings" panose="05000000000000000000" pitchFamily="2" charset="2"/>
            </a:endParaRPr>
          </a:p>
          <a:p>
            <a:pPr eaLnBrk="1" hangingPunct="1">
              <a:defRPr/>
            </a:pPr>
            <a:endParaRPr lang="de-CH" altLang="de-DE" sz="2400" b="1" dirty="0">
              <a:latin typeface="Calibri" panose="020F0502020204030204" pitchFamily="34" charset="0"/>
              <a:sym typeface="Wingdings" panose="05000000000000000000" pitchFamily="2" charset="2"/>
            </a:endParaRPr>
          </a:p>
          <a:p>
            <a:pPr marL="0" indent="0" eaLnBrk="1" hangingPunct="1">
              <a:defRPr/>
            </a:pPr>
            <a:r>
              <a:rPr lang="de-CH" altLang="de-DE" sz="2400" dirty="0">
                <a:latin typeface="Calibri" panose="020F0502020204030204" pitchFamily="34" charset="0"/>
                <a:sym typeface="Wingdings" pitchFamily="2" charset="2"/>
              </a:rPr>
              <a:t> Par le </a:t>
            </a:r>
            <a:r>
              <a:rPr lang="de-CH" altLang="de-DE" sz="2400" dirty="0" err="1">
                <a:latin typeface="Calibri" panose="020F0502020204030204" pitchFamily="34" charset="0"/>
                <a:sym typeface="Wingdings" panose="05000000000000000000" pitchFamily="2" charset="2"/>
              </a:rPr>
              <a:t>concept</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l’</a:t>
            </a:r>
            <a:r>
              <a:rPr lang="de-CH" altLang="de-DE" sz="2400" b="1" dirty="0" err="1">
                <a:latin typeface="Calibri" panose="020F0502020204030204" pitchFamily="34" charset="0"/>
                <a:sym typeface="Wingdings" panose="05000000000000000000" pitchFamily="2" charset="2"/>
              </a:rPr>
              <a:t>avantage</a:t>
            </a:r>
            <a:r>
              <a:rPr lang="de-CH" altLang="de-DE" sz="2400" b="1" dirty="0">
                <a:latin typeface="Calibri" panose="020F0502020204030204" pitchFamily="34" charset="0"/>
                <a:sym typeface="Wingdings" panose="05000000000000000000" pitchFamily="2" charset="2"/>
              </a:rPr>
              <a:t> </a:t>
            </a:r>
            <a:r>
              <a:rPr lang="de-CH" altLang="de-DE" sz="2400" b="1" dirty="0" err="1">
                <a:latin typeface="Calibri" panose="020F0502020204030204" pitchFamily="34" charset="0"/>
                <a:sym typeface="Wingdings" panose="05000000000000000000" pitchFamily="2" charset="2"/>
              </a:rPr>
              <a:t>comparatif</a:t>
            </a:r>
            <a:r>
              <a:rPr lang="de-CH" altLang="de-DE" sz="2400" b="1" dirty="0">
                <a:latin typeface="Calibri" panose="020F0502020204030204" pitchFamily="34" charset="0"/>
                <a:sym typeface="Wingdings" panose="05000000000000000000" pitchFamily="2" charset="2"/>
              </a:rPr>
              <a:t>.</a:t>
            </a:r>
          </a:p>
        </p:txBody>
      </p:sp>
      <p:sp>
        <p:nvSpPr>
          <p:cNvPr id="39940" name="Rectangle 2">
            <a:extLst>
              <a:ext uri="{FF2B5EF4-FFF2-40B4-BE49-F238E27FC236}">
                <a16:creationId xmlns:a16="http://schemas.microsoft.com/office/drawing/2014/main" id="{A65CB104-35DC-9BBD-8198-BAB4AC8EA46B}"/>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Spécialisation et avantages comparatifs</a:t>
            </a:r>
            <a:endParaRPr lang="de-DE" altLang="de-DE" sz="2400" b="1">
              <a:solidFill>
                <a:schemeClr val="bg1"/>
              </a:solidFill>
              <a:latin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Text Box 11">
            <a:extLst>
              <a:ext uri="{FF2B5EF4-FFF2-40B4-BE49-F238E27FC236}">
                <a16:creationId xmlns:a16="http://schemas.microsoft.com/office/drawing/2014/main" id="{2E9B14D1-29AB-8F34-40B0-2DCEB427E43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0962" name="Rectangle 3">
            <a:extLst>
              <a:ext uri="{FF2B5EF4-FFF2-40B4-BE49-F238E27FC236}">
                <a16:creationId xmlns:a16="http://schemas.microsoft.com/office/drawing/2014/main" id="{E0E5D518-3322-5170-FC4E-205E97BC305D}"/>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40963" name="Text Box 7">
            <a:extLst>
              <a:ext uri="{FF2B5EF4-FFF2-40B4-BE49-F238E27FC236}">
                <a16:creationId xmlns:a16="http://schemas.microsoft.com/office/drawing/2014/main" id="{6442C2E7-46CE-26E9-7CFA-A5D6F1FA5E56}"/>
              </a:ext>
            </a:extLst>
          </p:cNvPr>
          <p:cNvSpPr txBox="1">
            <a:spLocks noChangeArrowheads="1"/>
          </p:cNvSpPr>
          <p:nvPr/>
        </p:nvSpPr>
        <p:spPr bwMode="auto">
          <a:xfrm>
            <a:off x="344488" y="981075"/>
            <a:ext cx="82994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r>
              <a:rPr lang="de-CH" altLang="de-DE" sz="2400">
                <a:latin typeface="Calibri" panose="020F0502020204030204" pitchFamily="34" charset="0"/>
              </a:rPr>
              <a:t>Définitions :</a:t>
            </a:r>
            <a:r>
              <a:rPr lang="de-CH" altLang="de-DE" sz="2400" b="1">
                <a:latin typeface="Calibri" panose="020F0502020204030204" pitchFamily="34" charset="0"/>
              </a:rPr>
              <a:t> avantage absolu </a:t>
            </a:r>
            <a:r>
              <a:rPr lang="de-CH" altLang="de-DE" sz="2400" i="1">
                <a:latin typeface="Calibri" panose="020F0502020204030204" pitchFamily="34" charset="0"/>
              </a:rPr>
              <a:t>vs</a:t>
            </a:r>
            <a:r>
              <a:rPr lang="de-CH" altLang="de-DE" sz="2400" b="1">
                <a:latin typeface="Calibri" panose="020F0502020204030204" pitchFamily="34" charset="0"/>
              </a:rPr>
              <a:t> avantage comparatif </a:t>
            </a: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p:txBody>
      </p:sp>
      <p:sp>
        <p:nvSpPr>
          <p:cNvPr id="40964" name="Text Box 7">
            <a:extLst>
              <a:ext uri="{FF2B5EF4-FFF2-40B4-BE49-F238E27FC236}">
                <a16:creationId xmlns:a16="http://schemas.microsoft.com/office/drawing/2014/main" id="{D589D983-5361-74D6-3F6D-41978C6FC7FA}"/>
              </a:ext>
            </a:extLst>
          </p:cNvPr>
          <p:cNvSpPr txBox="1">
            <a:spLocks noChangeArrowheads="1"/>
          </p:cNvSpPr>
          <p:nvPr/>
        </p:nvSpPr>
        <p:spPr bwMode="auto">
          <a:xfrm>
            <a:off x="323850" y="1989138"/>
            <a:ext cx="8391525" cy="15700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 typeface="Wingdings" pitchFamily="2" charset="2"/>
              <a:buChar char="à"/>
            </a:pPr>
            <a:r>
              <a:rPr lang="de-CH" altLang="de-DE" sz="2400" b="1" i="1">
                <a:latin typeface="Calibri" panose="020F0502020204030204" pitchFamily="34" charset="0"/>
                <a:sym typeface="Wingdings" pitchFamily="2" charset="2"/>
              </a:rPr>
              <a:t> Avantage absolu	</a:t>
            </a:r>
            <a:r>
              <a:rPr lang="de-CH" altLang="de-DE" sz="2400">
                <a:latin typeface="Calibri" panose="020F0502020204030204" pitchFamily="34" charset="0"/>
              </a:rPr>
              <a:t>	</a:t>
            </a:r>
          </a:p>
          <a:p>
            <a:pPr eaLnBrk="1" hangingPunct="1"/>
            <a:r>
              <a:rPr lang="fr-FR" altLang="de-DE" sz="2400">
                <a:latin typeface="Calibri" panose="020F0502020204030204" pitchFamily="34" charset="0"/>
              </a:rPr>
              <a:t>Situation dans laquelle la productivité d’un agent économique</a:t>
            </a:r>
          </a:p>
          <a:p>
            <a:pPr eaLnBrk="1" hangingPunct="1"/>
            <a:r>
              <a:rPr lang="fr-FR" altLang="de-DE" sz="2400">
                <a:latin typeface="Calibri" panose="020F0502020204030204" pitchFamily="34" charset="0"/>
              </a:rPr>
              <a:t>est supérieure à celle de tout autre agent pour la production d’un même bien.</a:t>
            </a:r>
            <a:endParaRPr lang="de-DE" altLang="de-DE" sz="2400">
              <a:latin typeface="Calibri" panose="020F0502020204030204" pitchFamily="34" charset="0"/>
            </a:endParaRPr>
          </a:p>
        </p:txBody>
      </p:sp>
      <p:sp>
        <p:nvSpPr>
          <p:cNvPr id="40965" name="Text Box 7">
            <a:extLst>
              <a:ext uri="{FF2B5EF4-FFF2-40B4-BE49-F238E27FC236}">
                <a16:creationId xmlns:a16="http://schemas.microsoft.com/office/drawing/2014/main" id="{4D45C5C1-67E1-18FB-0182-C89B68EE5977}"/>
              </a:ext>
            </a:extLst>
          </p:cNvPr>
          <p:cNvSpPr txBox="1">
            <a:spLocks noChangeArrowheads="1"/>
          </p:cNvSpPr>
          <p:nvPr/>
        </p:nvSpPr>
        <p:spPr bwMode="auto">
          <a:xfrm>
            <a:off x="323850" y="3938588"/>
            <a:ext cx="8391525" cy="1938337"/>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 typeface="Wingdings" pitchFamily="2" charset="2"/>
              <a:buChar char="à"/>
            </a:pPr>
            <a:r>
              <a:rPr lang="de-CH" altLang="de-DE" sz="2400" b="1" i="1">
                <a:latin typeface="Calibri" panose="020F0502020204030204" pitchFamily="34" charset="0"/>
                <a:sym typeface="Wingdings" pitchFamily="2" charset="2"/>
              </a:rPr>
              <a:t> Avantage comparatif	</a:t>
            </a:r>
            <a:r>
              <a:rPr lang="de-CH" altLang="de-DE" sz="2400">
                <a:latin typeface="Calibri" panose="020F0502020204030204" pitchFamily="34" charset="0"/>
              </a:rPr>
              <a:t>	</a:t>
            </a:r>
          </a:p>
          <a:p>
            <a:pPr eaLnBrk="1" hangingPunct="1"/>
            <a:r>
              <a:rPr lang="fr-FR" altLang="de-DE" sz="2400">
                <a:latin typeface="Calibri" panose="020F0502020204030204" pitchFamily="34" charset="0"/>
              </a:rPr>
              <a:t>Situation dans laquelle le coût d’opportunité d’un agent économique est inférieur à celui d’un autre agent pour la production d’un même bien. Pour la spécialisation, le critère déterminant est l’avantage comparatif et non l’avantage absolu.</a:t>
            </a:r>
            <a:endParaRPr lang="de-DE" altLang="de-DE" sz="2400">
              <a:latin typeface="Calibri" panose="020F0502020204030204" pitchFamily="34" charset="0"/>
            </a:endParaRPr>
          </a:p>
        </p:txBody>
      </p:sp>
      <p:sp>
        <p:nvSpPr>
          <p:cNvPr id="40966" name="Rectangle 2">
            <a:extLst>
              <a:ext uri="{FF2B5EF4-FFF2-40B4-BE49-F238E27FC236}">
                <a16:creationId xmlns:a16="http://schemas.microsoft.com/office/drawing/2014/main" id="{7294A8EC-1B23-1C17-4BC1-17E79E9D25DC}"/>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Spécialisation et avantages comparatifs</a:t>
            </a:r>
            <a:endParaRPr lang="de-DE" altLang="de-DE" sz="2400" b="1">
              <a:solidFill>
                <a:schemeClr val="bg1"/>
              </a:solidFill>
              <a:latin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Text Box 11">
            <a:extLst>
              <a:ext uri="{FF2B5EF4-FFF2-40B4-BE49-F238E27FC236}">
                <a16:creationId xmlns:a16="http://schemas.microsoft.com/office/drawing/2014/main" id="{D65E0BB1-A4C3-03AA-790D-6D8497A9DB4A}"/>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1986" name="Rectangle 3">
            <a:extLst>
              <a:ext uri="{FF2B5EF4-FFF2-40B4-BE49-F238E27FC236}">
                <a16:creationId xmlns:a16="http://schemas.microsoft.com/office/drawing/2014/main" id="{1753B930-6267-9837-D204-26D112A109BA}"/>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41987" name="Text Box 7">
            <a:extLst>
              <a:ext uri="{FF2B5EF4-FFF2-40B4-BE49-F238E27FC236}">
                <a16:creationId xmlns:a16="http://schemas.microsoft.com/office/drawing/2014/main" id="{704C69DA-F85E-7B61-C209-055DE151CD80}"/>
              </a:ext>
            </a:extLst>
          </p:cNvPr>
          <p:cNvSpPr txBox="1">
            <a:spLocks noChangeArrowheads="1"/>
          </p:cNvSpPr>
          <p:nvPr/>
        </p:nvSpPr>
        <p:spPr bwMode="auto">
          <a:xfrm>
            <a:off x="344488" y="981075"/>
            <a:ext cx="829945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r>
              <a:rPr lang="de-CH" altLang="de-DE" sz="2400" b="1">
                <a:latin typeface="Calibri" panose="020F0502020204030204" pitchFamily="34" charset="0"/>
              </a:rPr>
              <a:t>Exemple d’avantage comparatif</a:t>
            </a:r>
          </a:p>
          <a:p>
            <a:pPr eaLnBrk="1" hangingPunct="1">
              <a:buFontTx/>
              <a:buChar char="•"/>
            </a:pPr>
            <a:endParaRPr lang="de-CH" altLang="de-DE" sz="2400">
              <a:latin typeface="Calibri" panose="020F0502020204030204" pitchFamily="34" charset="0"/>
            </a:endParaRPr>
          </a:p>
          <a:p>
            <a:pPr eaLnBrk="1" hangingPunct="1">
              <a:buFont typeface="Calibri" panose="020F0502020204030204" pitchFamily="34" charset="0"/>
              <a:buChar char="•"/>
            </a:pPr>
            <a:r>
              <a:rPr lang="de-CH" altLang="de-DE" sz="2400">
                <a:latin typeface="Calibri" panose="020F0502020204030204" pitchFamily="34" charset="0"/>
              </a:rPr>
              <a:t>Roger Federer doit laver ses deux voitures. Pour cela, il a besoin de 2 h.   </a:t>
            </a:r>
            <a:br>
              <a:rPr lang="de-CH" altLang="de-DE" sz="2400">
                <a:latin typeface="Calibri" panose="020F0502020204030204" pitchFamily="34" charset="0"/>
              </a:rPr>
            </a:br>
            <a:endParaRPr lang="de-CH" altLang="de-DE" sz="2400">
              <a:latin typeface="Calibri" panose="020F0502020204030204" pitchFamily="34" charset="0"/>
            </a:endParaRPr>
          </a:p>
          <a:p>
            <a:pPr eaLnBrk="1" hangingPunct="1"/>
            <a:r>
              <a:rPr lang="de-CH" altLang="de-DE" sz="2400">
                <a:latin typeface="Calibri" panose="020F0502020204030204" pitchFamily="34" charset="0"/>
              </a:rPr>
              <a:t>	Coûts d’opportunité de Roger Federer : durant ces 2 h, il pourrait gagner CHF 50 000 en tournant un film publicitaire.</a:t>
            </a:r>
          </a:p>
          <a:p>
            <a:pPr eaLnBrk="1" hangingPunct="1"/>
            <a:endParaRPr lang="de-CH" altLang="de-DE" sz="2400">
              <a:latin typeface="Calibri" panose="020F0502020204030204" pitchFamily="34" charset="0"/>
            </a:endParaRPr>
          </a:p>
          <a:p>
            <a:pPr eaLnBrk="1" hangingPunct="1">
              <a:buFont typeface="Calibri" panose="020F0502020204030204" pitchFamily="34" charset="0"/>
              <a:buChar char="•"/>
            </a:pPr>
            <a:r>
              <a:rPr lang="de-CH" altLang="de-DE" sz="2400">
                <a:latin typeface="Calibri" panose="020F0502020204030204" pitchFamily="34" charset="0"/>
              </a:rPr>
              <a:t>Il pourrait déléguer ce travail à un jeune du voisinage. Celui-ci aurait néanmoins besoin de 4 h. </a:t>
            </a:r>
            <a:br>
              <a:rPr lang="de-CH" altLang="de-DE" sz="2400">
                <a:latin typeface="Calibri" panose="020F0502020204030204" pitchFamily="34" charset="0"/>
              </a:rPr>
            </a:br>
            <a:br>
              <a:rPr lang="de-CH" altLang="de-DE" sz="2400">
                <a:latin typeface="Calibri" panose="020F0502020204030204" pitchFamily="34" charset="0"/>
              </a:rPr>
            </a:br>
            <a:r>
              <a:rPr lang="de-CH" altLang="de-DE" sz="2400">
                <a:latin typeface="Calibri" panose="020F0502020204030204" pitchFamily="34" charset="0"/>
              </a:rPr>
              <a:t>Coûts d’opportunité du jeune : il pourrait gagner ces CHF 60 auprès d’un autre voisin en lavant sa voiture. </a:t>
            </a:r>
            <a:endParaRPr lang="de-CH" altLang="de-DE" sz="2400">
              <a:latin typeface="Calibri" panose="020F0502020204030204" pitchFamily="34" charset="0"/>
              <a:sym typeface="Wingdings" pitchFamily="2" charset="2"/>
            </a:endParaRPr>
          </a:p>
        </p:txBody>
      </p:sp>
      <p:sp>
        <p:nvSpPr>
          <p:cNvPr id="41988" name="Rectangle 2">
            <a:extLst>
              <a:ext uri="{FF2B5EF4-FFF2-40B4-BE49-F238E27FC236}">
                <a16:creationId xmlns:a16="http://schemas.microsoft.com/office/drawing/2014/main" id="{1ABEC4E6-8A02-260B-806D-D927C384C01E}"/>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Spécialisation et avantages comparatifs</a:t>
            </a:r>
            <a:endParaRPr lang="de-DE" altLang="de-DE" sz="2400" b="1">
              <a:solidFill>
                <a:schemeClr val="bg1"/>
              </a:solidFill>
              <a:latin typeface="Calibri" panose="020F050202020403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Text Box 11">
            <a:extLst>
              <a:ext uri="{FF2B5EF4-FFF2-40B4-BE49-F238E27FC236}">
                <a16:creationId xmlns:a16="http://schemas.microsoft.com/office/drawing/2014/main" id="{67FEB595-39C7-3590-3218-EAB92536380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3010" name="Rectangle 3">
            <a:extLst>
              <a:ext uri="{FF2B5EF4-FFF2-40B4-BE49-F238E27FC236}">
                <a16:creationId xmlns:a16="http://schemas.microsoft.com/office/drawing/2014/main" id="{1EC1C299-EEC0-2A07-F229-366D22017D71}"/>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38916" name="Text Box 7">
            <a:extLst>
              <a:ext uri="{FF2B5EF4-FFF2-40B4-BE49-F238E27FC236}">
                <a16:creationId xmlns:a16="http://schemas.microsoft.com/office/drawing/2014/main" id="{E62EEC91-647D-50B0-F751-00611E79BA35}"/>
              </a:ext>
            </a:extLst>
          </p:cNvPr>
          <p:cNvSpPr txBox="1">
            <a:spLocks noChangeArrowheads="1"/>
          </p:cNvSpPr>
          <p:nvPr/>
        </p:nvSpPr>
        <p:spPr bwMode="auto">
          <a:xfrm>
            <a:off x="344488" y="981075"/>
            <a:ext cx="8299450" cy="4154488"/>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marL="0" indent="0" eaLnBrk="1" hangingPunct="1">
              <a:defRPr/>
            </a:pPr>
            <a:endParaRPr lang="de-CH" altLang="de-DE" sz="2400" b="1" dirty="0">
              <a:latin typeface="Calibri" panose="020F0502020204030204" pitchFamily="34" charset="0"/>
            </a:endParaRPr>
          </a:p>
          <a:p>
            <a:pPr marL="0" indent="0" eaLnBrk="1" hangingPunct="1">
              <a:defRPr/>
            </a:pPr>
            <a:r>
              <a:rPr lang="de-CH" altLang="de-DE" sz="2400" b="1" dirty="0">
                <a:latin typeface="Calibri" panose="020F0502020204030204" pitchFamily="34" charset="0"/>
              </a:rPr>
              <a:t>Exemple </a:t>
            </a:r>
            <a:r>
              <a:rPr lang="de-CH" altLang="de-DE" sz="2400" b="1" dirty="0" err="1">
                <a:latin typeface="Calibri" panose="020F0502020204030204" pitchFamily="34" charset="0"/>
              </a:rPr>
              <a:t>d’avantage</a:t>
            </a:r>
            <a:r>
              <a:rPr lang="de-CH" altLang="de-DE" sz="2400" b="1" dirty="0">
                <a:latin typeface="Calibri" panose="020F0502020204030204" pitchFamily="34" charset="0"/>
              </a:rPr>
              <a:t> </a:t>
            </a:r>
            <a:r>
              <a:rPr lang="de-CH" altLang="de-DE" sz="2400" b="1" dirty="0" err="1">
                <a:latin typeface="Calibri" panose="020F0502020204030204" pitchFamily="34" charset="0"/>
              </a:rPr>
              <a:t>comparatif</a:t>
            </a:r>
            <a:r>
              <a:rPr lang="de-CH" altLang="de-DE" sz="2400" b="1" dirty="0">
                <a:latin typeface="Calibri" panose="020F0502020204030204" pitchFamily="34" charset="0"/>
              </a:rPr>
              <a:t> (</a:t>
            </a:r>
            <a:r>
              <a:rPr lang="de-CH" altLang="de-DE" sz="2400" b="1" dirty="0" err="1">
                <a:latin typeface="Calibri" panose="020F0502020204030204" pitchFamily="34" charset="0"/>
              </a:rPr>
              <a:t>suite</a:t>
            </a:r>
            <a:r>
              <a:rPr lang="de-CH" altLang="de-DE" sz="2400" b="1"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r>
              <a:rPr lang="de-CH" altLang="de-DE" sz="2400" dirty="0">
                <a:latin typeface="Calibri" panose="020F0502020204030204" pitchFamily="34" charset="0"/>
              </a:rPr>
              <a:t>Roger Federer </a:t>
            </a:r>
            <a:r>
              <a:rPr lang="de-CH" altLang="de-DE" sz="2400" dirty="0" err="1">
                <a:latin typeface="Calibri" panose="020F0502020204030204" pitchFamily="34" charset="0"/>
              </a:rPr>
              <a:t>est</a:t>
            </a:r>
            <a:r>
              <a:rPr lang="de-CH" altLang="de-DE" sz="2400" dirty="0">
                <a:latin typeface="Calibri" panose="020F0502020204030204" pitchFamily="34" charset="0"/>
              </a:rPr>
              <a:t> plus </a:t>
            </a:r>
            <a:r>
              <a:rPr lang="de-CH" altLang="de-DE" sz="2400" dirty="0" err="1">
                <a:latin typeface="Calibri" panose="020F0502020204030204" pitchFamily="34" charset="0"/>
              </a:rPr>
              <a:t>productif</a:t>
            </a:r>
            <a:r>
              <a:rPr lang="de-CH" altLang="de-DE" sz="2400" dirty="0">
                <a:latin typeface="Calibri" panose="020F0502020204030204" pitchFamily="34" charset="0"/>
              </a:rPr>
              <a:t> </a:t>
            </a:r>
            <a:r>
              <a:rPr lang="de-CH" altLang="de-DE" sz="2400" dirty="0" err="1">
                <a:latin typeface="Calibri" panose="020F0502020204030204" pitchFamily="34" charset="0"/>
              </a:rPr>
              <a:t>dans</a:t>
            </a:r>
            <a:r>
              <a:rPr lang="de-CH" altLang="de-DE" sz="2400" dirty="0">
                <a:latin typeface="Calibri" panose="020F0502020204030204" pitchFamily="34" charset="0"/>
              </a:rPr>
              <a:t> </a:t>
            </a:r>
            <a:r>
              <a:rPr lang="de-CH" altLang="de-DE" sz="2400" dirty="0" err="1">
                <a:latin typeface="Calibri" panose="020F0502020204030204" pitchFamily="34" charset="0"/>
              </a:rPr>
              <a:t>ces</a:t>
            </a:r>
            <a:r>
              <a:rPr lang="de-CH" altLang="de-DE" sz="2400" dirty="0">
                <a:latin typeface="Calibri" panose="020F0502020204030204" pitchFamily="34" charset="0"/>
              </a:rPr>
              <a:t> deux </a:t>
            </a:r>
            <a:r>
              <a:rPr lang="de-CH" altLang="de-DE" sz="2400" dirty="0" err="1">
                <a:latin typeface="Calibri" panose="020F0502020204030204" pitchFamily="34" charset="0"/>
              </a:rPr>
              <a:t>tâches</a:t>
            </a:r>
            <a:r>
              <a:rPr lang="de-CH" altLang="de-DE" sz="2400" dirty="0">
                <a:latin typeface="Calibri" panose="020F0502020204030204" pitchFamily="34" charset="0"/>
              </a:rPr>
              <a:t>, </a:t>
            </a:r>
            <a:r>
              <a:rPr lang="de-CH" altLang="de-DE" sz="2400" dirty="0" err="1">
                <a:latin typeface="Calibri" panose="020F0502020204030204" pitchFamily="34" charset="0"/>
              </a:rPr>
              <a:t>tant</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le film </a:t>
            </a:r>
            <a:r>
              <a:rPr lang="de-CH" altLang="de-DE" sz="2400" dirty="0" err="1">
                <a:latin typeface="Calibri" panose="020F0502020204030204" pitchFamily="34" charset="0"/>
              </a:rPr>
              <a:t>publicitaire</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le </a:t>
            </a:r>
            <a:r>
              <a:rPr lang="de-CH" altLang="de-DE" sz="2400" dirty="0" err="1">
                <a:latin typeface="Calibri" panose="020F0502020204030204" pitchFamily="34" charset="0"/>
              </a:rPr>
              <a:t>nettoyage</a:t>
            </a:r>
            <a:r>
              <a:rPr lang="de-CH" altLang="de-DE" sz="2400" dirty="0">
                <a:latin typeface="Calibri" panose="020F0502020204030204" pitchFamily="34" charset="0"/>
              </a:rPr>
              <a:t>. Il </a:t>
            </a:r>
            <a:r>
              <a:rPr lang="de-CH" altLang="de-DE" sz="2400" dirty="0" err="1">
                <a:latin typeface="Calibri" panose="020F0502020204030204" pitchFamily="34" charset="0"/>
              </a:rPr>
              <a:t>possède</a:t>
            </a:r>
            <a:r>
              <a:rPr lang="de-CH" altLang="de-DE" sz="2400" dirty="0">
                <a:latin typeface="Calibri" panose="020F0502020204030204" pitchFamily="34" charset="0"/>
              </a:rPr>
              <a:t> </a:t>
            </a:r>
            <a:r>
              <a:rPr lang="de-CH" altLang="de-DE" sz="2400" dirty="0" err="1">
                <a:latin typeface="Calibri" panose="020F0502020204030204" pitchFamily="34" charset="0"/>
              </a:rPr>
              <a:t>donc</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avantage</a:t>
            </a:r>
            <a:r>
              <a:rPr lang="de-CH" altLang="de-DE" sz="2400" dirty="0">
                <a:latin typeface="Calibri" panose="020F0502020204030204" pitchFamily="34" charset="0"/>
              </a:rPr>
              <a:t> </a:t>
            </a:r>
            <a:r>
              <a:rPr lang="de-CH" altLang="de-DE" sz="2400" dirty="0" err="1">
                <a:latin typeface="Calibri" panose="020F0502020204030204" pitchFamily="34" charset="0"/>
              </a:rPr>
              <a:t>absolu</a:t>
            </a:r>
            <a:r>
              <a:rPr lang="de-CH" altLang="de-DE" sz="2400" dirty="0">
                <a:latin typeface="Calibri" panose="020F0502020204030204" pitchFamily="34" charset="0"/>
              </a:rPr>
              <a:t>.</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r>
              <a:rPr lang="de-CH" altLang="de-DE" sz="2400" dirty="0">
                <a:latin typeface="Calibri" panose="020F0502020204030204" pitchFamily="34" charset="0"/>
              </a:rPr>
              <a:t>Mais Roger Federer </a:t>
            </a:r>
            <a:r>
              <a:rPr lang="de-CH" altLang="de-DE" sz="2400" dirty="0" err="1">
                <a:latin typeface="Calibri" panose="020F0502020204030204" pitchFamily="34" charset="0"/>
              </a:rPr>
              <a:t>possède</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désavantage</a:t>
            </a:r>
            <a:r>
              <a:rPr lang="de-CH" altLang="de-DE" sz="2400" dirty="0">
                <a:latin typeface="Calibri" panose="020F0502020204030204" pitchFamily="34" charset="0"/>
              </a:rPr>
              <a:t> </a:t>
            </a:r>
            <a:r>
              <a:rPr lang="de-CH" altLang="de-DE" sz="2400" dirty="0" err="1">
                <a:latin typeface="Calibri" panose="020F0502020204030204" pitchFamily="34" charset="0"/>
              </a:rPr>
              <a:t>comparatif</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le </a:t>
            </a:r>
            <a:r>
              <a:rPr lang="de-CH" altLang="de-DE" sz="2400" dirty="0" err="1">
                <a:latin typeface="Calibri" panose="020F0502020204030204" pitchFamily="34" charset="0"/>
              </a:rPr>
              <a:t>lavage</a:t>
            </a:r>
            <a:r>
              <a:rPr lang="de-CH" altLang="de-DE" sz="2400" dirty="0">
                <a:latin typeface="Calibri" panose="020F0502020204030204" pitchFamily="34" charset="0"/>
              </a:rPr>
              <a:t> de la </a:t>
            </a:r>
            <a:r>
              <a:rPr lang="de-CH" altLang="de-DE" sz="2400" dirty="0" err="1">
                <a:latin typeface="Calibri" panose="020F0502020204030204" pitchFamily="34" charset="0"/>
              </a:rPr>
              <a:t>voiture</a:t>
            </a:r>
            <a:r>
              <a:rPr lang="de-CH" altLang="de-DE" sz="2400" dirty="0">
                <a:latin typeface="Calibri" panose="020F0502020204030204" pitchFamily="34" charset="0"/>
              </a:rPr>
              <a:t>, </a:t>
            </a:r>
            <a:r>
              <a:rPr lang="de-CH" altLang="de-DE" sz="2400" dirty="0" err="1">
                <a:latin typeface="Calibri" panose="020F0502020204030204" pitchFamily="34" charset="0"/>
              </a:rPr>
              <a:t>puisque</a:t>
            </a:r>
            <a:r>
              <a:rPr lang="de-CH" altLang="de-DE" sz="2400" dirty="0">
                <a:latin typeface="Calibri" panose="020F0502020204030204" pitchFamily="34" charset="0"/>
              </a:rPr>
              <a:t> </a:t>
            </a:r>
            <a:r>
              <a:rPr lang="de-CH" altLang="de-DE" sz="2400" dirty="0" err="1">
                <a:latin typeface="Calibri" panose="020F0502020204030204" pitchFamily="34" charset="0"/>
              </a:rPr>
              <a:t>ses</a:t>
            </a:r>
            <a:r>
              <a:rPr lang="de-CH" altLang="de-DE" sz="2400" dirty="0">
                <a:latin typeface="Calibri" panose="020F0502020204030204" pitchFamily="34" charset="0"/>
              </a:rPr>
              <a:t> </a:t>
            </a:r>
            <a:r>
              <a:rPr lang="de-CH" altLang="de-DE" sz="2400" dirty="0" err="1">
                <a:latin typeface="Calibri" panose="020F0502020204030204" pitchFamily="34" charset="0"/>
              </a:rPr>
              <a:t>coûts</a:t>
            </a:r>
            <a:r>
              <a:rPr lang="de-CH" altLang="de-DE" sz="2400" dirty="0">
                <a:latin typeface="Calibri" panose="020F0502020204030204" pitchFamily="34" charset="0"/>
              </a:rPr>
              <a:t> </a:t>
            </a:r>
            <a:r>
              <a:rPr lang="de-CH" altLang="de-DE" sz="2400" dirty="0" err="1">
                <a:latin typeface="Calibri" panose="020F0502020204030204" pitchFamily="34" charset="0"/>
              </a:rPr>
              <a:t>d’opportunités</a:t>
            </a:r>
            <a:r>
              <a:rPr lang="de-CH" altLang="de-DE" sz="2400" dirty="0">
                <a:latin typeface="Calibri" panose="020F0502020204030204" pitchFamily="34" charset="0"/>
              </a:rPr>
              <a:t> (CHF  50 000) </a:t>
            </a:r>
            <a:r>
              <a:rPr lang="de-CH" altLang="de-DE" sz="2400" dirty="0" err="1">
                <a:latin typeface="Calibri" panose="020F0502020204030204" pitchFamily="34" charset="0"/>
              </a:rPr>
              <a:t>sont</a:t>
            </a:r>
            <a:r>
              <a:rPr lang="de-CH" altLang="de-DE" sz="2400" dirty="0">
                <a:latin typeface="Calibri" panose="020F0502020204030204" pitchFamily="34" charset="0"/>
              </a:rPr>
              <a:t> </a:t>
            </a:r>
            <a:r>
              <a:rPr lang="de-CH" altLang="de-DE" sz="2400" dirty="0" err="1">
                <a:latin typeface="Calibri" panose="020F0502020204030204" pitchFamily="34" charset="0"/>
              </a:rPr>
              <a:t>nettement</a:t>
            </a:r>
            <a:r>
              <a:rPr lang="de-CH" altLang="de-DE" sz="2400" dirty="0">
                <a:latin typeface="Calibri" panose="020F0502020204030204" pitchFamily="34" charset="0"/>
              </a:rPr>
              <a:t> plus hauts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ceux</a:t>
            </a:r>
            <a:r>
              <a:rPr lang="de-CH" altLang="de-DE" sz="2400" dirty="0">
                <a:latin typeface="Calibri" panose="020F0502020204030204" pitchFamily="34" charset="0"/>
              </a:rPr>
              <a:t> du </a:t>
            </a:r>
            <a:r>
              <a:rPr lang="de-CH" altLang="de-DE" sz="2400" dirty="0" err="1">
                <a:latin typeface="Calibri" panose="020F0502020204030204" pitchFamily="34" charset="0"/>
              </a:rPr>
              <a:t>jeune</a:t>
            </a:r>
            <a:r>
              <a:rPr lang="de-CH" altLang="de-DE" sz="2400" dirty="0">
                <a:latin typeface="Calibri" panose="020F0502020204030204" pitchFamily="34" charset="0"/>
              </a:rPr>
              <a:t> </a:t>
            </a:r>
            <a:r>
              <a:rPr lang="de-CH" altLang="de-DE" sz="2400" dirty="0" err="1">
                <a:latin typeface="Calibri" panose="020F0502020204030204" pitchFamily="34" charset="0"/>
              </a:rPr>
              <a:t>voisin</a:t>
            </a:r>
            <a:r>
              <a:rPr lang="de-CH" altLang="de-DE" sz="2400" dirty="0">
                <a:latin typeface="Calibri" panose="020F0502020204030204" pitchFamily="34" charset="0"/>
              </a:rPr>
              <a:t>.</a:t>
            </a:r>
          </a:p>
        </p:txBody>
      </p:sp>
      <p:sp>
        <p:nvSpPr>
          <p:cNvPr id="43012" name="Rectangle 2">
            <a:extLst>
              <a:ext uri="{FF2B5EF4-FFF2-40B4-BE49-F238E27FC236}">
                <a16:creationId xmlns:a16="http://schemas.microsoft.com/office/drawing/2014/main" id="{06CFBFAC-7A0F-AA4F-868E-B57C1ABD3606}"/>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Spécialisation et avantages comparatifs</a:t>
            </a:r>
            <a:endParaRPr lang="de-DE" altLang="de-DE" sz="2400" b="1">
              <a:solidFill>
                <a:schemeClr val="bg1"/>
              </a:solidFill>
              <a:latin typeface="Calibri" panose="020F050202020403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Text Box 11">
            <a:extLst>
              <a:ext uri="{FF2B5EF4-FFF2-40B4-BE49-F238E27FC236}">
                <a16:creationId xmlns:a16="http://schemas.microsoft.com/office/drawing/2014/main" id="{0993C007-347A-9E52-CFEA-A8D24B48CCEC}"/>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4034" name="Rectangle 3">
            <a:extLst>
              <a:ext uri="{FF2B5EF4-FFF2-40B4-BE49-F238E27FC236}">
                <a16:creationId xmlns:a16="http://schemas.microsoft.com/office/drawing/2014/main" id="{449A93EB-DD8A-863A-54F1-55A612D68E09}"/>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44035" name="Text Box 7">
            <a:extLst>
              <a:ext uri="{FF2B5EF4-FFF2-40B4-BE49-F238E27FC236}">
                <a16:creationId xmlns:a16="http://schemas.microsoft.com/office/drawing/2014/main" id="{E2A3D5BC-EC52-574F-1717-0F9C6AC02F8F}"/>
              </a:ext>
            </a:extLst>
          </p:cNvPr>
          <p:cNvSpPr txBox="1">
            <a:spLocks noChangeArrowheads="1"/>
          </p:cNvSpPr>
          <p:nvPr/>
        </p:nvSpPr>
        <p:spPr bwMode="auto">
          <a:xfrm>
            <a:off x="344488" y="981075"/>
            <a:ext cx="82994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r>
              <a:rPr lang="de-CH" altLang="de-DE" sz="2400" b="1">
                <a:latin typeface="Calibri" panose="020F0502020204030204" pitchFamily="34" charset="0"/>
              </a:rPr>
              <a:t>Exemple d’avantage comparatif (suite)</a:t>
            </a:r>
          </a:p>
          <a:p>
            <a:pPr eaLnBrk="1" hangingPunct="1">
              <a:buFontTx/>
              <a:buChar char="•"/>
            </a:pPr>
            <a:endParaRPr lang="de-CH" altLang="de-DE" sz="2400">
              <a:latin typeface="Calibri" panose="020F0502020204030204" pitchFamily="34" charset="0"/>
            </a:endParaRPr>
          </a:p>
          <a:p>
            <a:pPr eaLnBrk="1" hangingPunct="1">
              <a:buFont typeface="Calibri" panose="020F0502020204030204" pitchFamily="34" charset="0"/>
              <a:buChar char="•"/>
            </a:pPr>
            <a:r>
              <a:rPr lang="de-CH" altLang="de-DE" sz="2400">
                <a:latin typeface="Calibri" panose="020F0502020204030204" pitchFamily="34" charset="0"/>
              </a:rPr>
              <a:t>Dans un cas de spécialisation complète (Roger Federer tourne la publicité et le jeune lave sa voiture), Roger Federer peut se permettre de rémunérer le jeune entre CHF 60 et 50 000.</a:t>
            </a:r>
          </a:p>
          <a:p>
            <a:pPr eaLnBrk="1" hangingPunct="1">
              <a:buFont typeface="Calibri" panose="020F0502020204030204" pitchFamily="34" charset="0"/>
              <a:buChar char="•"/>
            </a:pPr>
            <a:endParaRPr lang="de-CH" altLang="de-DE" sz="2400">
              <a:latin typeface="Calibri" panose="020F0502020204030204" pitchFamily="34" charset="0"/>
            </a:endParaRPr>
          </a:p>
          <a:p>
            <a:pPr eaLnBrk="1" hangingPunct="1">
              <a:buFont typeface="Calibri" panose="020F0502020204030204" pitchFamily="34" charset="0"/>
              <a:buChar char="•"/>
            </a:pPr>
            <a:r>
              <a:rPr lang="de-CH" altLang="de-DE" sz="2400">
                <a:latin typeface="Calibri" panose="020F0502020204030204" pitchFamily="34" charset="0"/>
              </a:rPr>
              <a:t>Tous deux sortent gagnants de la spécialisation.</a:t>
            </a:r>
          </a:p>
        </p:txBody>
      </p:sp>
      <p:sp>
        <p:nvSpPr>
          <p:cNvPr id="44036" name="Rectangle 2">
            <a:extLst>
              <a:ext uri="{FF2B5EF4-FFF2-40B4-BE49-F238E27FC236}">
                <a16:creationId xmlns:a16="http://schemas.microsoft.com/office/drawing/2014/main" id="{907237E1-4643-B6E1-8920-659581A15D4E}"/>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3. Spécialisation et avantages comparatifs</a:t>
            </a:r>
            <a:endParaRPr lang="de-DE" altLang="de-DE" sz="2400" b="1">
              <a:solidFill>
                <a:schemeClr val="bg1"/>
              </a:solidFill>
              <a:latin typeface="Calibri" panose="020F050202020403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Text Box 7">
            <a:extLst>
              <a:ext uri="{FF2B5EF4-FFF2-40B4-BE49-F238E27FC236}">
                <a16:creationId xmlns:a16="http://schemas.microsoft.com/office/drawing/2014/main" id="{7C89930D-6AD0-F563-6653-9A705003E90B}"/>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5058" name="Rectangle 2">
            <a:extLst>
              <a:ext uri="{FF2B5EF4-FFF2-40B4-BE49-F238E27FC236}">
                <a16:creationId xmlns:a16="http://schemas.microsoft.com/office/drawing/2014/main" id="{28326049-A50F-07FB-C4F4-9F1B27C571FE}"/>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45059" name="Rectangle 3">
            <a:extLst>
              <a:ext uri="{FF2B5EF4-FFF2-40B4-BE49-F238E27FC236}">
                <a16:creationId xmlns:a16="http://schemas.microsoft.com/office/drawing/2014/main" id="{A7D79D06-F541-107C-8A9B-95CBE6BC530A}"/>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7" name="Text Box 10">
            <a:extLst>
              <a:ext uri="{FF2B5EF4-FFF2-40B4-BE49-F238E27FC236}">
                <a16:creationId xmlns:a16="http://schemas.microsoft.com/office/drawing/2014/main" id="{142A4E0B-6E79-2DFD-4AC3-C8064B2CCF19}"/>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r>
              <a:rPr lang="de-CH" altLang="de-DE" sz="2400" b="1" dirty="0">
                <a:latin typeface="Calibri" panose="020F0502020204030204" pitchFamily="34" charset="0"/>
                <a:ea typeface="+mn-ea"/>
              </a:rPr>
              <a:t> :</a:t>
            </a: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dirty="0" err="1">
                <a:latin typeface="Calibri" panose="020F0502020204030204" pitchFamily="34" charset="0"/>
                <a:ea typeface="+mn-ea"/>
              </a:rPr>
              <a:t>Mesurer</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l’interconnexion</a:t>
            </a:r>
            <a:r>
              <a:rPr lang="de-CH" altLang="de-DE" sz="2400" dirty="0">
                <a:latin typeface="Calibri" panose="020F0502020204030204" pitchFamily="34" charset="0"/>
                <a:ea typeface="+mn-ea"/>
              </a:rPr>
              <a:t> internationale</a:t>
            </a:r>
          </a:p>
          <a:p>
            <a:pPr eaLnBrk="1" hangingPunct="1">
              <a:buFontTx/>
              <a:buAutoNum type="arabicPeriod"/>
              <a:defRPr/>
            </a:pPr>
            <a:r>
              <a:rPr lang="de-CH" altLang="de-DE" sz="2400" dirty="0">
                <a:latin typeface="Calibri" panose="020F0502020204030204" pitchFamily="34" charset="0"/>
                <a:ea typeface="+mn-ea"/>
              </a:rPr>
              <a:t>La </a:t>
            </a:r>
            <a:r>
              <a:rPr lang="de-CH" altLang="de-DE" sz="2400" dirty="0" err="1">
                <a:latin typeface="Calibri" panose="020F0502020204030204" pitchFamily="34" charset="0"/>
                <a:ea typeface="+mn-ea"/>
              </a:rPr>
              <a:t>mondialisation</a:t>
            </a:r>
            <a:r>
              <a:rPr lang="de-CH" altLang="de-DE" sz="2400" dirty="0">
                <a:latin typeface="Calibri" panose="020F0502020204030204" pitchFamily="34" charset="0"/>
                <a:ea typeface="+mn-ea"/>
              </a:rPr>
              <a:t> </a:t>
            </a:r>
          </a:p>
          <a:p>
            <a:pPr marL="0" indent="0" eaLnBrk="1" hangingPunct="1">
              <a:defRPr/>
            </a:pPr>
            <a:r>
              <a:rPr lang="de-CH" altLang="de-DE" sz="2400" dirty="0">
                <a:latin typeface="Calibri" panose="020F0502020204030204" pitchFamily="34" charset="0"/>
                <a:ea typeface="+mn-ea"/>
              </a:rPr>
              <a:t>3. </a:t>
            </a:r>
            <a:r>
              <a:rPr lang="de-CH" altLang="de-DE" sz="2400" dirty="0" err="1">
                <a:latin typeface="Calibri" panose="020F0502020204030204" pitchFamily="34" charset="0"/>
                <a:ea typeface="+mn-ea"/>
              </a:rPr>
              <a:t>Spécialisation</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avantages</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comparatifs</a:t>
            </a:r>
            <a:endParaRPr lang="de-CH" altLang="de-DE" sz="2400" dirty="0">
              <a:latin typeface="Calibri" panose="020F0502020204030204" pitchFamily="34" charset="0"/>
              <a:ea typeface="+mn-ea"/>
            </a:endParaRPr>
          </a:p>
          <a:p>
            <a:pPr marL="0" indent="0" eaLnBrk="1" hangingPunct="1">
              <a:defRPr/>
            </a:pPr>
            <a:r>
              <a:rPr lang="de-CH" altLang="de-DE" sz="2400" b="1" dirty="0">
                <a:solidFill>
                  <a:srgbClr val="E94E1B"/>
                </a:solidFill>
                <a:latin typeface="Calibri" panose="020F0502020204030204" pitchFamily="34" charset="0"/>
                <a:ea typeface="+mn-ea"/>
              </a:rPr>
              <a:t>4. </a:t>
            </a:r>
            <a:r>
              <a:rPr lang="de-CH" altLang="de-DE" sz="2400" b="1" dirty="0" err="1">
                <a:solidFill>
                  <a:srgbClr val="E94E1B"/>
                </a:solidFill>
                <a:latin typeface="Calibri" panose="020F0502020204030204" pitchFamily="34" charset="0"/>
                <a:ea typeface="+mn-ea"/>
              </a:rPr>
              <a:t>Taux</a:t>
            </a:r>
            <a:r>
              <a:rPr lang="de-CH" altLang="de-DE" sz="2400" b="1" dirty="0">
                <a:solidFill>
                  <a:srgbClr val="E94E1B"/>
                </a:solidFill>
                <a:latin typeface="Calibri" panose="020F0502020204030204" pitchFamily="34" charset="0"/>
                <a:ea typeface="+mn-ea"/>
              </a:rPr>
              <a:t> de </a:t>
            </a:r>
            <a:r>
              <a:rPr lang="de-CH" altLang="de-DE" sz="2400" b="1" dirty="0" err="1">
                <a:solidFill>
                  <a:srgbClr val="E94E1B"/>
                </a:solidFill>
                <a:latin typeface="Calibri" panose="020F0502020204030204" pitchFamily="34" charset="0"/>
                <a:ea typeface="+mn-ea"/>
              </a:rPr>
              <a:t>change</a:t>
            </a:r>
            <a:endParaRPr lang="de-CH" altLang="de-DE" sz="2400" b="1" dirty="0">
              <a:solidFill>
                <a:srgbClr val="E94E1B"/>
              </a:solidFill>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5. </a:t>
            </a:r>
            <a:r>
              <a:rPr lang="de-CH" altLang="de-DE" sz="2400" dirty="0" err="1">
                <a:latin typeface="Calibri" panose="020F0502020204030204" pitchFamily="34" charset="0"/>
                <a:ea typeface="+mn-ea"/>
              </a:rPr>
              <a:t>Protectionnisme</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libre-échange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6. </a:t>
            </a:r>
            <a:r>
              <a:rPr lang="fr-FR" altLang="de-DE" sz="2400" dirty="0">
                <a:latin typeface="Calibri" panose="020F0502020204030204" pitchFamily="34" charset="0"/>
                <a:ea typeface="+mn-ea"/>
              </a:rPr>
              <a:t>Accords commerciaux régionaux (intégration régionale)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7. </a:t>
            </a:r>
            <a:r>
              <a:rPr lang="fr-FR" altLang="de-DE" sz="2400" dirty="0">
                <a:latin typeface="Calibri" panose="020F0502020204030204" pitchFamily="34" charset="0"/>
                <a:ea typeface="+mn-ea"/>
              </a:rPr>
              <a:t>La politique économique extérieure de la Suisse</a:t>
            </a:r>
            <a:endParaRPr lang="de-CH" altLang="de-DE" sz="2400" dirty="0">
              <a:latin typeface="Calibri" panose="020F0502020204030204" pitchFamily="34" charset="0"/>
              <a:ea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Text Box 11">
            <a:extLst>
              <a:ext uri="{FF2B5EF4-FFF2-40B4-BE49-F238E27FC236}">
                <a16:creationId xmlns:a16="http://schemas.microsoft.com/office/drawing/2014/main" id="{3F9EA600-528E-6699-CCD8-78889161C1D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6082" name="Rectangle 3">
            <a:extLst>
              <a:ext uri="{FF2B5EF4-FFF2-40B4-BE49-F238E27FC236}">
                <a16:creationId xmlns:a16="http://schemas.microsoft.com/office/drawing/2014/main" id="{D1B7DAEB-9722-A4CB-D9C1-5A7DCA63A444}"/>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46083" name="Rectangle 2">
            <a:extLst>
              <a:ext uri="{FF2B5EF4-FFF2-40B4-BE49-F238E27FC236}">
                <a16:creationId xmlns:a16="http://schemas.microsoft.com/office/drawing/2014/main" id="{2A3E4E46-B7D3-FD40-BC1D-787AEC010068}"/>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Taux de change</a:t>
            </a:r>
            <a:endParaRPr lang="de-DE" altLang="de-DE" sz="2400" b="1">
              <a:solidFill>
                <a:schemeClr val="bg1"/>
              </a:solidFill>
              <a:latin typeface="Calibri" panose="020F0502020204030204" pitchFamily="34" charset="0"/>
            </a:endParaRPr>
          </a:p>
        </p:txBody>
      </p:sp>
      <p:sp>
        <p:nvSpPr>
          <p:cNvPr id="46084" name="Text Box 7">
            <a:extLst>
              <a:ext uri="{FF2B5EF4-FFF2-40B4-BE49-F238E27FC236}">
                <a16:creationId xmlns:a16="http://schemas.microsoft.com/office/drawing/2014/main" id="{F7ACA4E2-F997-2104-6A9F-C21F5C92942C}"/>
              </a:ext>
            </a:extLst>
          </p:cNvPr>
          <p:cNvSpPr txBox="1">
            <a:spLocks noChangeArrowheads="1"/>
          </p:cNvSpPr>
          <p:nvPr/>
        </p:nvSpPr>
        <p:spPr bwMode="auto">
          <a:xfrm>
            <a:off x="344488" y="981075"/>
            <a:ext cx="829945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 typeface="Calibri" panose="020F0502020204030204" pitchFamily="34" charset="0"/>
              <a:buChar char="•"/>
            </a:pPr>
            <a:r>
              <a:rPr lang="de-CH" altLang="de-DE" sz="2400" dirty="0">
                <a:latin typeface="Calibri" panose="020F0502020204030204" pitchFamily="34" charset="0"/>
              </a:rPr>
              <a:t>Le </a:t>
            </a: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a:t>
            </a:r>
            <a:r>
              <a:rPr lang="de-CH" altLang="de-DE" sz="2400" dirty="0" err="1">
                <a:latin typeface="Calibri" panose="020F0502020204030204" pitchFamily="34" charset="0"/>
              </a:rPr>
              <a:t>est</a:t>
            </a:r>
            <a:r>
              <a:rPr lang="de-CH" altLang="de-DE" sz="2400" dirty="0">
                <a:latin typeface="Calibri" panose="020F0502020204030204" pitchFamily="34" charset="0"/>
              </a:rPr>
              <a:t> la </a:t>
            </a:r>
            <a:r>
              <a:rPr lang="de-CH" altLang="de-DE" sz="2400" dirty="0" err="1">
                <a:latin typeface="Calibri" panose="020F0502020204030204" pitchFamily="34" charset="0"/>
              </a:rPr>
              <a:t>valeur</a:t>
            </a:r>
            <a:r>
              <a:rPr lang="de-CH" altLang="de-DE" sz="2400" dirty="0">
                <a:latin typeface="Calibri" panose="020F0502020204030204" pitchFamily="34" charset="0"/>
              </a:rPr>
              <a:t> relative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monnaie</a:t>
            </a:r>
            <a:r>
              <a:rPr lang="de-CH" altLang="de-DE" sz="2400" dirty="0">
                <a:latin typeface="Calibri" panose="020F0502020204030204" pitchFamily="34" charset="0"/>
              </a:rPr>
              <a:t> par </a:t>
            </a:r>
            <a:r>
              <a:rPr lang="de-CH" altLang="de-DE" sz="2400" dirty="0" err="1">
                <a:latin typeface="Calibri" panose="020F0502020204030204" pitchFamily="34" charset="0"/>
              </a:rPr>
              <a:t>rapport</a:t>
            </a:r>
            <a:r>
              <a:rPr lang="de-CH" altLang="de-DE" sz="2400" dirty="0">
                <a:latin typeface="Calibri" panose="020F0502020204030204" pitchFamily="34" charset="0"/>
              </a:rPr>
              <a:t> à </a:t>
            </a:r>
            <a:r>
              <a:rPr lang="de-CH" altLang="de-DE" sz="2400" err="1">
                <a:latin typeface="Calibri" panose="020F0502020204030204" pitchFamily="34" charset="0"/>
              </a:rPr>
              <a:t>une</a:t>
            </a:r>
            <a:r>
              <a:rPr lang="de-CH" altLang="de-DE" sz="2400">
                <a:latin typeface="Calibri" panose="020F0502020204030204" pitchFamily="34" charset="0"/>
              </a:rPr>
              <a:t> autre :</a:t>
            </a:r>
            <a:endParaRPr lang="de-CH" altLang="de-DE" sz="2400" dirty="0">
              <a:latin typeface="Calibri" panose="020F0502020204030204" pitchFamily="34" charset="0"/>
            </a:endParaRPr>
          </a:p>
          <a:p>
            <a:pPr eaLnBrk="1" hangingPunct="1"/>
            <a:endParaRPr lang="de-CH" altLang="de-DE" sz="2400" dirty="0">
              <a:latin typeface="Calibri" panose="020F0502020204030204" pitchFamily="34" charset="0"/>
            </a:endParaRPr>
          </a:p>
          <a:p>
            <a:pPr eaLnBrk="1" hangingPunct="1">
              <a:buFont typeface="Calibri" panose="020F0502020204030204" pitchFamily="34" charset="0"/>
              <a:buChar char="•"/>
            </a:pPr>
            <a:endParaRPr lang="de-CH" altLang="de-DE" sz="2400" dirty="0">
              <a:latin typeface="Calibri" panose="020F0502020204030204" pitchFamily="34" charset="0"/>
            </a:endParaRPr>
          </a:p>
          <a:p>
            <a:pPr eaLnBrk="1" hangingPunct="1">
              <a:buFont typeface="Calibri" panose="020F0502020204030204" pitchFamily="34" charset="0"/>
              <a:buChar char="•"/>
            </a:pPr>
            <a:endParaRPr lang="de-CH" altLang="de-DE" sz="2400" dirty="0">
              <a:latin typeface="Calibri" panose="020F0502020204030204" pitchFamily="34" charset="0"/>
            </a:endParaRPr>
          </a:p>
          <a:p>
            <a:pPr eaLnBrk="1" hangingPunct="1">
              <a:buFont typeface="Calibri" panose="020F0502020204030204" pitchFamily="34" charset="0"/>
              <a:buChar char="•"/>
            </a:pPr>
            <a:endParaRPr lang="de-CH" altLang="de-DE" sz="2400" dirty="0">
              <a:latin typeface="Calibri" panose="020F0502020204030204" pitchFamily="34" charset="0"/>
            </a:endParaRPr>
          </a:p>
          <a:p>
            <a:pPr eaLnBrk="1" hangingPunct="1">
              <a:buFont typeface="Calibri" panose="020F0502020204030204" pitchFamily="34" charset="0"/>
              <a:buChar char="•"/>
            </a:pPr>
            <a:r>
              <a:rPr lang="de-CH" altLang="de-DE" sz="2400" dirty="0">
                <a:latin typeface="Calibri" panose="020F0502020204030204" pitchFamily="34" charset="0"/>
              </a:rPr>
              <a:t>Cela </a:t>
            </a:r>
            <a:r>
              <a:rPr lang="de-CH" altLang="de-DE" sz="2400" dirty="0" err="1">
                <a:latin typeface="Calibri" panose="020F0502020204030204" pitchFamily="34" charset="0"/>
              </a:rPr>
              <a:t>montre</a:t>
            </a:r>
            <a:r>
              <a:rPr lang="de-CH" altLang="de-DE" sz="2400" dirty="0">
                <a:latin typeface="Calibri" panose="020F0502020204030204" pitchFamily="34" charset="0"/>
              </a:rPr>
              <a:t> </a:t>
            </a:r>
            <a:r>
              <a:rPr lang="de-CH" altLang="de-DE" sz="2400" dirty="0" err="1">
                <a:latin typeface="Calibri" panose="020F0502020204030204" pitchFamily="34" charset="0"/>
              </a:rPr>
              <a:t>combien</a:t>
            </a:r>
            <a:r>
              <a:rPr lang="de-CH" altLang="de-DE" sz="2400" dirty="0">
                <a:latin typeface="Calibri" panose="020F0502020204030204" pitchFamily="34" charset="0"/>
              </a:rPr>
              <a:t> de </a:t>
            </a:r>
            <a:r>
              <a:rPr lang="de-CH" altLang="de-DE" sz="2400" dirty="0" err="1">
                <a:latin typeface="Calibri" panose="020F0502020204030204" pitchFamily="34" charset="0"/>
              </a:rPr>
              <a:t>francs</a:t>
            </a:r>
            <a:r>
              <a:rPr lang="de-CH" altLang="de-DE" sz="2400" dirty="0">
                <a:latin typeface="Calibri" panose="020F0502020204030204" pitchFamily="34" charset="0"/>
              </a:rPr>
              <a:t> </a:t>
            </a:r>
            <a:r>
              <a:rPr lang="de-CH" altLang="de-DE" sz="2400" dirty="0" err="1">
                <a:latin typeface="Calibri" panose="020F0502020204030204" pitchFamily="34" charset="0"/>
              </a:rPr>
              <a:t>suisses</a:t>
            </a:r>
            <a:r>
              <a:rPr lang="de-CH" altLang="de-DE" sz="2400" dirty="0">
                <a:latin typeface="Calibri" panose="020F0502020204030204" pitchFamily="34" charset="0"/>
              </a:rPr>
              <a:t> je </a:t>
            </a:r>
            <a:r>
              <a:rPr lang="de-CH" altLang="de-DE" sz="2400" dirty="0" err="1">
                <a:latin typeface="Calibri" panose="020F0502020204030204" pitchFamily="34" charset="0"/>
              </a:rPr>
              <a:t>peux</a:t>
            </a:r>
            <a:r>
              <a:rPr lang="de-CH" altLang="de-DE" sz="2400" dirty="0">
                <a:latin typeface="Calibri" panose="020F0502020204030204" pitchFamily="34" charset="0"/>
              </a:rPr>
              <a:t> </a:t>
            </a:r>
            <a:r>
              <a:rPr lang="de-CH" altLang="de-DE" sz="2400" dirty="0" err="1">
                <a:latin typeface="Calibri" panose="020F0502020204030204" pitchFamily="34" charset="0"/>
              </a:rPr>
              <a:t>obtenir</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unité</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monnaie</a:t>
            </a:r>
            <a:r>
              <a:rPr lang="de-CH" altLang="de-DE" sz="2400" dirty="0">
                <a:latin typeface="Calibri" panose="020F0502020204030204" pitchFamily="34" charset="0"/>
              </a:rPr>
              <a:t> </a:t>
            </a:r>
            <a:r>
              <a:rPr lang="de-CH" altLang="de-DE" sz="2400" dirty="0" err="1">
                <a:latin typeface="Calibri" panose="020F0502020204030204" pitchFamily="34" charset="0"/>
              </a:rPr>
              <a:t>étrangère</a:t>
            </a:r>
            <a:r>
              <a:rPr lang="de-CH" altLang="de-DE" sz="2400" dirty="0">
                <a:latin typeface="Calibri" panose="020F0502020204030204" pitchFamily="34" charset="0"/>
              </a:rPr>
              <a:t> (par exemple 1 </a:t>
            </a:r>
            <a:r>
              <a:rPr lang="de-CH" altLang="de-DE" sz="2400" dirty="0" err="1">
                <a:latin typeface="Calibri" panose="020F0502020204030204" pitchFamily="34" charset="0"/>
              </a:rPr>
              <a:t>euro</a:t>
            </a:r>
            <a:r>
              <a:rPr lang="de-CH" altLang="de-DE" sz="2400" dirty="0">
                <a:latin typeface="Calibri" panose="020F0502020204030204" pitchFamily="34" charset="0"/>
              </a:rPr>
              <a:t>).</a:t>
            </a:r>
          </a:p>
          <a:p>
            <a:pPr eaLnBrk="1" hangingPunct="1">
              <a:buFont typeface="Calibri" panose="020F0502020204030204" pitchFamily="34" charset="0"/>
              <a:buChar char="•"/>
            </a:pPr>
            <a:endParaRPr lang="de-CH" altLang="de-DE" sz="2400" dirty="0">
              <a:latin typeface="Calibri" panose="020F0502020204030204" pitchFamily="34" charset="0"/>
            </a:endParaRPr>
          </a:p>
          <a:p>
            <a:pPr eaLnBrk="1" hangingPunct="1">
              <a:buFont typeface="Calibri" panose="020F0502020204030204" pitchFamily="34" charset="0"/>
              <a:buChar char="•"/>
            </a:pPr>
            <a:r>
              <a:rPr lang="de-CH" altLang="de-DE" sz="2400" dirty="0">
                <a:latin typeface="Calibri" panose="020F0502020204030204" pitchFamily="34" charset="0"/>
              </a:rPr>
              <a:t>Si,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euro</a:t>
            </a:r>
            <a:r>
              <a:rPr lang="de-CH" altLang="de-DE" sz="2400" dirty="0">
                <a:latin typeface="Calibri" panose="020F0502020204030204" pitchFamily="34" charset="0"/>
              </a:rPr>
              <a:t>, </a:t>
            </a:r>
            <a:r>
              <a:rPr lang="de-CH" altLang="de-DE" sz="2400" dirty="0" err="1">
                <a:latin typeface="Calibri" panose="020F0502020204030204" pitchFamily="34" charset="0"/>
              </a:rPr>
              <a:t>j’obtiens</a:t>
            </a:r>
            <a:r>
              <a:rPr lang="de-CH" altLang="de-DE" sz="2400" dirty="0">
                <a:latin typeface="Calibri" panose="020F0502020204030204" pitchFamily="34" charset="0"/>
              </a:rPr>
              <a:t> plus de </a:t>
            </a:r>
            <a:r>
              <a:rPr lang="de-CH" altLang="de-DE" sz="2400" dirty="0" err="1">
                <a:latin typeface="Calibri" panose="020F0502020204030204" pitchFamily="34" charset="0"/>
              </a:rPr>
              <a:t>francs</a:t>
            </a:r>
            <a:r>
              <a:rPr lang="de-CH" altLang="de-DE" sz="2400" dirty="0">
                <a:latin typeface="Calibri" panose="020F0502020204030204" pitchFamily="34" charset="0"/>
              </a:rPr>
              <a:t> </a:t>
            </a:r>
            <a:r>
              <a:rPr lang="de-CH" altLang="de-DE" sz="2400" dirty="0" err="1">
                <a:latin typeface="Calibri" panose="020F0502020204030204" pitchFamily="34" charset="0"/>
              </a:rPr>
              <a:t>suisses</a:t>
            </a:r>
            <a:r>
              <a:rPr lang="de-CH" altLang="de-DE" sz="2400" dirty="0">
                <a:latin typeface="Calibri" panose="020F0502020204030204" pitchFamily="34" charset="0"/>
              </a:rPr>
              <a:t> </a:t>
            </a:r>
            <a:r>
              <a:rPr lang="de-CH" altLang="de-DE" sz="2400" dirty="0" err="1">
                <a:latin typeface="Calibri" panose="020F0502020204030204" pitchFamily="34" charset="0"/>
              </a:rPr>
              <a:t>qu’auparavant</a:t>
            </a:r>
            <a:r>
              <a:rPr lang="de-CH" altLang="de-DE" sz="2400" dirty="0">
                <a:latin typeface="Calibri" panose="020F0502020204030204" pitchFamily="34" charset="0"/>
              </a:rPr>
              <a:t>, </a:t>
            </a:r>
            <a:r>
              <a:rPr lang="de-CH" altLang="de-DE" sz="2400" dirty="0" err="1">
                <a:latin typeface="Calibri" panose="020F0502020204030204" pitchFamily="34" charset="0"/>
              </a:rPr>
              <a:t>il</a:t>
            </a:r>
            <a:r>
              <a:rPr lang="de-CH" altLang="de-DE" sz="2400" dirty="0">
                <a:latin typeface="Calibri" panose="020F0502020204030204" pitchFamily="34" charset="0"/>
              </a:rPr>
              <a:t> </a:t>
            </a:r>
            <a:r>
              <a:rPr lang="de-CH" altLang="de-DE" sz="2400" dirty="0" err="1">
                <a:latin typeface="Calibri" panose="020F0502020204030204" pitchFamily="34" charset="0"/>
              </a:rPr>
              <a:t>s’agit</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dépréciation</a:t>
            </a:r>
            <a:r>
              <a:rPr lang="de-CH" altLang="de-DE" sz="2400" dirty="0">
                <a:latin typeface="Calibri" panose="020F0502020204030204" pitchFamily="34" charset="0"/>
              </a:rPr>
              <a:t> du </a:t>
            </a:r>
            <a:r>
              <a:rPr lang="de-CH" altLang="de-DE" sz="2400" dirty="0" err="1">
                <a:latin typeface="Calibri" panose="020F0502020204030204" pitchFamily="34" charset="0"/>
              </a:rPr>
              <a:t>franc</a:t>
            </a:r>
            <a:r>
              <a:rPr lang="de-CH" altLang="de-DE" sz="2400" dirty="0">
                <a:latin typeface="Calibri" panose="020F0502020204030204" pitchFamily="34" charset="0"/>
              </a:rPr>
              <a:t> </a:t>
            </a:r>
            <a:r>
              <a:rPr lang="de-CH" altLang="de-DE" sz="2400" dirty="0" err="1">
                <a:latin typeface="Calibri" panose="020F0502020204030204" pitchFamily="34" charset="0"/>
              </a:rPr>
              <a:t>suisse</a:t>
            </a:r>
            <a:r>
              <a:rPr lang="de-CH" altLang="de-DE" sz="2400" dirty="0">
                <a:latin typeface="Calibri" panose="020F0502020204030204" pitchFamily="34" charset="0"/>
              </a:rPr>
              <a:t>, et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appréciation</a:t>
            </a:r>
            <a:r>
              <a:rPr lang="de-CH" altLang="de-DE" sz="2400" dirty="0">
                <a:latin typeface="Calibri" panose="020F0502020204030204" pitchFamily="34" charset="0"/>
              </a:rPr>
              <a:t> </a:t>
            </a:r>
            <a:r>
              <a:rPr lang="de-CH" altLang="de-DE" sz="2400" dirty="0" err="1">
                <a:latin typeface="Calibri" panose="020F0502020204030204" pitchFamily="34" charset="0"/>
              </a:rPr>
              <a:t>dans</a:t>
            </a:r>
            <a:r>
              <a:rPr lang="de-CH" altLang="de-DE" sz="2400" dirty="0">
                <a:latin typeface="Calibri" panose="020F0502020204030204" pitchFamily="34" charset="0"/>
              </a:rPr>
              <a:t> le </a:t>
            </a:r>
            <a:r>
              <a:rPr lang="de-CH" altLang="de-DE" sz="2400" dirty="0" err="1">
                <a:latin typeface="Calibri" panose="020F0502020204030204" pitchFamily="34" charset="0"/>
              </a:rPr>
              <a:t>cas</a:t>
            </a:r>
            <a:r>
              <a:rPr lang="de-CH" altLang="de-DE" sz="2400" dirty="0">
                <a:latin typeface="Calibri" panose="020F0502020204030204" pitchFamily="34" charset="0"/>
              </a:rPr>
              <a:t> inverse. </a:t>
            </a:r>
          </a:p>
          <a:p>
            <a:pPr eaLnBrk="1" hangingPunct="1"/>
            <a:endParaRPr lang="de-CH" altLang="de-DE" sz="2400" dirty="0">
              <a:latin typeface="Calibri" panose="020F0502020204030204" pitchFamily="34" charset="0"/>
              <a:sym typeface="Wingdings" pitchFamily="2" charset="2"/>
            </a:endParaRPr>
          </a:p>
          <a:p>
            <a:pPr eaLnBrk="1" hangingPunct="1"/>
            <a:endParaRPr lang="de-CH" altLang="de-DE" sz="2400" dirty="0">
              <a:latin typeface="Calibri" panose="020F0502020204030204" pitchFamily="34" charset="0"/>
              <a:sym typeface="Wingdings" pitchFamily="2" charset="2"/>
            </a:endParaRPr>
          </a:p>
        </p:txBody>
      </p:sp>
      <p:pic>
        <p:nvPicPr>
          <p:cNvPr id="46085" name="Image 1">
            <a:extLst>
              <a:ext uri="{FF2B5EF4-FFF2-40B4-BE49-F238E27FC236}">
                <a16:creationId xmlns:a16="http://schemas.microsoft.com/office/drawing/2014/main" id="{1C0D6C3D-2AE1-FE0B-226D-A34D27B677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989138"/>
            <a:ext cx="748823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ext Box 11">
            <a:extLst>
              <a:ext uri="{FF2B5EF4-FFF2-40B4-BE49-F238E27FC236}">
                <a16:creationId xmlns:a16="http://schemas.microsoft.com/office/drawing/2014/main" id="{E8BBE191-5794-64DB-AA7C-5991030C4CB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7106" name="Rectangle 3">
            <a:extLst>
              <a:ext uri="{FF2B5EF4-FFF2-40B4-BE49-F238E27FC236}">
                <a16:creationId xmlns:a16="http://schemas.microsoft.com/office/drawing/2014/main" id="{E7D27CB2-1DAA-63D7-A351-7708A7D7A368}"/>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47107" name="Rectangle 2">
            <a:extLst>
              <a:ext uri="{FF2B5EF4-FFF2-40B4-BE49-F238E27FC236}">
                <a16:creationId xmlns:a16="http://schemas.microsoft.com/office/drawing/2014/main" id="{4AF8DF00-CC0D-3FF0-349A-594599C36534}"/>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Taux de change</a:t>
            </a:r>
            <a:endParaRPr lang="de-DE" altLang="de-DE" sz="2400" b="1">
              <a:solidFill>
                <a:schemeClr val="bg1"/>
              </a:solidFill>
              <a:latin typeface="Calibri" panose="020F0502020204030204" pitchFamily="34" charset="0"/>
            </a:endParaRPr>
          </a:p>
        </p:txBody>
      </p:sp>
      <p:sp>
        <p:nvSpPr>
          <p:cNvPr id="39941" name="Text Box 7">
            <a:extLst>
              <a:ext uri="{FF2B5EF4-FFF2-40B4-BE49-F238E27FC236}">
                <a16:creationId xmlns:a16="http://schemas.microsoft.com/office/drawing/2014/main" id="{BE307C40-790C-8CFC-C751-1E1CB0AE730B}"/>
              </a:ext>
            </a:extLst>
          </p:cNvPr>
          <p:cNvSpPr txBox="1">
            <a:spLocks noChangeArrowheads="1"/>
          </p:cNvSpPr>
          <p:nvPr/>
        </p:nvSpPr>
        <p:spPr bwMode="auto">
          <a:xfrm>
            <a:off x="344488" y="981075"/>
            <a:ext cx="8299450" cy="6370638"/>
          </a:xfrm>
          <a:prstGeom prst="rect">
            <a:avLst/>
          </a:prstGeom>
          <a:noFill/>
          <a:ln>
            <a:noFill/>
          </a:ln>
        </p:spPr>
        <p:txBody>
          <a:bodyPr>
            <a:spAutoFit/>
          </a:bodyPr>
          <a:lstStyle>
            <a:lvl1pPr>
              <a:defRPr>
                <a:solidFill>
                  <a:schemeClr val="tx1"/>
                </a:solidFill>
                <a:latin typeface="Tunga" pitchFamily="34" charset="0"/>
                <a:ea typeface="ＭＳ Ｐゴシック" panose="020B0600070205080204" pitchFamily="34" charset="-128"/>
              </a:defRPr>
            </a:lvl1pPr>
            <a:lvl2pPr marL="742950" indent="-285750">
              <a:defRPr>
                <a:solidFill>
                  <a:schemeClr val="tx1"/>
                </a:solidFill>
                <a:latin typeface="Tunga" pitchFamily="34" charset="0"/>
                <a:ea typeface="ＭＳ Ｐゴシック" panose="020B0600070205080204" pitchFamily="34" charset="-128"/>
              </a:defRPr>
            </a:lvl2pPr>
            <a:lvl3pPr marL="1143000" indent="-228600">
              <a:defRPr>
                <a:solidFill>
                  <a:schemeClr val="tx1"/>
                </a:solidFill>
                <a:latin typeface="Tunga" pitchFamily="34" charset="0"/>
                <a:ea typeface="ＭＳ Ｐゴシック" panose="020B0600070205080204" pitchFamily="34" charset="-128"/>
              </a:defRPr>
            </a:lvl3pPr>
            <a:lvl4pPr marL="1600200" indent="-228600">
              <a:defRPr>
                <a:solidFill>
                  <a:schemeClr val="tx1"/>
                </a:solidFill>
                <a:latin typeface="Tunga" pitchFamily="34" charset="0"/>
                <a:ea typeface="ＭＳ Ｐゴシック" panose="020B0600070205080204" pitchFamily="34" charset="-128"/>
              </a:defRPr>
            </a:lvl4pPr>
            <a:lvl5pPr marL="2057400" indent="-228600">
              <a:defRPr>
                <a:solidFill>
                  <a:schemeClr val="tx1"/>
                </a:solidFill>
                <a:latin typeface="Tunga"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Politique</a:t>
            </a:r>
            <a:r>
              <a:rPr lang="de-CH" altLang="de-DE" sz="2400" b="1" dirty="0">
                <a:latin typeface="Calibri" panose="020F0502020204030204" pitchFamily="34" charset="0"/>
              </a:rPr>
              <a:t> </a:t>
            </a:r>
            <a:r>
              <a:rPr lang="de-CH" altLang="de-DE" sz="2400" b="1" dirty="0" err="1">
                <a:latin typeface="Calibri" panose="020F0502020204030204" pitchFamily="34" charset="0"/>
              </a:rPr>
              <a:t>monétaire</a:t>
            </a: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La BNS </a:t>
            </a:r>
            <a:r>
              <a:rPr lang="de-CH" altLang="de-DE" sz="2400" dirty="0" err="1">
                <a:latin typeface="Calibri" panose="020F0502020204030204" pitchFamily="34" charset="0"/>
              </a:rPr>
              <a:t>détermine</a:t>
            </a:r>
            <a:r>
              <a:rPr lang="de-CH" altLang="de-DE" sz="2400" dirty="0">
                <a:latin typeface="Calibri" panose="020F0502020204030204" pitchFamily="34" charset="0"/>
              </a:rPr>
              <a:t> la </a:t>
            </a:r>
            <a:r>
              <a:rPr lang="de-CH" altLang="de-DE" sz="2400" dirty="0" err="1">
                <a:latin typeface="Calibri" panose="020F0502020204030204" pitchFamily="34" charset="0"/>
              </a:rPr>
              <a:t>masse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et </a:t>
            </a:r>
            <a:r>
              <a:rPr lang="de-CH" altLang="de-DE" sz="2400" dirty="0" err="1">
                <a:latin typeface="Calibri" panose="020F0502020204030204" pitchFamily="34" charset="0"/>
              </a:rPr>
              <a:t>donc</a:t>
            </a:r>
            <a:r>
              <a:rPr lang="de-CH" altLang="de-DE" sz="2400" dirty="0">
                <a:latin typeface="Calibri" panose="020F0502020204030204" pitchFamily="34" charset="0"/>
              </a:rPr>
              <a:t> </a:t>
            </a:r>
            <a:r>
              <a:rPr lang="de-CH" altLang="de-DE" sz="2400" dirty="0" err="1">
                <a:latin typeface="Calibri" panose="020F0502020204030204" pitchFamily="34" charset="0"/>
              </a:rPr>
              <a:t>l’offre</a:t>
            </a:r>
            <a:r>
              <a:rPr lang="de-CH" altLang="de-DE" sz="2400" dirty="0">
                <a:latin typeface="Calibri" panose="020F0502020204030204" pitchFamily="34" charset="0"/>
              </a:rPr>
              <a:t> en </a:t>
            </a:r>
            <a:r>
              <a:rPr lang="de-CH" altLang="de-DE" sz="2400" dirty="0" err="1">
                <a:latin typeface="Calibri" panose="020F0502020204030204" pitchFamily="34" charset="0"/>
              </a:rPr>
              <a:t>francs</a:t>
            </a:r>
            <a:r>
              <a:rPr lang="de-CH" altLang="de-DE" sz="2400" dirty="0">
                <a:latin typeface="Calibri" panose="020F0502020204030204" pitchFamily="34" charset="0"/>
              </a:rPr>
              <a:t> </a:t>
            </a:r>
            <a:r>
              <a:rPr lang="de-CH" altLang="de-DE" sz="2400" dirty="0" err="1">
                <a:latin typeface="Calibri" panose="020F0502020204030204" pitchFamily="34" charset="0"/>
              </a:rPr>
              <a:t>suisses</a:t>
            </a:r>
            <a:r>
              <a:rPr lang="de-CH" altLang="de-DE" sz="2400" dirty="0">
                <a:latin typeface="Calibri" panose="020F0502020204030204" pitchFamily="34" charset="0"/>
              </a:rPr>
              <a:t>. </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Si la BNS </a:t>
            </a:r>
            <a:r>
              <a:rPr lang="de-CH" altLang="de-DE" sz="2400" dirty="0" err="1">
                <a:latin typeface="Calibri" panose="020F0502020204030204" pitchFamily="34" charset="0"/>
              </a:rPr>
              <a:t>augmente</a:t>
            </a:r>
            <a:r>
              <a:rPr lang="de-CH" altLang="de-DE" sz="2400" dirty="0">
                <a:latin typeface="Calibri" panose="020F0502020204030204" pitchFamily="34" charset="0"/>
              </a:rPr>
              <a:t> la </a:t>
            </a:r>
            <a:r>
              <a:rPr lang="de-CH" altLang="de-DE" sz="2400" dirty="0" err="1">
                <a:latin typeface="Calibri" panose="020F0502020204030204" pitchFamily="34" charset="0"/>
              </a:rPr>
              <a:t>masse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le </a:t>
            </a:r>
            <a:r>
              <a:rPr lang="de-CH" altLang="de-DE" sz="2400" dirty="0" err="1">
                <a:latin typeface="Calibri" panose="020F0502020204030204" pitchFamily="34" charset="0"/>
              </a:rPr>
              <a:t>franc</a:t>
            </a:r>
            <a:r>
              <a:rPr lang="de-CH" altLang="de-DE" sz="2400" dirty="0">
                <a:latin typeface="Calibri" panose="020F0502020204030204" pitchFamily="34" charset="0"/>
              </a:rPr>
              <a:t> </a:t>
            </a:r>
            <a:r>
              <a:rPr lang="de-CH" altLang="de-DE" sz="2400" dirty="0" err="1">
                <a:latin typeface="Calibri" panose="020F0502020204030204" pitchFamily="34" charset="0"/>
              </a:rPr>
              <a:t>suisse</a:t>
            </a:r>
            <a:r>
              <a:rPr lang="de-CH" altLang="de-DE" sz="2400" dirty="0">
                <a:latin typeface="Calibri" panose="020F0502020204030204" pitchFamily="34" charset="0"/>
              </a:rPr>
              <a:t> </a:t>
            </a:r>
            <a:r>
              <a:rPr lang="de-CH" altLang="de-DE" sz="2400" dirty="0" err="1">
                <a:latin typeface="Calibri" panose="020F0502020204030204" pitchFamily="34" charset="0"/>
              </a:rPr>
              <a:t>pourrait</a:t>
            </a:r>
            <a:r>
              <a:rPr lang="de-CH" altLang="de-DE" sz="2400" dirty="0">
                <a:latin typeface="Calibri" panose="020F0502020204030204" pitchFamily="34" charset="0"/>
              </a:rPr>
              <a:t> se </a:t>
            </a:r>
            <a:r>
              <a:rPr lang="de-CH" altLang="de-DE" sz="2400" dirty="0" err="1">
                <a:latin typeface="Calibri" panose="020F0502020204030204" pitchFamily="34" charset="0"/>
              </a:rPr>
              <a:t>déprécier</a:t>
            </a:r>
            <a:r>
              <a:rPr lang="de-CH" altLang="de-DE" sz="2400" dirty="0">
                <a:latin typeface="Calibri" panose="020F0502020204030204" pitchFamily="34" charset="0"/>
              </a:rPr>
              <a:t>, </a:t>
            </a:r>
            <a:r>
              <a:rPr lang="de-CH" altLang="de-DE" sz="2400" dirty="0" err="1">
                <a:latin typeface="Calibri" panose="020F0502020204030204" pitchFamily="34" charset="0"/>
              </a:rPr>
              <a:t>car</a:t>
            </a:r>
            <a:r>
              <a:rPr lang="de-CH" altLang="de-DE" sz="2400" dirty="0">
                <a:latin typeface="Calibri" panose="020F0502020204030204" pitchFamily="34" charset="0"/>
              </a:rPr>
              <a:t> </a:t>
            </a:r>
            <a:r>
              <a:rPr lang="de-CH" altLang="de-DE" sz="2400" dirty="0" err="1">
                <a:latin typeface="Calibri" panose="020F0502020204030204" pitchFamily="34" charset="0"/>
              </a:rPr>
              <a:t>l’euro</a:t>
            </a:r>
            <a:r>
              <a:rPr lang="de-CH" altLang="de-DE" sz="2400" dirty="0">
                <a:latin typeface="Calibri" panose="020F0502020204030204" pitchFamily="34" charset="0"/>
              </a:rPr>
              <a:t> se </a:t>
            </a:r>
            <a:r>
              <a:rPr lang="de-CH" altLang="de-DE" sz="2400" dirty="0" err="1">
                <a:latin typeface="Calibri" panose="020F0502020204030204" pitchFamily="34" charset="0"/>
              </a:rPr>
              <a:t>raréfie</a:t>
            </a:r>
            <a:r>
              <a:rPr lang="de-CH" altLang="de-DE" sz="2400" dirty="0">
                <a:latin typeface="Calibri" panose="020F0502020204030204" pitchFamily="34" charset="0"/>
              </a:rPr>
              <a:t> par </a:t>
            </a:r>
            <a:r>
              <a:rPr lang="de-CH" altLang="de-DE" sz="2400" dirty="0" err="1">
                <a:latin typeface="Calibri" panose="020F0502020204030204" pitchFamily="34" charset="0"/>
              </a:rPr>
              <a:t>rapport</a:t>
            </a:r>
            <a:r>
              <a:rPr lang="de-CH" altLang="de-DE" sz="2400" dirty="0">
                <a:latin typeface="Calibri" panose="020F0502020204030204" pitchFamily="34" charset="0"/>
              </a:rPr>
              <a:t> au </a:t>
            </a:r>
            <a:r>
              <a:rPr lang="de-CH" altLang="de-DE" sz="2400" dirty="0" err="1">
                <a:latin typeface="Calibri" panose="020F0502020204030204" pitchFamily="34" charset="0"/>
              </a:rPr>
              <a:t>franc</a:t>
            </a:r>
            <a:r>
              <a:rPr lang="de-CH" altLang="de-DE" sz="2400" dirty="0">
                <a:latin typeface="Calibri" panose="020F0502020204030204" pitchFamily="34" charset="0"/>
              </a:rPr>
              <a:t> </a:t>
            </a:r>
            <a:r>
              <a:rPr lang="de-CH" altLang="de-DE" sz="2400" dirty="0" err="1">
                <a:latin typeface="Calibri" panose="020F0502020204030204" pitchFamily="34" charset="0"/>
              </a:rPr>
              <a:t>suisse</a:t>
            </a:r>
            <a:r>
              <a:rPr lang="de-CH" altLang="de-DE" sz="2400" dirty="0">
                <a:latin typeface="Calibri" panose="020F0502020204030204" pitchFamily="34" charset="0"/>
              </a:rPr>
              <a:t>.</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L’inverse</a:t>
            </a:r>
            <a:r>
              <a:rPr lang="de-CH" altLang="de-DE" sz="2400" dirty="0">
                <a:latin typeface="Calibri" panose="020F0502020204030204" pitchFamily="34" charset="0"/>
              </a:rPr>
              <a:t> </a:t>
            </a:r>
            <a:r>
              <a:rPr lang="de-CH" altLang="de-DE" sz="2400" dirty="0" err="1">
                <a:latin typeface="Calibri" panose="020F0502020204030204" pitchFamily="34" charset="0"/>
              </a:rPr>
              <a:t>vaut</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diminution</a:t>
            </a:r>
            <a:r>
              <a:rPr lang="de-CH" altLang="de-DE" sz="2400" dirty="0">
                <a:latin typeface="Calibri" panose="020F0502020204030204" pitchFamily="34" charset="0"/>
              </a:rPr>
              <a:t> de la </a:t>
            </a:r>
            <a:r>
              <a:rPr lang="de-CH" altLang="de-DE" sz="2400" dirty="0" err="1">
                <a:latin typeface="Calibri" panose="020F0502020204030204" pitchFamily="34" charset="0"/>
              </a:rPr>
              <a:t>masse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La BNS </a:t>
            </a:r>
            <a:r>
              <a:rPr lang="de-CH" altLang="de-DE" sz="2400" dirty="0" err="1">
                <a:latin typeface="Calibri" panose="020F0502020204030204" pitchFamily="34" charset="0"/>
              </a:rPr>
              <a:t>peut</a:t>
            </a:r>
            <a:r>
              <a:rPr lang="de-CH" altLang="de-DE" sz="2400" dirty="0">
                <a:latin typeface="Calibri" panose="020F0502020204030204" pitchFamily="34" charset="0"/>
              </a:rPr>
              <a:t> </a:t>
            </a:r>
            <a:r>
              <a:rPr lang="de-CH" altLang="de-DE" sz="2400" dirty="0" err="1">
                <a:latin typeface="Calibri" panose="020F0502020204030204" pitchFamily="34" charset="0"/>
              </a:rPr>
              <a:t>ainsi</a:t>
            </a:r>
            <a:r>
              <a:rPr lang="de-CH" altLang="de-DE" sz="2400" dirty="0">
                <a:latin typeface="Calibri" panose="020F0502020204030204" pitchFamily="34" charset="0"/>
              </a:rPr>
              <a:t> </a:t>
            </a:r>
            <a:r>
              <a:rPr lang="de-CH" altLang="de-DE" sz="2400" dirty="0" err="1">
                <a:latin typeface="Calibri" panose="020F0502020204030204" pitchFamily="34" charset="0"/>
              </a:rPr>
              <a:t>influencer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dirty="0">
              <a:latin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ext Box 7">
            <a:extLst>
              <a:ext uri="{FF2B5EF4-FFF2-40B4-BE49-F238E27FC236}">
                <a16:creationId xmlns:a16="http://schemas.microsoft.com/office/drawing/2014/main" id="{B790B24A-BA09-0929-2A9C-06802C08DCA0}"/>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16387" name="Text Box 10">
            <a:extLst>
              <a:ext uri="{FF2B5EF4-FFF2-40B4-BE49-F238E27FC236}">
                <a16:creationId xmlns:a16="http://schemas.microsoft.com/office/drawing/2014/main" id="{3CC1494D-65A7-B4D0-30FB-0CCB56BB4F13}"/>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endParaRPr lang="de-CH" altLang="de-DE" sz="2400" b="1" dirty="0">
              <a:latin typeface="Calibri" panose="020F0502020204030204" pitchFamily="34" charset="0"/>
              <a:ea typeface="+mn-ea"/>
            </a:endParaRP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b="1" dirty="0" err="1">
                <a:solidFill>
                  <a:srgbClr val="E94E1B"/>
                </a:solidFill>
                <a:latin typeface="Calibri" panose="020F0502020204030204" pitchFamily="34" charset="0"/>
                <a:ea typeface="+mn-ea"/>
              </a:rPr>
              <a:t>Mesurer</a:t>
            </a:r>
            <a:r>
              <a:rPr lang="de-CH" altLang="de-DE" sz="2400" b="1" dirty="0">
                <a:solidFill>
                  <a:srgbClr val="E94E1B"/>
                </a:solidFill>
                <a:latin typeface="Calibri" panose="020F0502020204030204" pitchFamily="34" charset="0"/>
                <a:ea typeface="+mn-ea"/>
              </a:rPr>
              <a:t> </a:t>
            </a:r>
            <a:r>
              <a:rPr lang="de-CH" altLang="de-DE" sz="2400" b="1" dirty="0" err="1">
                <a:solidFill>
                  <a:srgbClr val="E94E1B"/>
                </a:solidFill>
                <a:latin typeface="Calibri" panose="020F0502020204030204" pitchFamily="34" charset="0"/>
                <a:ea typeface="+mn-ea"/>
              </a:rPr>
              <a:t>l’interconnexion</a:t>
            </a:r>
            <a:r>
              <a:rPr lang="de-CH" altLang="de-DE" sz="2400" b="1" dirty="0">
                <a:solidFill>
                  <a:srgbClr val="E94E1B"/>
                </a:solidFill>
                <a:latin typeface="Calibri" panose="020F0502020204030204" pitchFamily="34" charset="0"/>
                <a:ea typeface="+mn-ea"/>
              </a:rPr>
              <a:t> internationale</a:t>
            </a:r>
          </a:p>
          <a:p>
            <a:pPr eaLnBrk="1" hangingPunct="1">
              <a:buFontTx/>
              <a:buAutoNum type="arabicPeriod"/>
              <a:defRPr/>
            </a:pPr>
            <a:r>
              <a:rPr lang="de-CH" altLang="de-DE" sz="2400" dirty="0">
                <a:latin typeface="Calibri" panose="020F0502020204030204" pitchFamily="34" charset="0"/>
                <a:ea typeface="+mn-ea"/>
              </a:rPr>
              <a:t>La </a:t>
            </a:r>
            <a:r>
              <a:rPr lang="de-CH" altLang="de-DE" sz="2400" dirty="0" err="1">
                <a:latin typeface="Calibri" panose="020F0502020204030204" pitchFamily="34" charset="0"/>
                <a:ea typeface="+mn-ea"/>
              </a:rPr>
              <a:t>mondialisation</a:t>
            </a:r>
            <a:r>
              <a:rPr lang="de-CH" altLang="de-DE" sz="2400" dirty="0">
                <a:latin typeface="Calibri" panose="020F0502020204030204" pitchFamily="34" charset="0"/>
                <a:ea typeface="+mn-ea"/>
              </a:rPr>
              <a:t> </a:t>
            </a:r>
          </a:p>
          <a:p>
            <a:pPr marL="0" indent="0" eaLnBrk="1" hangingPunct="1">
              <a:defRPr/>
            </a:pPr>
            <a:r>
              <a:rPr lang="de-CH" altLang="de-DE" sz="2400" dirty="0">
                <a:latin typeface="Calibri" panose="020F0502020204030204" pitchFamily="34" charset="0"/>
                <a:ea typeface="+mn-ea"/>
              </a:rPr>
              <a:t>3. </a:t>
            </a:r>
            <a:r>
              <a:rPr lang="de-CH" altLang="de-DE" sz="2400" dirty="0" err="1">
                <a:latin typeface="Calibri" panose="020F0502020204030204" pitchFamily="34" charset="0"/>
                <a:ea typeface="+mn-ea"/>
              </a:rPr>
              <a:t>Spécialisation</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avantages</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comparatifs</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4. </a:t>
            </a:r>
            <a:r>
              <a:rPr lang="de-CH" altLang="de-DE" sz="2400" dirty="0" err="1">
                <a:latin typeface="Calibri" panose="020F0502020204030204" pitchFamily="34" charset="0"/>
                <a:ea typeface="+mn-ea"/>
              </a:rPr>
              <a:t>Taux</a:t>
            </a:r>
            <a:r>
              <a:rPr lang="de-CH" altLang="de-DE" sz="2400" dirty="0">
                <a:latin typeface="Calibri" panose="020F0502020204030204" pitchFamily="34" charset="0"/>
                <a:ea typeface="+mn-ea"/>
              </a:rPr>
              <a:t> de </a:t>
            </a:r>
            <a:r>
              <a:rPr lang="de-CH" altLang="de-DE" sz="2400" dirty="0" err="1">
                <a:latin typeface="Calibri" panose="020F0502020204030204" pitchFamily="34" charset="0"/>
                <a:ea typeface="+mn-ea"/>
              </a:rPr>
              <a:t>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5. </a:t>
            </a:r>
            <a:r>
              <a:rPr lang="de-CH" altLang="de-DE" sz="2400" dirty="0" err="1">
                <a:latin typeface="Calibri" panose="020F0502020204030204" pitchFamily="34" charset="0"/>
                <a:ea typeface="+mn-ea"/>
              </a:rPr>
              <a:t>Protectionnisme</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libre-échange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6. </a:t>
            </a:r>
            <a:r>
              <a:rPr lang="fr-FR" altLang="de-DE" sz="2400" dirty="0">
                <a:latin typeface="Calibri" panose="020F0502020204030204" pitchFamily="34" charset="0"/>
                <a:ea typeface="+mn-ea"/>
              </a:rPr>
              <a:t>Accords commerciaux régionaux (intégration régionale)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7. </a:t>
            </a:r>
            <a:r>
              <a:rPr lang="fr-FR" altLang="de-DE" sz="2400" dirty="0">
                <a:latin typeface="Calibri" panose="020F0502020204030204" pitchFamily="34" charset="0"/>
                <a:ea typeface="+mn-ea"/>
              </a:rPr>
              <a:t>La politique économique extérieure de la Suisse</a:t>
            </a:r>
            <a:endParaRPr lang="de-CH" altLang="de-DE" sz="2400" dirty="0">
              <a:latin typeface="Calibri" panose="020F0502020204030204" pitchFamily="34" charset="0"/>
              <a:ea typeface="+mn-ea"/>
            </a:endParaRPr>
          </a:p>
        </p:txBody>
      </p:sp>
      <p:sp>
        <p:nvSpPr>
          <p:cNvPr id="19459" name="Rectangle 2">
            <a:extLst>
              <a:ext uri="{FF2B5EF4-FFF2-40B4-BE49-F238E27FC236}">
                <a16:creationId xmlns:a16="http://schemas.microsoft.com/office/drawing/2014/main" id="{D7BCA2A5-004B-D0CE-20FA-AD4F969E8CE4}"/>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19460" name="Rectangle 3">
            <a:extLst>
              <a:ext uri="{FF2B5EF4-FFF2-40B4-BE49-F238E27FC236}">
                <a16:creationId xmlns:a16="http://schemas.microsoft.com/office/drawing/2014/main" id="{1C8D098A-C895-CEF6-C260-1BC55010E0CF}"/>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ext Box 11">
            <a:extLst>
              <a:ext uri="{FF2B5EF4-FFF2-40B4-BE49-F238E27FC236}">
                <a16:creationId xmlns:a16="http://schemas.microsoft.com/office/drawing/2014/main" id="{2CBCED52-D671-6C4C-3513-C80278D52A7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8130" name="Rectangle 3">
            <a:extLst>
              <a:ext uri="{FF2B5EF4-FFF2-40B4-BE49-F238E27FC236}">
                <a16:creationId xmlns:a16="http://schemas.microsoft.com/office/drawing/2014/main" id="{A4532D9B-A226-D43A-F4EB-13F566E35956}"/>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48131" name="Rectangle 2">
            <a:extLst>
              <a:ext uri="{FF2B5EF4-FFF2-40B4-BE49-F238E27FC236}">
                <a16:creationId xmlns:a16="http://schemas.microsoft.com/office/drawing/2014/main" id="{858DA99E-99C1-D43D-32BE-19EC943629A8}"/>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Taux de change</a:t>
            </a:r>
            <a:endParaRPr lang="de-DE" altLang="de-DE" sz="2400" b="1">
              <a:solidFill>
                <a:schemeClr val="bg1"/>
              </a:solidFill>
              <a:latin typeface="Calibri" panose="020F0502020204030204" pitchFamily="34" charset="0"/>
            </a:endParaRPr>
          </a:p>
        </p:txBody>
      </p:sp>
      <p:sp>
        <p:nvSpPr>
          <p:cNvPr id="40965" name="Text Box 7">
            <a:extLst>
              <a:ext uri="{FF2B5EF4-FFF2-40B4-BE49-F238E27FC236}">
                <a16:creationId xmlns:a16="http://schemas.microsoft.com/office/drawing/2014/main" id="{E0B9EEC5-874D-45D8-2A55-366A35A30C17}"/>
              </a:ext>
            </a:extLst>
          </p:cNvPr>
          <p:cNvSpPr txBox="1">
            <a:spLocks noChangeArrowheads="1"/>
          </p:cNvSpPr>
          <p:nvPr/>
        </p:nvSpPr>
        <p:spPr bwMode="auto">
          <a:xfrm>
            <a:off x="344488" y="981075"/>
            <a:ext cx="8299450" cy="5632450"/>
          </a:xfrm>
          <a:prstGeom prst="rect">
            <a:avLst/>
          </a:prstGeom>
          <a:noFill/>
          <a:ln>
            <a:noFill/>
          </a:ln>
        </p:spPr>
        <p:txBody>
          <a:bodyPr>
            <a:spAutoFit/>
          </a:bodyPr>
          <a:lstStyle>
            <a:lvl1pPr>
              <a:defRPr>
                <a:solidFill>
                  <a:schemeClr val="tx1"/>
                </a:solidFill>
                <a:latin typeface="Tunga" pitchFamily="34" charset="0"/>
                <a:ea typeface="ＭＳ Ｐゴシック" panose="020B0600070205080204" pitchFamily="34" charset="-128"/>
              </a:defRPr>
            </a:lvl1pPr>
            <a:lvl2pPr marL="742950" indent="-285750">
              <a:defRPr>
                <a:solidFill>
                  <a:schemeClr val="tx1"/>
                </a:solidFill>
                <a:latin typeface="Tunga" pitchFamily="34" charset="0"/>
                <a:ea typeface="ＭＳ Ｐゴシック" panose="020B0600070205080204" pitchFamily="34" charset="-128"/>
              </a:defRPr>
            </a:lvl2pPr>
            <a:lvl3pPr marL="1143000" indent="-228600">
              <a:defRPr>
                <a:solidFill>
                  <a:schemeClr val="tx1"/>
                </a:solidFill>
                <a:latin typeface="Tunga" pitchFamily="34" charset="0"/>
                <a:ea typeface="ＭＳ Ｐゴシック" panose="020B0600070205080204" pitchFamily="34" charset="-128"/>
              </a:defRPr>
            </a:lvl3pPr>
            <a:lvl4pPr marL="1600200" indent="-228600">
              <a:defRPr>
                <a:solidFill>
                  <a:schemeClr val="tx1"/>
                </a:solidFill>
                <a:latin typeface="Tunga" pitchFamily="34" charset="0"/>
                <a:ea typeface="ＭＳ Ｐゴシック" panose="020B0600070205080204" pitchFamily="34" charset="-128"/>
              </a:defRPr>
            </a:lvl4pPr>
            <a:lvl5pPr marL="2057400" indent="-228600">
              <a:defRPr>
                <a:solidFill>
                  <a:schemeClr val="tx1"/>
                </a:solidFill>
                <a:latin typeface="Tunga"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Politique</a:t>
            </a:r>
            <a:r>
              <a:rPr lang="de-CH" altLang="de-DE" sz="2400" b="1" dirty="0">
                <a:latin typeface="Calibri" panose="020F0502020204030204" pitchFamily="34" charset="0"/>
              </a:rPr>
              <a:t> </a:t>
            </a:r>
            <a:r>
              <a:rPr lang="de-CH" altLang="de-DE" sz="2400" b="1" dirty="0" err="1">
                <a:latin typeface="Calibri" panose="020F0502020204030204" pitchFamily="34" charset="0"/>
              </a:rPr>
              <a:t>monétaire</a:t>
            </a: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dépréciation</a:t>
            </a:r>
            <a:r>
              <a:rPr lang="de-CH" altLang="de-DE" sz="2400" dirty="0">
                <a:latin typeface="Calibri" panose="020F0502020204030204" pitchFamily="34" charset="0"/>
              </a:rPr>
              <a:t> du </a:t>
            </a:r>
            <a:r>
              <a:rPr lang="de-CH" altLang="de-DE" sz="2400" dirty="0" err="1">
                <a:latin typeface="Calibri" panose="020F0502020204030204" pitchFamily="34" charset="0"/>
              </a:rPr>
              <a:t>franc</a:t>
            </a:r>
            <a:r>
              <a:rPr lang="de-CH" altLang="de-DE" sz="2400" dirty="0">
                <a:latin typeface="Calibri" panose="020F0502020204030204" pitchFamily="34" charset="0"/>
              </a:rPr>
              <a:t> </a:t>
            </a:r>
            <a:r>
              <a:rPr lang="de-CH" altLang="de-DE" sz="2400" dirty="0" err="1">
                <a:latin typeface="Calibri" panose="020F0502020204030204" pitchFamily="34" charset="0"/>
              </a:rPr>
              <a:t>suisse</a:t>
            </a:r>
            <a:r>
              <a:rPr lang="de-CH" altLang="de-DE" sz="2400" dirty="0">
                <a:latin typeface="Calibri" panose="020F0502020204030204" pitchFamily="34" charset="0"/>
              </a:rPr>
              <a:t> par </a:t>
            </a:r>
            <a:r>
              <a:rPr lang="de-CH" altLang="de-DE" sz="2400" dirty="0" err="1">
                <a:latin typeface="Calibri" panose="020F0502020204030204" pitchFamily="34" charset="0"/>
              </a:rPr>
              <a:t>rapport</a:t>
            </a:r>
            <a:r>
              <a:rPr lang="de-CH" altLang="de-DE" sz="2400" dirty="0">
                <a:latin typeface="Calibri" panose="020F0502020204030204" pitchFamily="34" charset="0"/>
              </a:rPr>
              <a:t> à </a:t>
            </a:r>
            <a:r>
              <a:rPr lang="de-CH" altLang="de-DE" sz="2400" dirty="0" err="1">
                <a:latin typeface="Calibri" panose="020F0502020204030204" pitchFamily="34" charset="0"/>
              </a:rPr>
              <a:t>l’euro</a:t>
            </a:r>
            <a:r>
              <a:rPr lang="de-CH" altLang="de-DE" sz="2400" dirty="0">
                <a:latin typeface="Calibri" panose="020F0502020204030204" pitchFamily="34" charset="0"/>
              </a:rPr>
              <a:t> </a:t>
            </a:r>
            <a:r>
              <a:rPr lang="de-CH" altLang="de-DE" sz="2400" dirty="0" err="1">
                <a:latin typeface="Calibri" panose="020F0502020204030204" pitchFamily="34" charset="0"/>
              </a:rPr>
              <a:t>stimule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exportations</a:t>
            </a:r>
            <a:r>
              <a:rPr lang="de-CH" altLang="de-DE" sz="2400" dirty="0">
                <a:latin typeface="Calibri" panose="020F0502020204030204" pitchFamily="34" charset="0"/>
              </a:rPr>
              <a:t>, </a:t>
            </a:r>
            <a:r>
              <a:rPr lang="de-CH" altLang="de-DE" sz="2400" dirty="0" err="1">
                <a:latin typeface="Calibri" panose="020F0502020204030204" pitchFamily="34" charset="0"/>
              </a:rPr>
              <a:t>vu</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produits</a:t>
            </a:r>
            <a:r>
              <a:rPr lang="de-CH" altLang="de-DE" sz="2400" dirty="0">
                <a:latin typeface="Calibri" panose="020F0502020204030204" pitchFamily="34" charset="0"/>
              </a:rPr>
              <a:t> </a:t>
            </a:r>
            <a:r>
              <a:rPr lang="de-CH" altLang="de-DE" sz="2400" dirty="0" err="1">
                <a:latin typeface="Calibri" panose="020F0502020204030204" pitchFamily="34" charset="0"/>
              </a:rPr>
              <a:t>suisses</a:t>
            </a:r>
            <a:r>
              <a:rPr lang="de-CH" altLang="de-DE" sz="2400" dirty="0">
                <a:latin typeface="Calibri" panose="020F0502020204030204" pitchFamily="34" charset="0"/>
              </a:rPr>
              <a:t> </a:t>
            </a:r>
            <a:r>
              <a:rPr lang="de-CH" altLang="de-DE" sz="2400" dirty="0" err="1">
                <a:latin typeface="Calibri" panose="020F0502020204030204" pitchFamily="34" charset="0"/>
              </a:rPr>
              <a:t>deviennent</a:t>
            </a:r>
            <a:r>
              <a:rPr lang="de-CH" altLang="de-DE" sz="2400" dirty="0">
                <a:latin typeface="Calibri" panose="020F0502020204030204" pitchFamily="34" charset="0"/>
              </a:rPr>
              <a:t> </a:t>
            </a:r>
            <a:r>
              <a:rPr lang="de-CH" altLang="de-DE" sz="2400" dirty="0" err="1">
                <a:latin typeface="Calibri" panose="020F0502020204030204" pitchFamily="34" charset="0"/>
              </a:rPr>
              <a:t>moins</a:t>
            </a:r>
            <a:r>
              <a:rPr lang="de-CH" altLang="de-DE" sz="2400" dirty="0">
                <a:latin typeface="Calibri" panose="020F0502020204030204" pitchFamily="34" charset="0"/>
              </a:rPr>
              <a:t> </a:t>
            </a:r>
            <a:r>
              <a:rPr lang="de-CH" altLang="de-DE" sz="2400" dirty="0" err="1">
                <a:latin typeface="Calibri" panose="020F0502020204030204" pitchFamily="34" charset="0"/>
              </a:rPr>
              <a:t>chers</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Européens</a:t>
            </a:r>
            <a:r>
              <a:rPr lang="de-CH" altLang="de-DE" sz="2400" dirty="0">
                <a:latin typeface="Calibri" panose="020F0502020204030204" pitchFamily="34" charset="0"/>
              </a:rPr>
              <a:t>. </a:t>
            </a:r>
          </a:p>
          <a:p>
            <a:pPr marL="342900" indent="-342900" eaLnBrk="1" hangingPunct="1">
              <a:buFont typeface="Arial" panose="020B060402020202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La </a:t>
            </a:r>
            <a:r>
              <a:rPr lang="de-CH" altLang="de-DE" sz="2400" dirty="0" err="1">
                <a:latin typeface="Calibri" panose="020F0502020204030204" pitchFamily="34" charset="0"/>
              </a:rPr>
              <a:t>demande</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produits</a:t>
            </a:r>
            <a:r>
              <a:rPr lang="de-CH" altLang="de-DE" sz="2400" dirty="0">
                <a:latin typeface="Calibri" panose="020F0502020204030204" pitchFamily="34" charset="0"/>
              </a:rPr>
              <a:t> </a:t>
            </a:r>
            <a:r>
              <a:rPr lang="de-CH" altLang="de-DE" sz="2400" dirty="0" err="1">
                <a:latin typeface="Calibri" panose="020F0502020204030204" pitchFamily="34" charset="0"/>
              </a:rPr>
              <a:t>suisses</a:t>
            </a:r>
            <a:r>
              <a:rPr lang="de-CH" altLang="de-DE" sz="2400" dirty="0">
                <a:latin typeface="Calibri" panose="020F0502020204030204" pitchFamily="34" charset="0"/>
              </a:rPr>
              <a:t> </a:t>
            </a:r>
            <a:r>
              <a:rPr lang="de-CH" altLang="de-DE" sz="2400" dirty="0" err="1">
                <a:latin typeface="Calibri" panose="020F0502020204030204" pitchFamily="34" charset="0"/>
              </a:rPr>
              <a:t>augmente</a:t>
            </a:r>
            <a:r>
              <a:rPr lang="de-CH" altLang="de-DE" sz="2400" dirty="0">
                <a:latin typeface="Calibri" panose="020F0502020204030204" pitchFamily="34" charset="0"/>
              </a:rPr>
              <a:t>, et </a:t>
            </a:r>
            <a:r>
              <a:rPr lang="de-CH" altLang="de-DE" sz="2400" dirty="0" err="1">
                <a:latin typeface="Calibri" panose="020F0502020204030204" pitchFamily="34" charset="0"/>
              </a:rPr>
              <a:t>donc</a:t>
            </a:r>
            <a:r>
              <a:rPr lang="de-CH" altLang="de-DE" sz="2400" dirty="0">
                <a:latin typeface="Calibri" panose="020F0502020204030204" pitchFamily="34" charset="0"/>
              </a:rPr>
              <a:t> </a:t>
            </a:r>
            <a:r>
              <a:rPr lang="de-CH" altLang="de-DE" sz="2400" dirty="0" err="1">
                <a:latin typeface="Calibri" panose="020F0502020204030204" pitchFamily="34" charset="0"/>
              </a:rPr>
              <a:t>également</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exportations</a:t>
            </a:r>
            <a:r>
              <a:rPr lang="de-CH" altLang="de-DE" sz="2400" dirty="0">
                <a:latin typeface="Calibri" panose="020F0502020204030204" pitchFamily="34" charset="0"/>
              </a:rPr>
              <a:t>.</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En plus de </a:t>
            </a:r>
            <a:r>
              <a:rPr lang="de-CH" altLang="de-DE" sz="2400" dirty="0" err="1">
                <a:latin typeface="Calibri" panose="020F0502020204030204" pitchFamily="34" charset="0"/>
              </a:rPr>
              <a:t>cela</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importations</a:t>
            </a:r>
            <a:r>
              <a:rPr lang="de-CH" altLang="de-DE" sz="2400" dirty="0">
                <a:latin typeface="Calibri" panose="020F0502020204030204" pitchFamily="34" charset="0"/>
              </a:rPr>
              <a:t> se </a:t>
            </a:r>
            <a:r>
              <a:rPr lang="de-CH" altLang="de-DE" sz="2400" dirty="0" err="1">
                <a:latin typeface="Calibri" panose="020F0502020204030204" pitchFamily="34" charset="0"/>
              </a:rPr>
              <a:t>réduisent</a:t>
            </a:r>
            <a:r>
              <a:rPr lang="de-CH" altLang="de-DE" sz="2400" dirty="0">
                <a:latin typeface="Calibri" panose="020F0502020204030204" pitchFamily="34" charset="0"/>
              </a:rPr>
              <a:t>, </a:t>
            </a:r>
            <a:r>
              <a:rPr lang="de-CH" altLang="de-DE" sz="2400" dirty="0" err="1">
                <a:latin typeface="Calibri" panose="020F0502020204030204" pitchFamily="34" charset="0"/>
              </a:rPr>
              <a:t>car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produits</a:t>
            </a:r>
            <a:r>
              <a:rPr lang="de-CH" altLang="de-DE" sz="2400" dirty="0">
                <a:latin typeface="Calibri" panose="020F0502020204030204" pitchFamily="34" charset="0"/>
              </a:rPr>
              <a:t> </a:t>
            </a:r>
            <a:r>
              <a:rPr lang="de-CH" altLang="de-DE" sz="2400" dirty="0" err="1">
                <a:latin typeface="Calibri" panose="020F0502020204030204" pitchFamily="34" charset="0"/>
              </a:rPr>
              <a:t>européens</a:t>
            </a:r>
            <a:r>
              <a:rPr lang="de-CH" altLang="de-DE" sz="2400" dirty="0">
                <a:latin typeface="Calibri" panose="020F0502020204030204" pitchFamily="34" charset="0"/>
              </a:rPr>
              <a:t> se </a:t>
            </a:r>
            <a:r>
              <a:rPr lang="de-CH" altLang="de-DE" sz="2400" dirty="0" err="1">
                <a:latin typeface="Calibri" panose="020F0502020204030204" pitchFamily="34" charset="0"/>
              </a:rPr>
              <a:t>renchérissent</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Suisses</a:t>
            </a:r>
            <a:r>
              <a:rPr lang="de-CH" altLang="de-DE" sz="2400" dirty="0">
                <a:latin typeface="Calibri" panose="020F0502020204030204" pitchFamily="34" charset="0"/>
              </a:rPr>
              <a:t>. </a:t>
            </a:r>
          </a:p>
          <a:p>
            <a:pPr eaLnBrk="1" hangingPunct="1">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Néanmoins</a:t>
            </a:r>
            <a:r>
              <a:rPr lang="de-CH" altLang="de-DE" sz="2400" dirty="0">
                <a:latin typeface="Calibri" panose="020F0502020204030204" pitchFamily="34" charset="0"/>
              </a:rPr>
              <a:t>, </a:t>
            </a:r>
            <a:r>
              <a:rPr lang="de-CH" altLang="de-DE" sz="2400" dirty="0" err="1">
                <a:latin typeface="Calibri" panose="020F0502020204030204" pitchFamily="34" charset="0"/>
              </a:rPr>
              <a:t>cet</a:t>
            </a:r>
            <a:r>
              <a:rPr lang="de-CH" altLang="de-DE" sz="2400" dirty="0">
                <a:latin typeface="Calibri" panose="020F0502020204030204" pitchFamily="34" charset="0"/>
              </a:rPr>
              <a:t> </a:t>
            </a:r>
            <a:r>
              <a:rPr lang="de-CH" altLang="de-DE" sz="2400" dirty="0" err="1">
                <a:latin typeface="Calibri" panose="020F0502020204030204" pitchFamily="34" charset="0"/>
              </a:rPr>
              <a:t>effet</a:t>
            </a:r>
            <a:r>
              <a:rPr lang="de-CH" altLang="de-DE" sz="2400" dirty="0">
                <a:latin typeface="Calibri" panose="020F0502020204030204" pitchFamily="34" charset="0"/>
              </a:rPr>
              <a:t> </a:t>
            </a:r>
            <a:r>
              <a:rPr lang="de-CH" altLang="de-DE" sz="2400" dirty="0" err="1">
                <a:latin typeface="Calibri" panose="020F0502020204030204" pitchFamily="34" charset="0"/>
              </a:rPr>
              <a:t>s’évanouit</a:t>
            </a:r>
            <a:r>
              <a:rPr lang="de-CH" altLang="de-DE" sz="2400" dirty="0">
                <a:latin typeface="Calibri" panose="020F0502020204030204" pitchFamily="34" charset="0"/>
              </a:rPr>
              <a:t> à </a:t>
            </a:r>
            <a:r>
              <a:rPr lang="de-CH" altLang="de-DE" sz="2400" dirty="0" err="1">
                <a:latin typeface="Calibri" panose="020F0502020204030204" pitchFamily="34" charset="0"/>
              </a:rPr>
              <a:t>long</a:t>
            </a:r>
            <a:r>
              <a:rPr lang="de-CH" altLang="de-DE" sz="2400" dirty="0">
                <a:latin typeface="Calibri" panose="020F0502020204030204" pitchFamily="34" charset="0"/>
              </a:rPr>
              <a:t> </a:t>
            </a:r>
            <a:r>
              <a:rPr lang="de-CH" altLang="de-DE" sz="2400" dirty="0" err="1">
                <a:latin typeface="Calibri" panose="020F0502020204030204" pitchFamily="34" charset="0"/>
              </a:rPr>
              <a:t>terme</a:t>
            </a:r>
            <a:r>
              <a:rPr lang="de-CH" altLang="de-DE" sz="2400" dirty="0">
                <a:latin typeface="Calibri" panose="020F0502020204030204" pitchFamily="34" charset="0"/>
              </a:rPr>
              <a:t>, </a:t>
            </a:r>
            <a:r>
              <a:rPr lang="de-CH" altLang="de-DE" sz="2400" dirty="0" err="1">
                <a:latin typeface="Calibri" panose="020F0502020204030204" pitchFamily="34" charset="0"/>
              </a:rPr>
              <a:t>car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prix</a:t>
            </a:r>
            <a:r>
              <a:rPr lang="de-CH" altLang="de-DE" sz="2400" dirty="0">
                <a:latin typeface="Calibri" panose="020F0502020204030204" pitchFamily="34" charset="0"/>
              </a:rPr>
              <a:t> en Suisse </a:t>
            </a:r>
            <a:r>
              <a:rPr lang="de-CH" altLang="de-DE" sz="2400" dirty="0" err="1">
                <a:latin typeface="Calibri" panose="020F0502020204030204" pitchFamily="34" charset="0"/>
              </a:rPr>
              <a:t>montent</a:t>
            </a:r>
            <a:r>
              <a:rPr lang="de-CH" altLang="de-DE" sz="2400" dirty="0">
                <a:latin typeface="Calibri" panose="020F0502020204030204" pitchFamily="34" charset="0"/>
              </a:rPr>
              <a:t> </a:t>
            </a:r>
            <a:r>
              <a:rPr lang="de-CH" altLang="de-DE" sz="2400" dirty="0" err="1">
                <a:latin typeface="Calibri" panose="020F0502020204030204" pitchFamily="34" charset="0"/>
              </a:rPr>
              <a:t>suite</a:t>
            </a:r>
            <a:r>
              <a:rPr lang="de-CH" altLang="de-DE" sz="2400" dirty="0">
                <a:latin typeface="Calibri" panose="020F0502020204030204" pitchFamily="34" charset="0"/>
              </a:rPr>
              <a:t> à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augmentation</a:t>
            </a:r>
            <a:r>
              <a:rPr lang="de-CH" altLang="de-DE" sz="2400" dirty="0">
                <a:latin typeface="Calibri" panose="020F0502020204030204" pitchFamily="34" charset="0"/>
              </a:rPr>
              <a:t> de la </a:t>
            </a:r>
            <a:r>
              <a:rPr lang="de-CH" altLang="de-DE" sz="2400" dirty="0" err="1">
                <a:latin typeface="Calibri" panose="020F0502020204030204" pitchFamily="34" charset="0"/>
              </a:rPr>
              <a:t>masse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1">
            <a:extLst>
              <a:ext uri="{FF2B5EF4-FFF2-40B4-BE49-F238E27FC236}">
                <a16:creationId xmlns:a16="http://schemas.microsoft.com/office/drawing/2014/main" id="{E6F3F28E-C780-F4BC-2D31-0C3BB0A12B4F}"/>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49154" name="Rectangle 3">
            <a:extLst>
              <a:ext uri="{FF2B5EF4-FFF2-40B4-BE49-F238E27FC236}">
                <a16:creationId xmlns:a16="http://schemas.microsoft.com/office/drawing/2014/main" id="{24E70353-B2C4-E4D5-3940-0D38C3F53ACC}"/>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49155" name="Rectangle 2">
            <a:extLst>
              <a:ext uri="{FF2B5EF4-FFF2-40B4-BE49-F238E27FC236}">
                <a16:creationId xmlns:a16="http://schemas.microsoft.com/office/drawing/2014/main" id="{FF0B32DC-075B-50B0-34B6-D493B5BAC53A}"/>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Taux de change</a:t>
            </a:r>
            <a:endParaRPr lang="de-DE" altLang="de-DE" sz="2400" b="1">
              <a:solidFill>
                <a:schemeClr val="bg1"/>
              </a:solidFill>
              <a:latin typeface="Calibri" panose="020F0502020204030204" pitchFamily="34" charset="0"/>
            </a:endParaRPr>
          </a:p>
        </p:txBody>
      </p:sp>
      <p:sp>
        <p:nvSpPr>
          <p:cNvPr id="41989" name="Text Box 7">
            <a:extLst>
              <a:ext uri="{FF2B5EF4-FFF2-40B4-BE49-F238E27FC236}">
                <a16:creationId xmlns:a16="http://schemas.microsoft.com/office/drawing/2014/main" id="{CDBB3F7E-5D0E-DD5A-3A45-CB4CFCA56D85}"/>
              </a:ext>
            </a:extLst>
          </p:cNvPr>
          <p:cNvSpPr txBox="1">
            <a:spLocks noChangeArrowheads="1"/>
          </p:cNvSpPr>
          <p:nvPr/>
        </p:nvSpPr>
        <p:spPr bwMode="auto">
          <a:xfrm>
            <a:off x="344488" y="981075"/>
            <a:ext cx="8299450" cy="4894263"/>
          </a:xfrm>
          <a:prstGeom prst="rect">
            <a:avLst/>
          </a:prstGeom>
          <a:noFill/>
          <a:ln>
            <a:noFill/>
          </a:ln>
        </p:spPr>
        <p:txBody>
          <a:bodyPr>
            <a:spAutoFit/>
          </a:bodyPr>
          <a:lstStyle>
            <a:lvl1pPr>
              <a:defRPr>
                <a:solidFill>
                  <a:schemeClr val="tx1"/>
                </a:solidFill>
                <a:latin typeface="Tunga" pitchFamily="34" charset="0"/>
                <a:ea typeface="ＭＳ Ｐゴシック" panose="020B0600070205080204" pitchFamily="34" charset="-128"/>
              </a:defRPr>
            </a:lvl1pPr>
            <a:lvl2pPr marL="742950" indent="-285750">
              <a:defRPr>
                <a:solidFill>
                  <a:schemeClr val="tx1"/>
                </a:solidFill>
                <a:latin typeface="Tunga" pitchFamily="34" charset="0"/>
                <a:ea typeface="ＭＳ Ｐゴシック" panose="020B0600070205080204" pitchFamily="34" charset="-128"/>
              </a:defRPr>
            </a:lvl2pPr>
            <a:lvl3pPr marL="1143000" indent="-228600">
              <a:defRPr>
                <a:solidFill>
                  <a:schemeClr val="tx1"/>
                </a:solidFill>
                <a:latin typeface="Tunga" pitchFamily="34" charset="0"/>
                <a:ea typeface="ＭＳ Ｐゴシック" panose="020B0600070205080204" pitchFamily="34" charset="-128"/>
              </a:defRPr>
            </a:lvl3pPr>
            <a:lvl4pPr marL="1600200" indent="-228600">
              <a:defRPr>
                <a:solidFill>
                  <a:schemeClr val="tx1"/>
                </a:solidFill>
                <a:latin typeface="Tunga" pitchFamily="34" charset="0"/>
                <a:ea typeface="ＭＳ Ｐゴシック" panose="020B0600070205080204" pitchFamily="34" charset="-128"/>
              </a:defRPr>
            </a:lvl4pPr>
            <a:lvl5pPr marL="2057400" indent="-228600">
              <a:defRPr>
                <a:solidFill>
                  <a:schemeClr val="tx1"/>
                </a:solidFill>
                <a:latin typeface="Tunga"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Régimes</a:t>
            </a:r>
            <a:r>
              <a:rPr lang="de-CH" altLang="de-DE" sz="2400" b="1" dirty="0">
                <a:latin typeface="Calibri" panose="020F0502020204030204" pitchFamily="34" charset="0"/>
              </a:rPr>
              <a:t> de </a:t>
            </a:r>
            <a:r>
              <a:rPr lang="de-CH" altLang="de-DE" sz="2400" b="1" dirty="0" err="1">
                <a:latin typeface="Calibri" panose="020F0502020204030204" pitchFamily="34" charset="0"/>
              </a:rPr>
              <a:t>taux</a:t>
            </a:r>
            <a:r>
              <a:rPr lang="de-CH" altLang="de-DE" sz="2400" b="1" dirty="0">
                <a:latin typeface="Calibri" panose="020F0502020204030204" pitchFamily="34" charset="0"/>
              </a:rPr>
              <a:t> de </a:t>
            </a:r>
            <a:r>
              <a:rPr lang="de-CH" altLang="de-DE" sz="2400" b="1" dirty="0" err="1">
                <a:latin typeface="Calibri" panose="020F0502020204030204" pitchFamily="34" charset="0"/>
              </a:rPr>
              <a:t>change</a:t>
            </a: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a:t>
            </a:r>
            <a:r>
              <a:rPr lang="de-CH" altLang="de-DE" sz="2400" dirty="0" err="1">
                <a:latin typeface="Calibri" panose="020F0502020204030204" pitchFamily="34" charset="0"/>
              </a:rPr>
              <a:t>flottant</a:t>
            </a:r>
            <a:r>
              <a:rPr lang="de-CH" altLang="de-DE" sz="2400" dirty="0">
                <a:latin typeface="Calibri" panose="020F0502020204030204" pitchFamily="34" charset="0"/>
              </a:rPr>
              <a:t> : </a:t>
            </a:r>
            <a:r>
              <a:rPr lang="de-CH" altLang="de-DE" sz="2400" dirty="0" err="1">
                <a:latin typeface="Calibri" panose="020F0502020204030204" pitchFamily="34" charset="0"/>
              </a:rPr>
              <a:t>un</a:t>
            </a:r>
            <a:r>
              <a:rPr lang="de-CH" altLang="de-DE" sz="2400" dirty="0">
                <a:latin typeface="Calibri" panose="020F0502020204030204" pitchFamily="34" charset="0"/>
              </a:rPr>
              <a:t> État </a:t>
            </a:r>
            <a:r>
              <a:rPr lang="de-CH" altLang="de-DE" sz="2400" dirty="0" err="1">
                <a:latin typeface="Calibri" panose="020F0502020204030204" pitchFamily="34" charset="0"/>
              </a:rPr>
              <a:t>laisse</a:t>
            </a:r>
            <a:r>
              <a:rPr lang="de-CH" altLang="de-DE" sz="2400" dirty="0">
                <a:latin typeface="Calibri" panose="020F0502020204030204" pitchFamily="34" charset="0"/>
              </a:rPr>
              <a:t> au </a:t>
            </a:r>
            <a:r>
              <a:rPr lang="de-CH" altLang="de-DE" sz="2400" dirty="0" err="1">
                <a:latin typeface="Calibri" panose="020F0502020204030204" pitchFamily="34" charset="0"/>
              </a:rPr>
              <a:t>marché</a:t>
            </a:r>
            <a:r>
              <a:rPr lang="de-CH" altLang="de-DE" sz="2400" dirty="0">
                <a:latin typeface="Calibri" panose="020F0502020204030204" pitchFamily="34" charset="0"/>
              </a:rPr>
              <a:t> le </a:t>
            </a:r>
            <a:r>
              <a:rPr lang="de-CH" altLang="de-DE" sz="2400" dirty="0" err="1">
                <a:latin typeface="Calibri" panose="020F0502020204030204" pitchFamily="34" charset="0"/>
              </a:rPr>
              <a:t>soin</a:t>
            </a:r>
            <a:r>
              <a:rPr lang="de-CH" altLang="de-DE" sz="2400" dirty="0">
                <a:latin typeface="Calibri" panose="020F0502020204030204" pitchFamily="34" charset="0"/>
              </a:rPr>
              <a:t> de </a:t>
            </a:r>
            <a:r>
              <a:rPr lang="de-CH" altLang="de-DE" sz="2400" dirty="0" err="1">
                <a:latin typeface="Calibri" panose="020F0502020204030204" pitchFamily="34" charset="0"/>
              </a:rPr>
              <a:t>déterminer</a:t>
            </a:r>
            <a:r>
              <a:rPr lang="de-CH" altLang="de-DE" sz="2400" dirty="0">
                <a:latin typeface="Calibri" panose="020F0502020204030204" pitchFamily="34" charset="0"/>
              </a:rPr>
              <a:t> </a:t>
            </a:r>
            <a:r>
              <a:rPr lang="de-CH" altLang="de-DE" sz="2400" dirty="0" err="1">
                <a:latin typeface="Calibri" panose="020F0502020204030204" pitchFamily="34" charset="0"/>
              </a:rPr>
              <a:t>l’évolution</a:t>
            </a:r>
            <a:r>
              <a:rPr lang="de-CH" altLang="de-DE" sz="2400" dirty="0">
                <a:latin typeface="Calibri" panose="020F0502020204030204" pitchFamily="34" charset="0"/>
              </a:rPr>
              <a:t> et </a:t>
            </a:r>
            <a:r>
              <a:rPr lang="de-CH" altLang="de-DE" sz="2400" dirty="0" err="1">
                <a:latin typeface="Calibri" panose="020F0502020204030204" pitchFamily="34" charset="0"/>
              </a:rPr>
              <a:t>n’essaie</a:t>
            </a:r>
            <a:r>
              <a:rPr lang="de-CH" altLang="de-DE" sz="2400" dirty="0">
                <a:latin typeface="Calibri" panose="020F0502020204030204" pitchFamily="34" charset="0"/>
              </a:rPr>
              <a:t> </a:t>
            </a:r>
            <a:r>
              <a:rPr lang="de-CH" altLang="de-DE" sz="2400" dirty="0" err="1">
                <a:latin typeface="Calibri" panose="020F0502020204030204" pitchFamily="34" charset="0"/>
              </a:rPr>
              <a:t>pas</a:t>
            </a:r>
            <a:r>
              <a:rPr lang="de-CH" altLang="de-DE" sz="2400" dirty="0">
                <a:latin typeface="Calibri" panose="020F0502020204030204" pitchFamily="34" charset="0"/>
              </a:rPr>
              <a:t> de </a:t>
            </a:r>
            <a:r>
              <a:rPr lang="de-CH" altLang="de-DE" sz="2400" dirty="0" err="1">
                <a:latin typeface="Calibri" panose="020F0502020204030204" pitchFamily="34" charset="0"/>
              </a:rPr>
              <a:t>l’influencer</a:t>
            </a:r>
            <a:r>
              <a:rPr lang="de-CH" altLang="de-DE" sz="2400" dirty="0">
                <a:latin typeface="Calibri" panose="020F0502020204030204" pitchFamily="34" charset="0"/>
              </a:rPr>
              <a:t> en </a:t>
            </a:r>
            <a:r>
              <a:rPr lang="de-CH" altLang="de-DE" sz="2400" dirty="0" err="1">
                <a:latin typeface="Calibri" panose="020F0502020204030204" pitchFamily="34" charset="0"/>
              </a:rPr>
              <a:t>visant</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cours</a:t>
            </a:r>
            <a:r>
              <a:rPr lang="de-CH" altLang="de-DE" sz="2400" dirty="0">
                <a:latin typeface="Calibri" panose="020F0502020204030204" pitchFamily="34" charset="0"/>
              </a:rPr>
              <a:t> </a:t>
            </a:r>
            <a:r>
              <a:rPr lang="de-CH" altLang="de-DE" sz="2400" dirty="0" err="1">
                <a:latin typeface="Calibri" panose="020F0502020204030204" pitchFamily="34" charset="0"/>
              </a:rPr>
              <a:t>particulier</a:t>
            </a:r>
            <a:r>
              <a:rPr lang="de-CH" altLang="de-DE" sz="2400" dirty="0">
                <a:latin typeface="Calibri" panose="020F0502020204030204" pitchFamily="34" charset="0"/>
              </a:rPr>
              <a:t>.</a:t>
            </a:r>
          </a:p>
          <a:p>
            <a:pPr eaLnBrk="1" hangingPunct="1">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fixe : </a:t>
            </a:r>
            <a:r>
              <a:rPr lang="de-CH" altLang="de-DE" sz="2400" dirty="0" err="1">
                <a:latin typeface="Calibri" panose="020F0502020204030204" pitchFamily="34" charset="0"/>
              </a:rPr>
              <a:t>un</a:t>
            </a:r>
            <a:r>
              <a:rPr lang="de-CH" altLang="de-DE" sz="2400" dirty="0">
                <a:latin typeface="Calibri" panose="020F0502020204030204" pitchFamily="34" charset="0"/>
              </a:rPr>
              <a:t> État </a:t>
            </a:r>
            <a:r>
              <a:rPr lang="de-CH" altLang="de-DE" sz="2400" dirty="0" err="1">
                <a:latin typeface="Calibri" panose="020F0502020204030204" pitchFamily="34" charset="0"/>
              </a:rPr>
              <a:t>arrime</a:t>
            </a:r>
            <a:r>
              <a:rPr lang="de-CH" altLang="de-DE" sz="2400" dirty="0">
                <a:latin typeface="Calibri" panose="020F0502020204030204" pitchFamily="34" charset="0"/>
              </a:rPr>
              <a:t> </a:t>
            </a:r>
            <a:r>
              <a:rPr lang="de-CH" altLang="de-DE" sz="2400" dirty="0" err="1">
                <a:latin typeface="Calibri" panose="020F0502020204030204" pitchFamily="34" charset="0"/>
              </a:rPr>
              <a:t>sa</a:t>
            </a:r>
            <a:r>
              <a:rPr lang="de-CH" altLang="de-DE" sz="2400" dirty="0">
                <a:latin typeface="Calibri" panose="020F0502020204030204" pitchFamily="34" charset="0"/>
              </a:rPr>
              <a:t> </a:t>
            </a:r>
            <a:r>
              <a:rPr lang="de-CH" altLang="de-DE" sz="2400" dirty="0" err="1">
                <a:latin typeface="Calibri" panose="020F0502020204030204" pitchFamily="34" charset="0"/>
              </a:rPr>
              <a:t>monnaie</a:t>
            </a:r>
            <a:r>
              <a:rPr lang="de-CH" altLang="de-DE" sz="2400" dirty="0">
                <a:latin typeface="Calibri" panose="020F0502020204030204" pitchFamily="34" charset="0"/>
              </a:rPr>
              <a:t> à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autre</a:t>
            </a:r>
            <a:r>
              <a:rPr lang="de-CH" altLang="de-DE" sz="2400" dirty="0">
                <a:latin typeface="Calibri" panose="020F0502020204030204" pitchFamily="34" charset="0"/>
              </a:rPr>
              <a:t> </a:t>
            </a:r>
            <a:r>
              <a:rPr lang="de-CH" altLang="de-DE" sz="2400" dirty="0" err="1">
                <a:latin typeface="Calibri" panose="020F0502020204030204" pitchFamily="34" charset="0"/>
              </a:rPr>
              <a:t>devise</a:t>
            </a:r>
            <a:r>
              <a:rPr lang="de-CH" altLang="de-DE" sz="2400" dirty="0">
                <a:latin typeface="Calibri" panose="020F0502020204030204" pitchFamily="34" charset="0"/>
              </a:rPr>
              <a:t> et </a:t>
            </a:r>
            <a:r>
              <a:rPr lang="de-CH" altLang="de-DE" sz="2400" dirty="0" err="1">
                <a:latin typeface="Calibri" panose="020F0502020204030204" pitchFamily="34" charset="0"/>
              </a:rPr>
              <a:t>intervient</a:t>
            </a:r>
            <a:r>
              <a:rPr lang="de-CH" altLang="de-DE" sz="2400" dirty="0">
                <a:latin typeface="Calibri" panose="020F0502020204030204" pitchFamily="34" charset="0"/>
              </a:rPr>
              <a:t> </a:t>
            </a:r>
            <a:r>
              <a:rPr lang="de-CH" altLang="de-DE" sz="2400" dirty="0" err="1">
                <a:latin typeface="Calibri" panose="020F0502020204030204" pitchFamily="34" charset="0"/>
              </a:rPr>
              <a:t>continuellement</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garder</a:t>
            </a:r>
            <a:r>
              <a:rPr lang="de-CH" altLang="de-DE" sz="2400" dirty="0">
                <a:latin typeface="Calibri" panose="020F0502020204030204" pitchFamily="34" charset="0"/>
              </a:rPr>
              <a:t>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a:t>
            </a:r>
            <a:r>
              <a:rPr lang="de-CH" altLang="de-DE" sz="2400" dirty="0" err="1">
                <a:latin typeface="Calibri" panose="020F0502020204030204" pitchFamily="34" charset="0"/>
              </a:rPr>
              <a:t>particulier</a:t>
            </a:r>
            <a:r>
              <a:rPr lang="de-CH" altLang="de-DE" sz="2400" dirty="0">
                <a:latin typeface="Calibri" panose="020F0502020204030204" pitchFamily="34" charset="0"/>
              </a:rPr>
              <a:t>.</a:t>
            </a:r>
          </a:p>
          <a:p>
            <a:pPr eaLnBrk="1" hangingPunct="1">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En </a:t>
            </a:r>
            <a:r>
              <a:rPr lang="de-CH" altLang="de-DE" sz="2400" dirty="0" err="1">
                <a:latin typeface="Calibri" panose="020F0502020204030204" pitchFamily="34" charset="0"/>
              </a:rPr>
              <a:t>cas</a:t>
            </a:r>
            <a:r>
              <a:rPr lang="de-CH" altLang="de-DE" sz="2400" dirty="0">
                <a:latin typeface="Calibri" panose="020F0502020204030204" pitchFamily="34" charset="0"/>
              </a:rPr>
              <a:t> de </a:t>
            </a: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fixe, </a:t>
            </a:r>
            <a:r>
              <a:rPr lang="de-CH" altLang="de-DE" sz="2400" dirty="0" err="1">
                <a:latin typeface="Calibri" panose="020F0502020204030204" pitchFamily="34" charset="0"/>
              </a:rPr>
              <a:t>un</a:t>
            </a:r>
            <a:r>
              <a:rPr lang="de-CH" altLang="de-DE" sz="2400" dirty="0">
                <a:latin typeface="Calibri" panose="020F0502020204030204" pitchFamily="34" charset="0"/>
              </a:rPr>
              <a:t> État </a:t>
            </a:r>
            <a:r>
              <a:rPr lang="de-CH" altLang="de-DE" sz="2400" dirty="0" err="1">
                <a:latin typeface="Calibri" panose="020F0502020204030204" pitchFamily="34" charset="0"/>
              </a:rPr>
              <a:t>peut</a:t>
            </a:r>
            <a:r>
              <a:rPr lang="de-CH" altLang="de-DE" sz="2400" dirty="0">
                <a:latin typeface="Calibri" panose="020F0502020204030204" pitchFamily="34" charset="0"/>
              </a:rPr>
              <a:t> </a:t>
            </a:r>
            <a:r>
              <a:rPr lang="de-CH" altLang="de-DE" sz="2400" dirty="0" err="1">
                <a:latin typeface="Calibri" panose="020F0502020204030204" pitchFamily="34" charset="0"/>
              </a:rPr>
              <a:t>augmenter</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a:t>
            </a:r>
            <a:r>
              <a:rPr lang="de-CH" altLang="de-DE" sz="2400" dirty="0" err="1">
                <a:latin typeface="Calibri" panose="020F0502020204030204" pitchFamily="34" charset="0"/>
              </a:rPr>
              <a:t>diminuer</a:t>
            </a:r>
            <a:r>
              <a:rPr lang="de-CH" altLang="de-DE" sz="2400" dirty="0">
                <a:latin typeface="Calibri" panose="020F0502020204030204" pitchFamily="34" charset="0"/>
              </a:rPr>
              <a:t> </a:t>
            </a:r>
            <a:r>
              <a:rPr lang="de-CH" altLang="de-DE" sz="2400" dirty="0" err="1">
                <a:latin typeface="Calibri" panose="020F0502020204030204" pitchFamily="34" charset="0"/>
              </a:rPr>
              <a:t>sa</a:t>
            </a:r>
            <a:r>
              <a:rPr lang="de-CH" altLang="de-DE" sz="2400" dirty="0">
                <a:latin typeface="Calibri" panose="020F0502020204030204" pitchFamily="34" charset="0"/>
              </a:rPr>
              <a:t> </a:t>
            </a:r>
            <a:r>
              <a:rPr lang="de-CH" altLang="de-DE" sz="2400" dirty="0" err="1">
                <a:latin typeface="Calibri" panose="020F0502020204030204" pitchFamily="34" charset="0"/>
              </a:rPr>
              <a:t>masse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maintenir</a:t>
            </a:r>
            <a:r>
              <a:rPr lang="de-CH" altLang="de-DE" sz="2400" dirty="0">
                <a:latin typeface="Calibri" panose="020F0502020204030204" pitchFamily="34" charset="0"/>
              </a:rPr>
              <a:t> le </a:t>
            </a:r>
            <a:r>
              <a:rPr lang="de-CH" altLang="de-DE" sz="2400" dirty="0" err="1">
                <a:latin typeface="Calibri" panose="020F0502020204030204" pitchFamily="34" charset="0"/>
              </a:rPr>
              <a:t>taux</a:t>
            </a:r>
            <a:r>
              <a:rPr lang="de-CH" altLang="de-DE" sz="2400" dirty="0">
                <a:latin typeface="Calibri" panose="020F0502020204030204" pitchFamily="34" charset="0"/>
              </a:rPr>
              <a:t> de </a:t>
            </a:r>
            <a:r>
              <a:rPr lang="de-CH" altLang="de-DE" sz="2400" dirty="0" err="1">
                <a:latin typeface="Calibri" panose="020F0502020204030204" pitchFamily="34" charset="0"/>
              </a:rPr>
              <a:t>change</a:t>
            </a:r>
            <a:r>
              <a:rPr lang="de-CH" altLang="de-DE" sz="2400" dirty="0">
                <a:latin typeface="Calibri" panose="020F0502020204030204" pitchFamily="34" charset="0"/>
              </a:rPr>
              <a:t> </a:t>
            </a:r>
            <a:r>
              <a:rPr lang="de-CH" altLang="de-DE" sz="2400" dirty="0" err="1">
                <a:latin typeface="Calibri" panose="020F0502020204030204" pitchFamily="34" charset="0"/>
              </a:rPr>
              <a:t>dans</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certaine</a:t>
            </a:r>
            <a:r>
              <a:rPr lang="de-CH" altLang="de-DE" sz="2400" dirty="0">
                <a:latin typeface="Calibri" panose="020F0502020204030204" pitchFamily="34" charset="0"/>
              </a:rPr>
              <a:t> </a:t>
            </a:r>
            <a:r>
              <a:rPr lang="de-CH" altLang="de-DE" sz="2400" dirty="0" err="1">
                <a:latin typeface="Calibri" panose="020F0502020204030204" pitchFamily="34" charset="0"/>
              </a:rPr>
              <a:t>fourchette</a:t>
            </a:r>
            <a:r>
              <a:rPr lang="de-CH" altLang="de-DE" sz="2400" dirty="0">
                <a:latin typeface="Calibri" panose="020F0502020204030204" pitchFamily="34" charset="0"/>
              </a:rPr>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Text Box 11">
            <a:extLst>
              <a:ext uri="{FF2B5EF4-FFF2-40B4-BE49-F238E27FC236}">
                <a16:creationId xmlns:a16="http://schemas.microsoft.com/office/drawing/2014/main" id="{A7AF1118-47A5-A534-C2AC-88CCD30D710C}"/>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0178" name="Rectangle 3">
            <a:extLst>
              <a:ext uri="{FF2B5EF4-FFF2-40B4-BE49-F238E27FC236}">
                <a16:creationId xmlns:a16="http://schemas.microsoft.com/office/drawing/2014/main" id="{C9F20D74-4C21-32A9-2AD0-89755BDFB959}"/>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0179" name="Rectangle 2">
            <a:extLst>
              <a:ext uri="{FF2B5EF4-FFF2-40B4-BE49-F238E27FC236}">
                <a16:creationId xmlns:a16="http://schemas.microsoft.com/office/drawing/2014/main" id="{8B06BE9F-63E6-33F3-02D6-00EF48F03BFB}"/>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4. Taux de change</a:t>
            </a:r>
            <a:endParaRPr lang="de-DE" altLang="de-DE" sz="2400" b="1">
              <a:solidFill>
                <a:schemeClr val="bg1"/>
              </a:solidFill>
              <a:latin typeface="Calibri" panose="020F0502020204030204" pitchFamily="34" charset="0"/>
            </a:endParaRPr>
          </a:p>
        </p:txBody>
      </p:sp>
      <p:sp>
        <p:nvSpPr>
          <p:cNvPr id="43013" name="Text Box 7">
            <a:extLst>
              <a:ext uri="{FF2B5EF4-FFF2-40B4-BE49-F238E27FC236}">
                <a16:creationId xmlns:a16="http://schemas.microsoft.com/office/drawing/2014/main" id="{0EE156CF-D727-2CAA-F943-2A68A15B0528}"/>
              </a:ext>
            </a:extLst>
          </p:cNvPr>
          <p:cNvSpPr txBox="1">
            <a:spLocks noChangeArrowheads="1"/>
          </p:cNvSpPr>
          <p:nvPr/>
        </p:nvSpPr>
        <p:spPr bwMode="auto">
          <a:xfrm>
            <a:off x="344488" y="981075"/>
            <a:ext cx="8299450" cy="5140325"/>
          </a:xfrm>
          <a:prstGeom prst="rect">
            <a:avLst/>
          </a:prstGeom>
          <a:noFill/>
          <a:ln>
            <a:noFill/>
          </a:ln>
        </p:spPr>
        <p:txBody>
          <a:bodyPr>
            <a:spAutoFit/>
          </a:bodyPr>
          <a:lstStyle>
            <a:lvl1pPr>
              <a:defRPr>
                <a:solidFill>
                  <a:schemeClr val="tx1"/>
                </a:solidFill>
                <a:latin typeface="Tunga" pitchFamily="34" charset="0"/>
                <a:ea typeface="ＭＳ Ｐゴシック" panose="020B0600070205080204" pitchFamily="34" charset="-128"/>
              </a:defRPr>
            </a:lvl1pPr>
            <a:lvl2pPr marL="742950" indent="-285750">
              <a:defRPr>
                <a:solidFill>
                  <a:schemeClr val="tx1"/>
                </a:solidFill>
                <a:latin typeface="Tunga" pitchFamily="34" charset="0"/>
                <a:ea typeface="ＭＳ Ｐゴシック" panose="020B0600070205080204" pitchFamily="34" charset="-128"/>
              </a:defRPr>
            </a:lvl2pPr>
            <a:lvl3pPr marL="1143000" indent="-228600">
              <a:defRPr>
                <a:solidFill>
                  <a:schemeClr val="tx1"/>
                </a:solidFill>
                <a:latin typeface="Tunga" pitchFamily="34" charset="0"/>
                <a:ea typeface="ＭＳ Ｐゴシック" panose="020B0600070205080204" pitchFamily="34" charset="-128"/>
              </a:defRPr>
            </a:lvl3pPr>
            <a:lvl4pPr marL="1600200" indent="-228600">
              <a:defRPr>
                <a:solidFill>
                  <a:schemeClr val="tx1"/>
                </a:solidFill>
                <a:latin typeface="Tunga" pitchFamily="34" charset="0"/>
                <a:ea typeface="ＭＳ Ｐゴシック" panose="020B0600070205080204" pitchFamily="34" charset="-128"/>
              </a:defRPr>
            </a:lvl4pPr>
            <a:lvl5pPr marL="2057400" indent="-228600">
              <a:defRPr>
                <a:solidFill>
                  <a:schemeClr val="tx1"/>
                </a:solidFill>
                <a:latin typeface="Tunga"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Taux</a:t>
            </a:r>
            <a:r>
              <a:rPr lang="de-CH" altLang="de-DE" sz="2400" b="1" dirty="0">
                <a:latin typeface="Calibri" panose="020F0502020204030204" pitchFamily="34" charset="0"/>
              </a:rPr>
              <a:t> de </a:t>
            </a:r>
            <a:r>
              <a:rPr lang="de-CH" altLang="de-DE" sz="2400" b="1" dirty="0" err="1">
                <a:latin typeface="Calibri" panose="020F0502020204030204" pitchFamily="34" charset="0"/>
              </a:rPr>
              <a:t>change</a:t>
            </a:r>
            <a:r>
              <a:rPr lang="de-CH" altLang="de-DE" sz="2400" b="1" dirty="0">
                <a:latin typeface="Calibri" panose="020F0502020204030204" pitchFamily="34" charset="0"/>
              </a:rPr>
              <a:t> fixe</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eaLnBrk="1" hangingPunct="1">
              <a:defRPr/>
            </a:pPr>
            <a:r>
              <a:rPr lang="de-CH" altLang="de-DE" sz="2400" dirty="0" err="1">
                <a:latin typeface="Calibri" panose="020F0502020204030204" pitchFamily="34" charset="0"/>
              </a:rPr>
              <a:t>Avantages</a:t>
            </a:r>
            <a:r>
              <a:rPr lang="de-CH" altLang="de-DE" sz="2400" dirty="0">
                <a:latin typeface="Calibri" panose="020F0502020204030204" pitchFamily="34" charset="0"/>
              </a:rPr>
              <a:t> :</a:t>
            </a:r>
          </a:p>
          <a:p>
            <a:pPr eaLnBrk="1" hangingPunct="1">
              <a:defRPr/>
            </a:pPr>
            <a:endParaRPr lang="de-CH" altLang="de-DE" sz="8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Réduit</a:t>
            </a:r>
            <a:r>
              <a:rPr lang="de-CH" altLang="de-DE" sz="2400" dirty="0">
                <a:latin typeface="Calibri" panose="020F0502020204030204" pitchFamily="34" charset="0"/>
              </a:rPr>
              <a:t> le </a:t>
            </a:r>
            <a:r>
              <a:rPr lang="de-CH" altLang="de-DE" sz="2400" dirty="0" err="1">
                <a:latin typeface="Calibri" panose="020F0502020204030204" pitchFamily="34" charset="0"/>
              </a:rPr>
              <a:t>risque</a:t>
            </a:r>
            <a:r>
              <a:rPr lang="de-CH" altLang="de-DE" sz="2400" dirty="0">
                <a:latin typeface="Calibri" panose="020F0502020204030204" pitchFamily="34" charset="0"/>
              </a:rPr>
              <a:t> de </a:t>
            </a:r>
            <a:r>
              <a:rPr lang="de-CH" altLang="de-DE" sz="2400" dirty="0" err="1">
                <a:latin typeface="Calibri" panose="020F0502020204030204" pitchFamily="34" charset="0"/>
              </a:rPr>
              <a:t>variation</a:t>
            </a:r>
            <a:r>
              <a:rPr lang="de-CH" altLang="de-DE" sz="2400" dirty="0">
                <a:latin typeface="Calibri" panose="020F0502020204030204" pitchFamily="34" charset="0"/>
              </a:rPr>
              <a:t>.</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La </a:t>
            </a:r>
            <a:r>
              <a:rPr lang="de-CH" altLang="de-DE" sz="2400" dirty="0" err="1">
                <a:latin typeface="Calibri" panose="020F0502020204030204" pitchFamily="34" charset="0"/>
              </a:rPr>
              <a:t>politique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a:t>
            </a:r>
            <a:r>
              <a:rPr lang="de-CH" altLang="de-DE" sz="2400" dirty="0" err="1">
                <a:latin typeface="Calibri" panose="020F0502020204030204" pitchFamily="34" charset="0"/>
              </a:rPr>
              <a:t>autre</a:t>
            </a:r>
            <a:r>
              <a:rPr lang="de-CH" altLang="de-DE" sz="2400" dirty="0">
                <a:latin typeface="Calibri" panose="020F0502020204030204" pitchFamily="34" charset="0"/>
              </a:rPr>
              <a:t> État </a:t>
            </a:r>
            <a:r>
              <a:rPr lang="de-CH" altLang="de-DE" sz="2400" dirty="0" err="1">
                <a:latin typeface="Calibri" panose="020F0502020204030204" pitchFamily="34" charset="0"/>
              </a:rPr>
              <a:t>peut</a:t>
            </a:r>
            <a:r>
              <a:rPr lang="de-CH" altLang="de-DE" sz="2400" dirty="0">
                <a:latin typeface="Calibri" panose="020F0502020204030204" pitchFamily="34" charset="0"/>
              </a:rPr>
              <a:t> </a:t>
            </a:r>
            <a:r>
              <a:rPr lang="de-CH" altLang="de-DE" sz="2400" dirty="0" err="1">
                <a:latin typeface="Calibri" panose="020F0502020204030204" pitchFamily="34" charset="0"/>
              </a:rPr>
              <a:t>être</a:t>
            </a:r>
            <a:r>
              <a:rPr lang="de-CH" altLang="de-DE" sz="2400" dirty="0">
                <a:latin typeface="Calibri" panose="020F0502020204030204" pitchFamily="34" charset="0"/>
              </a:rPr>
              <a:t> </a:t>
            </a:r>
            <a:r>
              <a:rPr lang="de-CH" altLang="de-DE" sz="2400" dirty="0" err="1">
                <a:latin typeface="Calibri" panose="020F0502020204030204" pitchFamily="34" charset="0"/>
              </a:rPr>
              <a:t>reprise</a:t>
            </a:r>
            <a:r>
              <a:rPr lang="de-CH" altLang="de-DE" sz="2400" dirty="0">
                <a:latin typeface="Calibri" panose="020F0502020204030204" pitchFamily="34" charset="0"/>
              </a:rPr>
              <a:t> en </a:t>
            </a:r>
            <a:r>
              <a:rPr lang="de-CH" altLang="de-DE" sz="2400" dirty="0" err="1">
                <a:latin typeface="Calibri" panose="020F0502020204030204" pitchFamily="34" charset="0"/>
              </a:rPr>
              <a:t>cas</a:t>
            </a:r>
            <a:r>
              <a:rPr lang="de-CH" altLang="de-DE" sz="2400" dirty="0">
                <a:latin typeface="Calibri" panose="020F0502020204030204" pitchFamily="34" charset="0"/>
              </a:rPr>
              <a:t> de </a:t>
            </a:r>
            <a:r>
              <a:rPr lang="de-CH" altLang="de-DE" sz="2400" dirty="0" err="1">
                <a:latin typeface="Calibri" panose="020F0502020204030204" pitchFamily="34" charset="0"/>
              </a:rPr>
              <a:t>risque</a:t>
            </a:r>
            <a:r>
              <a:rPr lang="de-CH" altLang="de-DE" sz="2400" dirty="0">
                <a:latin typeface="Calibri" panose="020F0502020204030204" pitchFamily="34" charset="0"/>
              </a:rPr>
              <a:t> </a:t>
            </a:r>
            <a:r>
              <a:rPr lang="de-CH" altLang="de-DE" sz="2400" dirty="0" err="1">
                <a:latin typeface="Calibri" panose="020F0502020204030204" pitchFamily="34" charset="0"/>
              </a:rPr>
              <a:t>d’inflation</a:t>
            </a:r>
            <a:r>
              <a:rPr lang="de-CH" altLang="de-DE" sz="2400" dirty="0">
                <a:latin typeface="Calibri" panose="020F0502020204030204" pitchFamily="34" charset="0"/>
              </a:rPr>
              <a:t> </a:t>
            </a:r>
            <a:r>
              <a:rPr lang="de-CH" altLang="de-DE" sz="2400" dirty="0" err="1">
                <a:latin typeface="Calibri" panose="020F0502020204030204" pitchFamily="34" charset="0"/>
              </a:rPr>
              <a:t>ou</a:t>
            </a:r>
            <a:r>
              <a:rPr lang="de-CH" altLang="de-DE" sz="2400" dirty="0">
                <a:latin typeface="Calibri" panose="020F0502020204030204" pitchFamily="34" charset="0"/>
              </a:rPr>
              <a:t> </a:t>
            </a:r>
            <a:r>
              <a:rPr lang="de-CH" altLang="de-DE" sz="2400" dirty="0" err="1">
                <a:latin typeface="Calibri" panose="020F0502020204030204" pitchFamily="34" charset="0"/>
              </a:rPr>
              <a:t>d’instabilité</a:t>
            </a:r>
            <a:r>
              <a:rPr lang="de-CH" altLang="de-DE" sz="2400" dirty="0">
                <a:latin typeface="Calibri" panose="020F0502020204030204" pitchFamily="34" charset="0"/>
              </a:rPr>
              <a:t> des </a:t>
            </a:r>
            <a:r>
              <a:rPr lang="de-CH" altLang="de-DE" sz="2400" dirty="0" err="1">
                <a:latin typeface="Calibri" panose="020F0502020204030204" pitchFamily="34" charset="0"/>
              </a:rPr>
              <a:t>prix</a:t>
            </a:r>
            <a:r>
              <a:rPr lang="de-CH" altLang="de-DE" sz="2400" dirty="0">
                <a:latin typeface="Calibri" panose="020F0502020204030204" pitchFamily="34" charset="0"/>
              </a:rPr>
              <a:t>. </a:t>
            </a:r>
          </a:p>
          <a:p>
            <a:pPr eaLnBrk="1" hangingPunct="1">
              <a:defRPr/>
            </a:pPr>
            <a:endParaRPr lang="de-CH" altLang="de-DE" sz="2400" dirty="0">
              <a:latin typeface="Calibri" panose="020F0502020204030204" pitchFamily="34" charset="0"/>
            </a:endParaRPr>
          </a:p>
          <a:p>
            <a:pPr eaLnBrk="1" hangingPunct="1">
              <a:defRPr/>
            </a:pPr>
            <a:r>
              <a:rPr lang="de-CH" altLang="de-DE" sz="2400" dirty="0" err="1">
                <a:latin typeface="Calibri" panose="020F0502020204030204" pitchFamily="34" charset="0"/>
              </a:rPr>
              <a:t>Inconvénients</a:t>
            </a:r>
            <a:r>
              <a:rPr lang="de-CH" altLang="de-DE" sz="2400" dirty="0">
                <a:latin typeface="Calibri" panose="020F0502020204030204" pitchFamily="34" charset="0"/>
              </a:rPr>
              <a:t> :</a:t>
            </a:r>
          </a:p>
          <a:p>
            <a:pPr eaLnBrk="1" hangingPunct="1">
              <a:defRPr/>
            </a:pPr>
            <a:endParaRPr lang="de-CH" altLang="de-DE" sz="8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a:latin typeface="Calibri" panose="020F0502020204030204" pitchFamily="34" charset="0"/>
              </a:rPr>
              <a:t>Abandon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politique</a:t>
            </a:r>
            <a:r>
              <a:rPr lang="de-CH" altLang="de-DE" sz="2400" dirty="0">
                <a:latin typeface="Calibri" panose="020F0502020204030204" pitchFamily="34" charset="0"/>
              </a:rPr>
              <a:t> </a:t>
            </a:r>
            <a:r>
              <a:rPr lang="de-CH" altLang="de-DE" sz="2400" dirty="0" err="1">
                <a:latin typeface="Calibri" panose="020F0502020204030204" pitchFamily="34" charset="0"/>
              </a:rPr>
              <a:t>monétaire</a:t>
            </a:r>
            <a:r>
              <a:rPr lang="de-CH" altLang="de-DE" sz="2400" dirty="0">
                <a:latin typeface="Calibri" panose="020F0502020204030204" pitchFamily="34" charset="0"/>
              </a:rPr>
              <a:t> </a:t>
            </a:r>
            <a:r>
              <a:rPr lang="de-CH" altLang="de-DE" sz="2400" dirty="0" err="1">
                <a:latin typeface="Calibri" panose="020F0502020204030204" pitchFamily="34" charset="0"/>
              </a:rPr>
              <a:t>indépendante</a:t>
            </a:r>
            <a:r>
              <a:rPr lang="de-CH" altLang="de-DE" sz="2400" dirty="0">
                <a:latin typeface="Calibri" panose="020F0502020204030204" pitchFamily="34" charset="0"/>
              </a:rPr>
              <a:t>. </a:t>
            </a:r>
          </a:p>
          <a:p>
            <a:pPr eaLnBrk="1" hangingPunct="1">
              <a:buFont typeface="Calibri" panose="020F0502020204030204" pitchFamily="34" charset="0"/>
              <a:buChar char="•"/>
              <a:defRPr/>
            </a:pPr>
            <a:endParaRPr lang="de-CH" altLang="de-DE" sz="2400" dirty="0">
              <a:latin typeface="Calibri" panose="020F0502020204030204" pitchFamily="34" charset="0"/>
            </a:endParaRPr>
          </a:p>
          <a:p>
            <a:pPr marL="342900" indent="-342900" eaLnBrk="1" hangingPunct="1">
              <a:buFont typeface="Arial" panose="020B0604020202020204" pitchFamily="34" charset="0"/>
              <a:buChar char="•"/>
              <a:defRPr/>
            </a:pPr>
            <a:r>
              <a:rPr lang="de-CH" altLang="de-DE" sz="2400" dirty="0" err="1">
                <a:latin typeface="Calibri" panose="020F0502020204030204" pitchFamily="34" charset="0"/>
              </a:rPr>
              <a:t>Problématique</a:t>
            </a:r>
            <a:r>
              <a:rPr lang="de-CH" altLang="de-DE" sz="2400" dirty="0">
                <a:latin typeface="Calibri" panose="020F0502020204030204" pitchFamily="34" charset="0"/>
              </a:rPr>
              <a:t> en </a:t>
            </a:r>
            <a:r>
              <a:rPr lang="de-CH" altLang="de-DE" sz="2400" dirty="0" err="1">
                <a:latin typeface="Calibri" panose="020F0502020204030204" pitchFamily="34" charset="0"/>
              </a:rPr>
              <a:t>cas</a:t>
            </a:r>
            <a:r>
              <a:rPr lang="de-CH" altLang="de-DE" sz="2400" dirty="0">
                <a:latin typeface="Calibri" panose="020F0502020204030204" pitchFamily="34" charset="0"/>
              </a:rPr>
              <a:t> de </a:t>
            </a:r>
            <a:r>
              <a:rPr lang="de-CH" altLang="de-DE" sz="2400" dirty="0" err="1">
                <a:latin typeface="Calibri" panose="020F0502020204030204" pitchFamily="34" charset="0"/>
              </a:rPr>
              <a:t>développement</a:t>
            </a:r>
            <a:r>
              <a:rPr lang="de-CH" altLang="de-DE" sz="2400" dirty="0">
                <a:latin typeface="Calibri" panose="020F0502020204030204" pitchFamily="34" charset="0"/>
              </a:rPr>
              <a:t> </a:t>
            </a:r>
            <a:r>
              <a:rPr lang="de-CH" altLang="de-DE" sz="2400" dirty="0" err="1">
                <a:latin typeface="Calibri" panose="020F0502020204030204" pitchFamily="34" charset="0"/>
              </a:rPr>
              <a:t>conjoncturel</a:t>
            </a:r>
            <a:r>
              <a:rPr lang="de-CH" altLang="de-DE" sz="2400" dirty="0">
                <a:latin typeface="Calibri" panose="020F0502020204030204" pitchFamily="34" charset="0"/>
              </a:rPr>
              <a:t> </a:t>
            </a:r>
            <a:r>
              <a:rPr lang="de-CH" altLang="de-DE" sz="2400" dirty="0" err="1">
                <a:latin typeface="Calibri" panose="020F0502020204030204" pitchFamily="34" charset="0"/>
              </a:rPr>
              <a:t>différencié</a:t>
            </a:r>
            <a:r>
              <a:rPr lang="de-CH" altLang="de-DE" sz="2400" dirty="0">
                <a:latin typeface="Calibri" panose="020F0502020204030204" pitchFamily="34" charset="0"/>
              </a:rP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Text Box 7">
            <a:extLst>
              <a:ext uri="{FF2B5EF4-FFF2-40B4-BE49-F238E27FC236}">
                <a16:creationId xmlns:a16="http://schemas.microsoft.com/office/drawing/2014/main" id="{5A7399EC-9B9C-9FC5-E559-7DBCB650BB8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1202" name="Rectangle 2">
            <a:extLst>
              <a:ext uri="{FF2B5EF4-FFF2-40B4-BE49-F238E27FC236}">
                <a16:creationId xmlns:a16="http://schemas.microsoft.com/office/drawing/2014/main" id="{0AA1A864-5A76-7D16-1F57-A77412807AEE}"/>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51203" name="Rectangle 3">
            <a:extLst>
              <a:ext uri="{FF2B5EF4-FFF2-40B4-BE49-F238E27FC236}">
                <a16:creationId xmlns:a16="http://schemas.microsoft.com/office/drawing/2014/main" id="{D80652D6-5385-A696-99E1-A2C6E5E6ADD2}"/>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7" name="Text Box 10">
            <a:extLst>
              <a:ext uri="{FF2B5EF4-FFF2-40B4-BE49-F238E27FC236}">
                <a16:creationId xmlns:a16="http://schemas.microsoft.com/office/drawing/2014/main" id="{C4A43047-AC77-3F78-91A5-27957FCF4C1B}"/>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r>
              <a:rPr lang="de-CH" altLang="de-DE" sz="2400" b="1" dirty="0">
                <a:latin typeface="Calibri" panose="020F0502020204030204" pitchFamily="34" charset="0"/>
                <a:ea typeface="+mn-ea"/>
              </a:rPr>
              <a:t> :</a:t>
            </a: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dirty="0" err="1">
                <a:latin typeface="Calibri" panose="020F0502020204030204" pitchFamily="34" charset="0"/>
                <a:ea typeface="+mn-ea"/>
              </a:rPr>
              <a:t>Mesurer</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l’interconnexion</a:t>
            </a:r>
            <a:r>
              <a:rPr lang="de-CH" altLang="de-DE" sz="2400" dirty="0">
                <a:latin typeface="Calibri" panose="020F0502020204030204" pitchFamily="34" charset="0"/>
                <a:ea typeface="+mn-ea"/>
              </a:rPr>
              <a:t> internationale</a:t>
            </a:r>
          </a:p>
          <a:p>
            <a:pPr eaLnBrk="1" hangingPunct="1">
              <a:buFontTx/>
              <a:buAutoNum type="arabicPeriod"/>
              <a:defRPr/>
            </a:pPr>
            <a:r>
              <a:rPr lang="de-CH" altLang="de-DE" sz="2400" dirty="0">
                <a:latin typeface="Calibri" panose="020F0502020204030204" pitchFamily="34" charset="0"/>
                <a:ea typeface="+mn-ea"/>
              </a:rPr>
              <a:t>La </a:t>
            </a:r>
            <a:r>
              <a:rPr lang="de-CH" altLang="de-DE" sz="2400" dirty="0" err="1">
                <a:latin typeface="Calibri" panose="020F0502020204030204" pitchFamily="34" charset="0"/>
                <a:ea typeface="+mn-ea"/>
              </a:rPr>
              <a:t>mondialisation</a:t>
            </a:r>
            <a:r>
              <a:rPr lang="de-CH" altLang="de-DE" sz="2400" dirty="0">
                <a:latin typeface="Calibri" panose="020F0502020204030204" pitchFamily="34" charset="0"/>
                <a:ea typeface="+mn-ea"/>
              </a:rPr>
              <a:t> </a:t>
            </a:r>
          </a:p>
          <a:p>
            <a:pPr marL="0" indent="0" eaLnBrk="1" hangingPunct="1">
              <a:defRPr/>
            </a:pPr>
            <a:r>
              <a:rPr lang="de-CH" altLang="de-DE" sz="2400" dirty="0">
                <a:latin typeface="Calibri" panose="020F0502020204030204" pitchFamily="34" charset="0"/>
                <a:ea typeface="+mn-ea"/>
              </a:rPr>
              <a:t>3. </a:t>
            </a:r>
            <a:r>
              <a:rPr lang="de-CH" altLang="de-DE" sz="2400" dirty="0" err="1">
                <a:latin typeface="Calibri" panose="020F0502020204030204" pitchFamily="34" charset="0"/>
                <a:ea typeface="+mn-ea"/>
              </a:rPr>
              <a:t>Spécialisation</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avantages</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comparatifs</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4. </a:t>
            </a:r>
            <a:r>
              <a:rPr lang="de-CH" altLang="de-DE" sz="2400" dirty="0" err="1">
                <a:latin typeface="Calibri" panose="020F0502020204030204" pitchFamily="34" charset="0"/>
                <a:ea typeface="+mn-ea"/>
              </a:rPr>
              <a:t>Taux</a:t>
            </a:r>
            <a:r>
              <a:rPr lang="de-CH" altLang="de-DE" sz="2400" dirty="0">
                <a:latin typeface="Calibri" panose="020F0502020204030204" pitchFamily="34" charset="0"/>
                <a:ea typeface="+mn-ea"/>
              </a:rPr>
              <a:t> de </a:t>
            </a:r>
            <a:r>
              <a:rPr lang="de-CH" altLang="de-DE" sz="2400" dirty="0" err="1">
                <a:latin typeface="Calibri" panose="020F0502020204030204" pitchFamily="34" charset="0"/>
                <a:ea typeface="+mn-ea"/>
              </a:rPr>
              <a:t>change</a:t>
            </a:r>
            <a:endParaRPr lang="de-CH" altLang="de-DE" sz="2400" dirty="0">
              <a:latin typeface="Calibri" panose="020F0502020204030204" pitchFamily="34" charset="0"/>
              <a:ea typeface="+mn-ea"/>
            </a:endParaRPr>
          </a:p>
          <a:p>
            <a:pPr marL="0" indent="0" eaLnBrk="1" hangingPunct="1">
              <a:defRPr/>
            </a:pPr>
            <a:r>
              <a:rPr lang="de-CH" altLang="de-DE" sz="2400" b="1" dirty="0">
                <a:solidFill>
                  <a:srgbClr val="E94E1B"/>
                </a:solidFill>
                <a:latin typeface="Calibri" panose="020F0502020204030204" pitchFamily="34" charset="0"/>
                <a:ea typeface="+mn-ea"/>
              </a:rPr>
              <a:t>5. </a:t>
            </a:r>
            <a:r>
              <a:rPr lang="de-CH" altLang="de-DE" sz="2400" b="1" dirty="0" err="1">
                <a:solidFill>
                  <a:srgbClr val="E94E1B"/>
                </a:solidFill>
                <a:latin typeface="Calibri" panose="020F0502020204030204" pitchFamily="34" charset="0"/>
                <a:ea typeface="+mn-ea"/>
              </a:rPr>
              <a:t>Protectionnisme</a:t>
            </a:r>
            <a:r>
              <a:rPr lang="de-CH" altLang="de-DE" sz="2400" b="1" dirty="0">
                <a:solidFill>
                  <a:srgbClr val="E94E1B"/>
                </a:solidFill>
                <a:latin typeface="Calibri" panose="020F0502020204030204" pitchFamily="34" charset="0"/>
                <a:ea typeface="+mn-ea"/>
              </a:rPr>
              <a:t> et </a:t>
            </a:r>
            <a:r>
              <a:rPr lang="de-CH" altLang="de-DE" sz="2400" b="1" dirty="0" err="1">
                <a:solidFill>
                  <a:srgbClr val="E94E1B"/>
                </a:solidFill>
                <a:latin typeface="Calibri" panose="020F0502020204030204" pitchFamily="34" charset="0"/>
                <a:ea typeface="+mn-ea"/>
              </a:rPr>
              <a:t>libre-échange</a:t>
            </a:r>
            <a:endParaRPr lang="de-CH" altLang="de-DE" sz="2400" b="1" dirty="0">
              <a:solidFill>
                <a:srgbClr val="E94E1B"/>
              </a:solidFill>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6. </a:t>
            </a:r>
            <a:r>
              <a:rPr lang="fr-FR" altLang="de-DE" sz="2400" dirty="0">
                <a:latin typeface="Calibri" panose="020F0502020204030204" pitchFamily="34" charset="0"/>
                <a:ea typeface="+mn-ea"/>
              </a:rPr>
              <a:t>Accords commerciaux régionaux (intégration régionale)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7. </a:t>
            </a:r>
            <a:r>
              <a:rPr lang="fr-FR" altLang="de-DE" sz="2400" dirty="0">
                <a:latin typeface="Calibri" panose="020F0502020204030204" pitchFamily="34" charset="0"/>
                <a:ea typeface="+mn-ea"/>
              </a:rPr>
              <a:t>La politique économique extérieure de la Suisse</a:t>
            </a:r>
            <a:endParaRPr lang="de-CH" altLang="de-DE" sz="2400" dirty="0">
              <a:latin typeface="Calibri" panose="020F0502020204030204" pitchFamily="34" charset="0"/>
              <a:ea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Text Box 11">
            <a:extLst>
              <a:ext uri="{FF2B5EF4-FFF2-40B4-BE49-F238E27FC236}">
                <a16:creationId xmlns:a16="http://schemas.microsoft.com/office/drawing/2014/main" id="{A398F3E3-A71E-A272-837C-36E8460E03CB}"/>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2226" name="Rectangle 2">
            <a:extLst>
              <a:ext uri="{FF2B5EF4-FFF2-40B4-BE49-F238E27FC236}">
                <a16:creationId xmlns:a16="http://schemas.microsoft.com/office/drawing/2014/main" id="{C22B6620-05BE-F5AD-994B-150F20EA4A2D}"/>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
        <p:nvSpPr>
          <p:cNvPr id="52227" name="Rectangle 3">
            <a:extLst>
              <a:ext uri="{FF2B5EF4-FFF2-40B4-BE49-F238E27FC236}">
                <a16:creationId xmlns:a16="http://schemas.microsoft.com/office/drawing/2014/main" id="{B217BD97-EF15-B312-42FC-9EE15A4C905D}"/>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52228" name="Text Box 7">
            <a:extLst>
              <a:ext uri="{FF2B5EF4-FFF2-40B4-BE49-F238E27FC236}">
                <a16:creationId xmlns:a16="http://schemas.microsoft.com/office/drawing/2014/main" id="{CE4BFFC0-4C3A-E5A3-6DF5-2F676EA687FD}"/>
              </a:ext>
            </a:extLst>
          </p:cNvPr>
          <p:cNvSpPr txBox="1">
            <a:spLocks noChangeArrowheads="1"/>
          </p:cNvSpPr>
          <p:nvPr/>
        </p:nvSpPr>
        <p:spPr bwMode="auto">
          <a:xfrm>
            <a:off x="323850" y="1052513"/>
            <a:ext cx="84963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a:latin typeface="Calibri" panose="020F0502020204030204" pitchFamily="34" charset="0"/>
            </a:endParaRPr>
          </a:p>
          <a:p>
            <a:pPr eaLnBrk="1" hangingPunct="1"/>
            <a:r>
              <a:rPr lang="de-CH" altLang="de-DE" sz="2400">
                <a:latin typeface="Calibri" panose="020F0502020204030204" pitchFamily="34" charset="0"/>
              </a:rPr>
              <a:t>L’analyse a montré jusqu’ici les avantages du commerce international.</a:t>
            </a:r>
          </a:p>
          <a:p>
            <a:pPr eaLnBrk="1" hangingPunct="1"/>
            <a:endParaRPr lang="de-CH" altLang="de-DE" sz="2400">
              <a:latin typeface="Calibri" panose="020F0502020204030204" pitchFamily="34" charset="0"/>
            </a:endParaRPr>
          </a:p>
          <a:p>
            <a:pPr eaLnBrk="1" hangingPunct="1"/>
            <a:r>
              <a:rPr lang="de-CH" altLang="de-DE" sz="2400">
                <a:latin typeface="Calibri" panose="020F0502020204030204" pitchFamily="34" charset="0"/>
              </a:rPr>
              <a:t>En réalité, il y a beaucoup de cas de protectionnisme.</a:t>
            </a:r>
          </a:p>
          <a:p>
            <a:pPr eaLnBrk="1" hangingPunct="1"/>
            <a:endParaRPr lang="de-CH" altLang="de-DE" sz="2400" i="1">
              <a:latin typeface="Calibri" panose="020F0502020204030204" pitchFamily="34" charset="0"/>
            </a:endParaRPr>
          </a:p>
          <a:p>
            <a:pPr eaLnBrk="1" hangingPunct="1"/>
            <a:r>
              <a:rPr lang="de-CH" altLang="de-DE" sz="2400">
                <a:latin typeface="Calibri" panose="020F0502020204030204" pitchFamily="34" charset="0"/>
              </a:rPr>
              <a:t>Le protectionnisme est une mesure de politique commerciale qui vise à protéger les producteurs nationaux de la concurrence internationale.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Text Box 11">
            <a:extLst>
              <a:ext uri="{FF2B5EF4-FFF2-40B4-BE49-F238E27FC236}">
                <a16:creationId xmlns:a16="http://schemas.microsoft.com/office/drawing/2014/main" id="{47C09EF6-1A31-CEF5-42A0-E3215BF3B59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3250" name="Rectangle 3">
            <a:extLst>
              <a:ext uri="{FF2B5EF4-FFF2-40B4-BE49-F238E27FC236}">
                <a16:creationId xmlns:a16="http://schemas.microsoft.com/office/drawing/2014/main" id="{85F686EB-1859-0F99-5226-24D9E052D9F0}"/>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3251" name="Text Box 7">
            <a:extLst>
              <a:ext uri="{FF2B5EF4-FFF2-40B4-BE49-F238E27FC236}">
                <a16:creationId xmlns:a16="http://schemas.microsoft.com/office/drawing/2014/main" id="{5723889B-4173-0FD2-4BE4-5EDCA8F0A5C2}"/>
              </a:ext>
            </a:extLst>
          </p:cNvPr>
          <p:cNvSpPr txBox="1">
            <a:spLocks noChangeArrowheads="1"/>
          </p:cNvSpPr>
          <p:nvPr/>
        </p:nvSpPr>
        <p:spPr bwMode="auto">
          <a:xfrm>
            <a:off x="323850" y="1052513"/>
            <a:ext cx="8496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r>
              <a:rPr lang="de-CH" altLang="de-DE" sz="2400" b="1">
                <a:latin typeface="Calibri" panose="020F0502020204030204" pitchFamily="34" charset="0"/>
              </a:rPr>
              <a:t>Formes de protectionnisme</a:t>
            </a:r>
          </a:p>
        </p:txBody>
      </p:sp>
      <p:sp>
        <p:nvSpPr>
          <p:cNvPr id="53252" name="Rectangle 2">
            <a:extLst>
              <a:ext uri="{FF2B5EF4-FFF2-40B4-BE49-F238E27FC236}">
                <a16:creationId xmlns:a16="http://schemas.microsoft.com/office/drawing/2014/main" id="{51364192-D245-E963-D17C-FFED7C2C2613}"/>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pic>
        <p:nvPicPr>
          <p:cNvPr id="53253" name="Image 1">
            <a:extLst>
              <a:ext uri="{FF2B5EF4-FFF2-40B4-BE49-F238E27FC236}">
                <a16:creationId xmlns:a16="http://schemas.microsoft.com/office/drawing/2014/main" id="{EA131CC1-522F-F678-A42C-EFF6139E5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060575"/>
            <a:ext cx="8316912"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Text Box 11">
            <a:extLst>
              <a:ext uri="{FF2B5EF4-FFF2-40B4-BE49-F238E27FC236}">
                <a16:creationId xmlns:a16="http://schemas.microsoft.com/office/drawing/2014/main" id="{1617D2C0-9831-C2C5-E550-52FD324585F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4274" name="Rectangle 3">
            <a:extLst>
              <a:ext uri="{FF2B5EF4-FFF2-40B4-BE49-F238E27FC236}">
                <a16:creationId xmlns:a16="http://schemas.microsoft.com/office/drawing/2014/main" id="{799FD561-D579-A164-90CB-82AAEF36A4B0}"/>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0180" name="Text Box 7">
            <a:extLst>
              <a:ext uri="{FF2B5EF4-FFF2-40B4-BE49-F238E27FC236}">
                <a16:creationId xmlns:a16="http://schemas.microsoft.com/office/drawing/2014/main" id="{2197C3FA-740F-5F04-D679-62101333888B}"/>
              </a:ext>
            </a:extLst>
          </p:cNvPr>
          <p:cNvSpPr txBox="1">
            <a:spLocks noChangeArrowheads="1"/>
          </p:cNvSpPr>
          <p:nvPr/>
        </p:nvSpPr>
        <p:spPr bwMode="auto">
          <a:xfrm>
            <a:off x="323850" y="1074738"/>
            <a:ext cx="8496300" cy="4154487"/>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endParaRPr lang="de-CH" altLang="de-DE" sz="2400" b="1" dirty="0">
              <a:latin typeface="Calibri" panose="020F0502020204030204" pitchFamily="34" charset="0"/>
            </a:endParaRPr>
          </a:p>
          <a:p>
            <a:pPr eaLnBrk="1" hangingPunct="1">
              <a:defRPr/>
            </a:pPr>
            <a:r>
              <a:rPr lang="de-CH" altLang="de-DE" sz="2400" b="1" dirty="0" err="1">
                <a:latin typeface="Calibri" panose="020F0502020204030204" pitchFamily="34" charset="0"/>
              </a:rPr>
              <a:t>Protectionnisme</a:t>
            </a:r>
            <a:r>
              <a:rPr lang="de-CH" altLang="de-DE" sz="2400" b="1" dirty="0">
                <a:latin typeface="Calibri" panose="020F0502020204030204" pitchFamily="34" charset="0"/>
              </a:rPr>
              <a:t> : </a:t>
            </a:r>
            <a:r>
              <a:rPr lang="de-CH" altLang="de-DE" sz="2400" b="1" dirty="0" err="1">
                <a:latin typeface="Calibri" panose="020F0502020204030204" pitchFamily="34" charset="0"/>
              </a:rPr>
              <a:t>droits</a:t>
            </a:r>
            <a:r>
              <a:rPr lang="de-CH" altLang="de-DE" sz="2400" b="1" dirty="0">
                <a:latin typeface="Calibri" panose="020F0502020204030204" pitchFamily="34" charset="0"/>
              </a:rPr>
              <a:t> de </a:t>
            </a:r>
            <a:r>
              <a:rPr lang="de-CH" altLang="de-DE" sz="2400" b="1" dirty="0" err="1">
                <a:latin typeface="Calibri" panose="020F0502020204030204" pitchFamily="34" charset="0"/>
              </a:rPr>
              <a:t>douane</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Problème</a:t>
            </a:r>
            <a:r>
              <a:rPr lang="de-CH" altLang="de-DE" sz="2400" dirty="0">
                <a:latin typeface="Calibri" panose="020F0502020204030204" pitchFamily="34" charset="0"/>
              </a:rPr>
              <a:t> :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droits</a:t>
            </a:r>
            <a:r>
              <a:rPr lang="de-CH" altLang="de-DE" sz="2400" dirty="0">
                <a:latin typeface="Calibri" panose="020F0502020204030204" pitchFamily="34" charset="0"/>
              </a:rPr>
              <a:t> de </a:t>
            </a:r>
            <a:r>
              <a:rPr lang="de-CH" altLang="de-DE" sz="2400" dirty="0" err="1">
                <a:latin typeface="Calibri" panose="020F0502020204030204" pitchFamily="34" charset="0"/>
              </a:rPr>
              <a:t>douane</a:t>
            </a:r>
            <a:r>
              <a:rPr lang="de-CH" altLang="de-DE" sz="2400" dirty="0">
                <a:latin typeface="Calibri" panose="020F0502020204030204" pitchFamily="34" charset="0"/>
              </a:rPr>
              <a:t> </a:t>
            </a:r>
            <a:r>
              <a:rPr lang="de-CH" altLang="de-DE" sz="2400" dirty="0" err="1">
                <a:latin typeface="Calibri" panose="020F0502020204030204" pitchFamily="34" charset="0"/>
              </a:rPr>
              <a:t>réduisent</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importations</a:t>
            </a:r>
            <a:r>
              <a:rPr lang="de-CH" altLang="de-DE" sz="2400" dirty="0">
                <a:latin typeface="Calibri" panose="020F0502020204030204" pitchFamily="34" charset="0"/>
              </a:rPr>
              <a:t> et </a:t>
            </a:r>
            <a:r>
              <a:rPr lang="de-CH" altLang="de-DE" sz="2400" dirty="0" err="1">
                <a:latin typeface="Calibri" panose="020F0502020204030204" pitchFamily="34" charset="0"/>
              </a:rPr>
              <a:t>handicapent</a:t>
            </a:r>
            <a:r>
              <a:rPr lang="de-CH" altLang="de-DE" sz="2400" dirty="0">
                <a:latin typeface="Calibri" panose="020F0502020204030204" pitchFamily="34" charset="0"/>
              </a:rPr>
              <a:t> le </a:t>
            </a:r>
            <a:r>
              <a:rPr lang="de-CH" altLang="de-DE" sz="2400" dirty="0" err="1">
                <a:latin typeface="Calibri" panose="020F0502020204030204" pitchFamily="34" charset="0"/>
              </a:rPr>
              <a:t>commerce</a:t>
            </a:r>
            <a:r>
              <a:rPr lang="de-CH" altLang="de-DE" sz="2400" dirty="0">
                <a:latin typeface="Calibri" panose="020F0502020204030204" pitchFamily="34" charset="0"/>
              </a:rPr>
              <a:t> des deux </a:t>
            </a:r>
            <a:r>
              <a:rPr lang="de-CH" altLang="de-DE" sz="2400" dirty="0" err="1">
                <a:latin typeface="Calibri" panose="020F0502020204030204" pitchFamily="34" charset="0"/>
              </a:rPr>
              <a:t>partenaires</a:t>
            </a:r>
            <a:r>
              <a:rPr lang="de-CH" altLang="de-DE" sz="2400" dirty="0">
                <a:latin typeface="Calibri" panose="020F0502020204030204" pitchFamily="34" charset="0"/>
              </a:rPr>
              <a:t> </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perte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bien-être</a:t>
            </a:r>
            <a:r>
              <a:rPr lang="de-CH" altLang="de-DE" sz="2400" dirty="0">
                <a:latin typeface="Calibri" panose="020F0502020204030204" pitchFamily="34" charset="0"/>
                <a:sym typeface="Wingdings" panose="05000000000000000000" pitchFamily="2" charset="2"/>
              </a:rPr>
              <a:t>.</a:t>
            </a:r>
            <a:r>
              <a:rPr lang="de-CH" altLang="de-DE" sz="2400" dirty="0">
                <a:latin typeface="Calibri" panose="020F0502020204030204" pitchFamily="34" charset="0"/>
              </a:rPr>
              <a:t> </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droits</a:t>
            </a:r>
            <a:r>
              <a:rPr lang="de-CH" altLang="de-DE" sz="2400" dirty="0">
                <a:latin typeface="Calibri" panose="020F0502020204030204" pitchFamily="34" charset="0"/>
              </a:rPr>
              <a:t> de </a:t>
            </a:r>
            <a:r>
              <a:rPr lang="de-CH" altLang="de-DE" sz="2400" dirty="0" err="1">
                <a:latin typeface="Calibri" panose="020F0502020204030204" pitchFamily="34" charset="0"/>
              </a:rPr>
              <a:t>douane</a:t>
            </a:r>
            <a:r>
              <a:rPr lang="de-CH" altLang="de-DE" sz="2400" dirty="0">
                <a:latin typeface="Calibri" panose="020F0502020204030204" pitchFamily="34" charset="0"/>
              </a:rPr>
              <a:t> </a:t>
            </a:r>
            <a:r>
              <a:rPr lang="de-CH" altLang="de-DE" sz="2400" dirty="0" err="1">
                <a:latin typeface="Calibri" panose="020F0502020204030204" pitchFamily="34" charset="0"/>
              </a:rPr>
              <a:t>ont</a:t>
            </a:r>
            <a:r>
              <a:rPr lang="de-CH" altLang="de-DE" sz="2400" dirty="0">
                <a:latin typeface="Calibri" panose="020F0502020204030204" pitchFamily="34" charset="0"/>
              </a:rPr>
              <a:t> </a:t>
            </a:r>
            <a:r>
              <a:rPr lang="de-CH" altLang="de-DE" sz="2400" dirty="0" err="1">
                <a:latin typeface="Calibri" panose="020F0502020204030204" pitchFamily="34" charset="0"/>
              </a:rPr>
              <a:t>été</a:t>
            </a:r>
            <a:r>
              <a:rPr lang="de-CH" altLang="de-DE" sz="2400" dirty="0">
                <a:latin typeface="Calibri" panose="020F0502020204030204" pitchFamily="34" charset="0"/>
              </a:rPr>
              <a:t> </a:t>
            </a:r>
            <a:r>
              <a:rPr lang="de-CH" altLang="de-DE" sz="2400" dirty="0" err="1">
                <a:latin typeface="Calibri" panose="020F0502020204030204" pitchFamily="34" charset="0"/>
              </a:rPr>
              <a:t>massivement</a:t>
            </a:r>
            <a:r>
              <a:rPr lang="de-CH" altLang="de-DE" sz="2400" dirty="0">
                <a:latin typeface="Calibri" panose="020F0502020204030204" pitchFamily="34" charset="0"/>
              </a:rPr>
              <a:t> </a:t>
            </a:r>
            <a:r>
              <a:rPr lang="de-CH" altLang="de-DE" sz="2400" dirty="0" err="1">
                <a:latin typeface="Calibri" panose="020F0502020204030204" pitchFamily="34" charset="0"/>
              </a:rPr>
              <a:t>réduits</a:t>
            </a:r>
            <a:r>
              <a:rPr lang="de-CH" altLang="de-DE" sz="2400" dirty="0">
                <a:latin typeface="Calibri" panose="020F0502020204030204" pitchFamily="34" charset="0"/>
              </a:rPr>
              <a:t> </a:t>
            </a:r>
            <a:r>
              <a:rPr lang="de-CH" altLang="de-DE" sz="2400" dirty="0" err="1">
                <a:latin typeface="Calibri" panose="020F0502020204030204" pitchFamily="34" charset="0"/>
              </a:rPr>
              <a:t>ces</a:t>
            </a:r>
            <a:r>
              <a:rPr lang="de-CH" altLang="de-DE" sz="2400" dirty="0">
                <a:latin typeface="Calibri" panose="020F0502020204030204" pitchFamily="34" charset="0"/>
              </a:rPr>
              <a:t> </a:t>
            </a:r>
            <a:r>
              <a:rPr lang="de-CH" altLang="de-DE" sz="2400" dirty="0" err="1">
                <a:latin typeface="Calibri" panose="020F0502020204030204" pitchFamily="34" charset="0"/>
              </a:rPr>
              <a:t>dernières</a:t>
            </a:r>
            <a:r>
              <a:rPr lang="de-CH" altLang="de-DE" sz="2400" dirty="0">
                <a:latin typeface="Calibri" panose="020F0502020204030204" pitchFamily="34" charset="0"/>
              </a:rPr>
              <a:t> </a:t>
            </a:r>
            <a:r>
              <a:rPr lang="de-CH" altLang="de-DE" sz="2400" dirty="0" err="1">
                <a:latin typeface="Calibri" panose="020F0502020204030204" pitchFamily="34" charset="0"/>
              </a:rPr>
              <a:t>années</a:t>
            </a:r>
            <a:r>
              <a:rPr lang="de-CH" altLang="de-DE" sz="2400" dirty="0">
                <a:latin typeface="Calibri" panose="020F0502020204030204" pitchFamily="34" charset="0"/>
              </a:rPr>
              <a:t> </a:t>
            </a:r>
            <a:r>
              <a:rPr lang="de-CH" altLang="de-DE" sz="2400" dirty="0" err="1">
                <a:latin typeface="Calibri" panose="020F0502020204030204" pitchFamily="34" charset="0"/>
              </a:rPr>
              <a:t>dans</a:t>
            </a:r>
            <a:r>
              <a:rPr lang="de-CH" altLang="de-DE" sz="2400" dirty="0">
                <a:latin typeface="Calibri" panose="020F0502020204030204" pitchFamily="34" charset="0"/>
              </a:rPr>
              <a:t> le </a:t>
            </a:r>
            <a:r>
              <a:rPr lang="de-CH" altLang="de-DE" sz="2400" dirty="0" err="1">
                <a:latin typeface="Calibri" panose="020F0502020204030204" pitchFamily="34" charset="0"/>
              </a:rPr>
              <a:t>cadre</a:t>
            </a:r>
            <a:r>
              <a:rPr lang="de-CH" altLang="de-DE" sz="2400" dirty="0">
                <a:latin typeface="Calibri" panose="020F0502020204030204" pitchFamily="34" charset="0"/>
              </a:rPr>
              <a:t> des </a:t>
            </a:r>
            <a:r>
              <a:rPr lang="de-CH" altLang="de-DE" sz="2400" dirty="0" err="1">
                <a:latin typeface="Calibri" panose="020F0502020204030204" pitchFamily="34" charset="0"/>
              </a:rPr>
              <a:t>négociations</a:t>
            </a:r>
            <a:r>
              <a:rPr lang="de-CH" altLang="de-DE" sz="2400" dirty="0">
                <a:latin typeface="Calibri" panose="020F0502020204030204" pitchFamily="34" charset="0"/>
              </a:rPr>
              <a:t> de </a:t>
            </a:r>
            <a:r>
              <a:rPr lang="de-CH" altLang="de-DE" sz="2400" dirty="0" err="1">
                <a:latin typeface="Calibri" panose="020F0502020204030204" pitchFamily="34" charset="0"/>
              </a:rPr>
              <a:t>l’OMS</a:t>
            </a:r>
            <a:r>
              <a:rPr lang="de-CH" altLang="de-DE" sz="2400" dirty="0">
                <a:latin typeface="Calibri" panose="020F0502020204030204" pitchFamily="34" charset="0"/>
              </a:rPr>
              <a:t>, à </a:t>
            </a:r>
            <a:r>
              <a:rPr lang="de-CH" altLang="de-DE" sz="2400" dirty="0" err="1">
                <a:latin typeface="Calibri" panose="020F0502020204030204" pitchFamily="34" charset="0"/>
              </a:rPr>
              <a:t>l’exception</a:t>
            </a:r>
            <a:r>
              <a:rPr lang="de-CH" altLang="de-DE" sz="2400" dirty="0">
                <a:latin typeface="Calibri" panose="020F0502020204030204" pitchFamily="34" charset="0"/>
              </a:rPr>
              <a:t> du </a:t>
            </a:r>
            <a:r>
              <a:rPr lang="de-CH" altLang="de-DE" sz="2400" dirty="0" err="1">
                <a:latin typeface="Calibri" panose="020F0502020204030204" pitchFamily="34" charset="0"/>
              </a:rPr>
              <a:t>domaine</a:t>
            </a:r>
            <a:r>
              <a:rPr lang="de-CH" altLang="de-DE" sz="2400" dirty="0">
                <a:latin typeface="Calibri" panose="020F0502020204030204" pitchFamily="34" charset="0"/>
              </a:rPr>
              <a:t> de </a:t>
            </a:r>
            <a:r>
              <a:rPr lang="de-CH" altLang="de-DE" sz="2400" dirty="0" err="1">
                <a:latin typeface="Calibri" panose="020F0502020204030204" pitchFamily="34" charset="0"/>
              </a:rPr>
              <a:t>l’agriculture</a:t>
            </a:r>
            <a:r>
              <a:rPr lang="de-CH" altLang="de-DE" sz="2400" dirty="0">
                <a:latin typeface="Calibri" panose="020F0502020204030204" pitchFamily="34" charset="0"/>
              </a:rPr>
              <a:t>. </a:t>
            </a:r>
          </a:p>
          <a:p>
            <a:pPr eaLnBrk="1" hangingPunct="1">
              <a:buFontTx/>
              <a:buChar char="•"/>
              <a:defRPr/>
            </a:pPr>
            <a:endParaRPr lang="de-CH" altLang="de-DE" sz="2400" dirty="0">
              <a:latin typeface="Calibri" panose="020F0502020204030204" pitchFamily="34" charset="0"/>
            </a:endParaRPr>
          </a:p>
        </p:txBody>
      </p:sp>
      <p:sp>
        <p:nvSpPr>
          <p:cNvPr id="54276" name="Rectangle 2">
            <a:extLst>
              <a:ext uri="{FF2B5EF4-FFF2-40B4-BE49-F238E27FC236}">
                <a16:creationId xmlns:a16="http://schemas.microsoft.com/office/drawing/2014/main" id="{E3C22B66-6EAF-1EEE-7D14-5A9BD36608F1}"/>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Text Box 11">
            <a:extLst>
              <a:ext uri="{FF2B5EF4-FFF2-40B4-BE49-F238E27FC236}">
                <a16:creationId xmlns:a16="http://schemas.microsoft.com/office/drawing/2014/main" id="{F70798FC-080A-7F04-C4C1-CEB9D393893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5298" name="Rectangle 3">
            <a:extLst>
              <a:ext uri="{FF2B5EF4-FFF2-40B4-BE49-F238E27FC236}">
                <a16:creationId xmlns:a16="http://schemas.microsoft.com/office/drawing/2014/main" id="{FE2B2ABD-74C4-7071-8C17-B834E71C05BA}"/>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1204" name="Text Box 7">
            <a:extLst>
              <a:ext uri="{FF2B5EF4-FFF2-40B4-BE49-F238E27FC236}">
                <a16:creationId xmlns:a16="http://schemas.microsoft.com/office/drawing/2014/main" id="{40D768D3-DA75-F0D8-9501-BDD488C292F8}"/>
              </a:ext>
            </a:extLst>
          </p:cNvPr>
          <p:cNvSpPr txBox="1">
            <a:spLocks noChangeArrowheads="1"/>
          </p:cNvSpPr>
          <p:nvPr/>
        </p:nvSpPr>
        <p:spPr bwMode="auto">
          <a:xfrm>
            <a:off x="323850" y="785813"/>
            <a:ext cx="8496300" cy="5632450"/>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endParaRPr lang="de-CH" altLang="de-DE" sz="2400" b="1" dirty="0">
              <a:latin typeface="Calibri" panose="020F0502020204030204" pitchFamily="34" charset="0"/>
            </a:endParaRPr>
          </a:p>
          <a:p>
            <a:pPr eaLnBrk="1" hangingPunct="1">
              <a:defRPr/>
            </a:pPr>
            <a:r>
              <a:rPr lang="de-CH" altLang="de-DE" sz="2400" b="1" dirty="0" err="1">
                <a:latin typeface="Calibri" panose="020F0502020204030204" pitchFamily="34" charset="0"/>
              </a:rPr>
              <a:t>Protectionnisme</a:t>
            </a:r>
            <a:r>
              <a:rPr lang="de-CH" altLang="de-DE" sz="2400" b="1" dirty="0">
                <a:latin typeface="Calibri" panose="020F0502020204030204" pitchFamily="34" charset="0"/>
              </a:rPr>
              <a:t> : </a:t>
            </a:r>
            <a:r>
              <a:rPr lang="de-CH" altLang="de-DE" sz="2400" b="1" dirty="0" err="1">
                <a:latin typeface="Calibri" panose="020F0502020204030204" pitchFamily="34" charset="0"/>
              </a:rPr>
              <a:t>obstacles</a:t>
            </a:r>
            <a:r>
              <a:rPr lang="de-CH" altLang="de-DE" sz="2400" b="1" dirty="0">
                <a:latin typeface="Calibri" panose="020F0502020204030204" pitchFamily="34" charset="0"/>
              </a:rPr>
              <a:t> non </a:t>
            </a:r>
            <a:r>
              <a:rPr lang="de-CH" altLang="de-DE" sz="2400" b="1" dirty="0" err="1">
                <a:latin typeface="Calibri" panose="020F0502020204030204" pitchFamily="34" charset="0"/>
              </a:rPr>
              <a:t>tarifaires</a:t>
            </a:r>
            <a:r>
              <a:rPr lang="de-CH" altLang="de-DE" sz="2400" b="1" dirty="0">
                <a:latin typeface="Calibri" panose="020F0502020204030204" pitchFamily="34" charset="0"/>
              </a:rPr>
              <a:t> </a:t>
            </a:r>
            <a:r>
              <a:rPr lang="de-CH" altLang="de-DE" sz="2400" b="1" dirty="0" err="1">
                <a:latin typeface="Calibri" panose="020F0502020204030204" pitchFamily="34" charset="0"/>
              </a:rPr>
              <a:t>aux</a:t>
            </a:r>
            <a:r>
              <a:rPr lang="de-CH" altLang="de-DE" sz="2400" b="1" dirty="0">
                <a:latin typeface="Calibri" panose="020F0502020204030204" pitchFamily="34" charset="0"/>
              </a:rPr>
              <a:t> </a:t>
            </a:r>
            <a:r>
              <a:rPr lang="de-CH" altLang="de-DE" sz="2400" b="1" dirty="0" err="1">
                <a:latin typeface="Calibri" panose="020F0502020204030204" pitchFamily="34" charset="0"/>
              </a:rPr>
              <a:t>échanges</a:t>
            </a:r>
            <a:endParaRPr lang="de-CH" altLang="de-DE" sz="2400" b="1" dirty="0">
              <a:latin typeface="Calibri" panose="020F0502020204030204" pitchFamily="34" charset="0"/>
            </a:endParaRPr>
          </a:p>
          <a:p>
            <a:pPr eaLnBrk="1" hangingPunct="1">
              <a:defRPr/>
            </a:pPr>
            <a:endParaRPr lang="de-CH" altLang="de-DE" sz="2400" b="1"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obstacles</a:t>
            </a:r>
            <a:r>
              <a:rPr lang="de-CH" altLang="de-DE" sz="2400" dirty="0">
                <a:latin typeface="Calibri" panose="020F0502020204030204" pitchFamily="34" charset="0"/>
              </a:rPr>
              <a:t> non </a:t>
            </a:r>
            <a:r>
              <a:rPr lang="de-CH" altLang="de-DE" sz="2400" dirty="0" err="1">
                <a:latin typeface="Calibri" panose="020F0502020204030204" pitchFamily="34" charset="0"/>
              </a:rPr>
              <a:t>tarifaires</a:t>
            </a:r>
            <a:r>
              <a:rPr lang="de-CH" altLang="de-DE" sz="2400" dirty="0">
                <a:latin typeface="Calibri" panose="020F0502020204030204" pitchFamily="34" charset="0"/>
              </a:rPr>
              <a:t> </a:t>
            </a:r>
            <a:r>
              <a:rPr lang="de-CH" altLang="de-DE" sz="2400" dirty="0" err="1">
                <a:latin typeface="Calibri" panose="020F0502020204030204" pitchFamily="34" charset="0"/>
              </a:rPr>
              <a:t>sont</a:t>
            </a:r>
            <a:r>
              <a:rPr lang="de-CH" altLang="de-DE" sz="2400" dirty="0">
                <a:latin typeface="Calibri" panose="020F0502020204030204" pitchFamily="34" charset="0"/>
              </a:rPr>
              <a:t> </a:t>
            </a:r>
            <a:r>
              <a:rPr lang="de-CH" altLang="de-DE" sz="2400" dirty="0" err="1">
                <a:latin typeface="Calibri" panose="020F0502020204030204" pitchFamily="34" charset="0"/>
              </a:rPr>
              <a:t>aujourd’hui</a:t>
            </a:r>
            <a:r>
              <a:rPr lang="de-CH" altLang="de-DE" sz="2400" dirty="0">
                <a:latin typeface="Calibri" panose="020F0502020204030204" pitchFamily="34" charset="0"/>
              </a:rPr>
              <a:t> </a:t>
            </a:r>
            <a:r>
              <a:rPr lang="de-CH" altLang="de-DE" sz="2400" dirty="0" err="1">
                <a:latin typeface="Calibri" panose="020F0502020204030204" pitchFamily="34" charset="0"/>
              </a:rPr>
              <a:t>l’obstacle</a:t>
            </a:r>
            <a:r>
              <a:rPr lang="de-CH" altLang="de-DE" sz="2400" dirty="0">
                <a:latin typeface="Calibri" panose="020F0502020204030204" pitchFamily="34" charset="0"/>
              </a:rPr>
              <a:t> </a:t>
            </a:r>
            <a:r>
              <a:rPr lang="de-CH" altLang="de-DE" sz="2400" dirty="0" err="1">
                <a:latin typeface="Calibri" panose="020F0502020204030204" pitchFamily="34" charset="0"/>
              </a:rPr>
              <a:t>majeur</a:t>
            </a:r>
            <a:r>
              <a:rPr lang="de-CH" altLang="de-DE" sz="2400" dirty="0">
                <a:latin typeface="Calibri" panose="020F0502020204030204" pitchFamily="34" charset="0"/>
              </a:rPr>
              <a:t> </a:t>
            </a:r>
            <a:r>
              <a:rPr lang="de-CH" altLang="de-DE" sz="2400" dirty="0" err="1">
                <a:latin typeface="Calibri" panose="020F0502020204030204" pitchFamily="34" charset="0"/>
              </a:rPr>
              <a:t>empêchant</a:t>
            </a:r>
            <a:r>
              <a:rPr lang="de-CH" altLang="de-DE" sz="2400" dirty="0">
                <a:latin typeface="Calibri" panose="020F0502020204030204" pitchFamily="34" charset="0"/>
              </a:rPr>
              <a:t> la </a:t>
            </a:r>
            <a:r>
              <a:rPr lang="de-CH" altLang="de-DE" sz="2400" dirty="0" err="1">
                <a:latin typeface="Calibri" panose="020F0502020204030204" pitchFamily="34" charset="0"/>
              </a:rPr>
              <a:t>poursuite</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mondialisation</a:t>
            </a:r>
            <a:r>
              <a:rPr lang="de-CH" altLang="de-DE" sz="2400" dirty="0">
                <a:latin typeface="Calibri" panose="020F0502020204030204" pitchFamily="34" charset="0"/>
              </a:rPr>
              <a:t> des </a:t>
            </a:r>
            <a:r>
              <a:rPr lang="de-CH" altLang="de-DE" sz="2400" dirty="0" err="1">
                <a:latin typeface="Calibri" panose="020F0502020204030204" pitchFamily="34" charset="0"/>
              </a:rPr>
              <a:t>échanges</a:t>
            </a:r>
            <a:r>
              <a:rPr lang="de-CH" altLang="de-DE" sz="2400" dirty="0">
                <a:latin typeface="Calibri" panose="020F0502020204030204" pitchFamily="34" charset="0"/>
              </a:rPr>
              <a:t>.</a:t>
            </a: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b="1" dirty="0" err="1">
                <a:latin typeface="Calibri" panose="020F0502020204030204" pitchFamily="34" charset="0"/>
              </a:rPr>
              <a:t>Définition</a:t>
            </a:r>
            <a:r>
              <a:rPr lang="de-CH" altLang="de-DE" sz="2400" b="1" dirty="0">
                <a:latin typeface="Calibri" panose="020F0502020204030204" pitchFamily="34" charset="0"/>
              </a:rPr>
              <a:t> :</a:t>
            </a:r>
            <a:r>
              <a:rPr lang="de-CH" altLang="de-DE" sz="2400" dirty="0">
                <a:latin typeface="Calibri" panose="020F0502020204030204" pitchFamily="34" charset="0"/>
              </a:rPr>
              <a:t> </a:t>
            </a:r>
            <a:r>
              <a:rPr lang="fr-FR" altLang="de-DE" sz="2400" dirty="0">
                <a:latin typeface="Calibri" panose="020F0502020204030204" pitchFamily="34" charset="0"/>
              </a:rPr>
              <a:t>ensemble des mesures protectionnistes, à l’exception des droits de douane, qui entravent le libre-échange des marchandises.</a:t>
            </a:r>
            <a:endParaRPr lang="de-CH" altLang="de-DE" sz="2400"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a:p>
            <a:pPr eaLnBrk="1" hangingPunct="1">
              <a:buFontTx/>
              <a:buChar char="•"/>
              <a:defRPr/>
            </a:pPr>
            <a:r>
              <a:rPr lang="de-CH" altLang="de-DE" sz="2400" dirty="0" err="1">
                <a:latin typeface="Calibri" panose="020F0502020204030204" pitchFamily="34" charset="0"/>
              </a:rPr>
              <a:t>Exemples</a:t>
            </a:r>
            <a:r>
              <a:rPr lang="de-CH" altLang="de-DE" sz="2400" dirty="0">
                <a:latin typeface="Calibri" panose="020F0502020204030204" pitchFamily="34" charset="0"/>
              </a:rPr>
              <a:t> : </a:t>
            </a:r>
            <a:r>
              <a:rPr lang="fr-FR" altLang="de-DE" sz="2400" dirty="0">
                <a:latin typeface="Calibri" panose="020F0502020204030204" pitchFamily="34" charset="0"/>
              </a:rPr>
              <a:t>quotas, normes techniques variables ou subventions.</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Le </a:t>
            </a:r>
            <a:r>
              <a:rPr lang="de-CH" altLang="de-DE" sz="2400" dirty="0" err="1">
                <a:latin typeface="Calibri" panose="020F0502020204030204" pitchFamily="34" charset="0"/>
              </a:rPr>
              <a:t>principe</a:t>
            </a:r>
            <a:r>
              <a:rPr lang="de-CH" altLang="de-DE" sz="2400" dirty="0">
                <a:latin typeface="Calibri" panose="020F0502020204030204" pitchFamily="34" charset="0"/>
              </a:rPr>
              <a:t> du Cassis de Dijon </a:t>
            </a:r>
            <a:r>
              <a:rPr lang="de-CH" altLang="de-DE" sz="2400" dirty="0" err="1">
                <a:latin typeface="Calibri" panose="020F0502020204030204" pitchFamily="34" charset="0"/>
              </a:rPr>
              <a:t>offrirait</a:t>
            </a:r>
            <a:r>
              <a:rPr lang="de-CH" altLang="de-DE" sz="2400" dirty="0">
                <a:latin typeface="Calibri" panose="020F0502020204030204" pitchFamily="34" charset="0"/>
              </a:rPr>
              <a:t> de </a:t>
            </a:r>
            <a:r>
              <a:rPr lang="de-CH" altLang="de-DE" sz="2400" dirty="0" err="1">
                <a:latin typeface="Calibri" panose="020F0502020204030204" pitchFamily="34" charset="0"/>
              </a:rPr>
              <a:t>contourner</a:t>
            </a:r>
            <a:r>
              <a:rPr lang="de-CH" altLang="de-DE" sz="2400" dirty="0">
                <a:latin typeface="Calibri" panose="020F0502020204030204" pitchFamily="34" charset="0"/>
              </a:rPr>
              <a:t> </a:t>
            </a:r>
            <a:r>
              <a:rPr lang="de-CH" altLang="de-DE" sz="2400" dirty="0" err="1">
                <a:latin typeface="Calibri" panose="020F0502020204030204" pitchFamily="34" charset="0"/>
              </a:rPr>
              <a:t>ce</a:t>
            </a:r>
            <a:r>
              <a:rPr lang="de-CH" altLang="de-DE" sz="2400" dirty="0">
                <a:latin typeface="Calibri" panose="020F0502020204030204" pitchFamily="34" charset="0"/>
              </a:rPr>
              <a:t> </a:t>
            </a:r>
            <a:r>
              <a:rPr lang="de-CH" altLang="de-DE" sz="2400" dirty="0" err="1">
                <a:latin typeface="Calibri" panose="020F0502020204030204" pitchFamily="34" charset="0"/>
              </a:rPr>
              <a:t>problème</a:t>
            </a:r>
            <a:r>
              <a:rPr lang="de-CH" altLang="de-DE" sz="2400" dirty="0">
                <a:latin typeface="Calibri" panose="020F0502020204030204" pitchFamily="34" charset="0"/>
              </a:rPr>
              <a:t> par la </a:t>
            </a:r>
            <a:r>
              <a:rPr lang="de-CH" altLang="de-DE" sz="2400" dirty="0" err="1">
                <a:latin typeface="Calibri" panose="020F0502020204030204" pitchFamily="34" charset="0"/>
              </a:rPr>
              <a:t>reconnaissance</a:t>
            </a:r>
            <a:r>
              <a:rPr lang="de-CH" altLang="de-DE" sz="2400" dirty="0">
                <a:latin typeface="Calibri" panose="020F0502020204030204" pitchFamily="34" charset="0"/>
              </a:rPr>
              <a:t> mutuelle des </a:t>
            </a:r>
            <a:r>
              <a:rPr lang="de-CH" altLang="de-DE" sz="2400" dirty="0" err="1">
                <a:latin typeface="Calibri" panose="020F0502020204030204" pitchFamily="34" charset="0"/>
              </a:rPr>
              <a:t>différentes</a:t>
            </a:r>
            <a:r>
              <a:rPr lang="de-CH" altLang="de-DE" sz="2400" dirty="0">
                <a:latin typeface="Calibri" panose="020F0502020204030204" pitchFamily="34" charset="0"/>
              </a:rPr>
              <a:t> </a:t>
            </a:r>
            <a:r>
              <a:rPr lang="de-CH" altLang="de-DE" sz="2400" dirty="0" err="1">
                <a:latin typeface="Calibri" panose="020F0502020204030204" pitchFamily="34" charset="0"/>
              </a:rPr>
              <a:t>normes</a:t>
            </a:r>
            <a:r>
              <a:rPr lang="de-CH" altLang="de-DE" sz="2400" dirty="0">
                <a:latin typeface="Calibri" panose="020F0502020204030204" pitchFamily="34" charset="0"/>
              </a:rPr>
              <a:t> nationales.</a:t>
            </a:r>
          </a:p>
        </p:txBody>
      </p:sp>
      <p:sp>
        <p:nvSpPr>
          <p:cNvPr id="55300" name="Rectangle 2">
            <a:extLst>
              <a:ext uri="{FF2B5EF4-FFF2-40B4-BE49-F238E27FC236}">
                <a16:creationId xmlns:a16="http://schemas.microsoft.com/office/drawing/2014/main" id="{6EEECB05-EDE1-931E-FD35-05DD1B82DF3B}"/>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Text Box 11">
            <a:extLst>
              <a:ext uri="{FF2B5EF4-FFF2-40B4-BE49-F238E27FC236}">
                <a16:creationId xmlns:a16="http://schemas.microsoft.com/office/drawing/2014/main" id="{59197D6E-F587-91E8-7C0D-89B6F3E5A423}"/>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6322" name="Rectangle 3">
            <a:extLst>
              <a:ext uri="{FF2B5EF4-FFF2-40B4-BE49-F238E27FC236}">
                <a16:creationId xmlns:a16="http://schemas.microsoft.com/office/drawing/2014/main" id="{C15A3FA1-A18F-9726-4732-85FA1C9AABA9}"/>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6323" name="Text Box 7">
            <a:extLst>
              <a:ext uri="{FF2B5EF4-FFF2-40B4-BE49-F238E27FC236}">
                <a16:creationId xmlns:a16="http://schemas.microsoft.com/office/drawing/2014/main" id="{57C49DB1-0466-054E-D6AB-5308E7913484}"/>
              </a:ext>
            </a:extLst>
          </p:cNvPr>
          <p:cNvSpPr txBox="1">
            <a:spLocks noChangeArrowheads="1"/>
          </p:cNvSpPr>
          <p:nvPr/>
        </p:nvSpPr>
        <p:spPr bwMode="auto">
          <a:xfrm>
            <a:off x="323850" y="1196975"/>
            <a:ext cx="84963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Pourquoi le protectionnisme ? </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Les producteurs nationaux sont gagnants à court terme, mais les consommateurs sont perdants.</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Les producteurs parviennent mieux à s’organiser que les consommateurs, en prenant de l’influence politique via le lobbying (chap. 2).</a:t>
            </a:r>
            <a:br>
              <a:rPr lang="de-CH" altLang="de-DE" sz="2400">
                <a:latin typeface="Calibri" panose="020F0502020204030204" pitchFamily="34" charset="0"/>
              </a:rPr>
            </a:b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Les droits de douane représentent des recettes pour les États, surtout ceux en développement. Par conséquent, les politiques rechignent à les combattre.</a:t>
            </a:r>
          </a:p>
        </p:txBody>
      </p:sp>
      <p:sp>
        <p:nvSpPr>
          <p:cNvPr id="56324" name="Rectangle 2">
            <a:extLst>
              <a:ext uri="{FF2B5EF4-FFF2-40B4-BE49-F238E27FC236}">
                <a16:creationId xmlns:a16="http://schemas.microsoft.com/office/drawing/2014/main" id="{7025D705-7006-2F7A-AE18-1B28D3E048F9}"/>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5" name="Text Box 11">
            <a:extLst>
              <a:ext uri="{FF2B5EF4-FFF2-40B4-BE49-F238E27FC236}">
                <a16:creationId xmlns:a16="http://schemas.microsoft.com/office/drawing/2014/main" id="{9DEC93A1-3D89-F6EA-AD0B-91CF73670A3F}"/>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7346" name="Rectangle 3">
            <a:extLst>
              <a:ext uri="{FF2B5EF4-FFF2-40B4-BE49-F238E27FC236}">
                <a16:creationId xmlns:a16="http://schemas.microsoft.com/office/drawing/2014/main" id="{58D31CCF-751D-9D18-C1F1-318D53C70EBC}"/>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7347" name="Text Box 7">
            <a:extLst>
              <a:ext uri="{FF2B5EF4-FFF2-40B4-BE49-F238E27FC236}">
                <a16:creationId xmlns:a16="http://schemas.microsoft.com/office/drawing/2014/main" id="{4FB0A82C-F8A0-975F-09DF-5C91FDB637DB}"/>
              </a:ext>
            </a:extLst>
          </p:cNvPr>
          <p:cNvSpPr txBox="1">
            <a:spLocks noChangeArrowheads="1"/>
          </p:cNvSpPr>
          <p:nvPr/>
        </p:nvSpPr>
        <p:spPr bwMode="auto">
          <a:xfrm>
            <a:off x="323850" y="1125538"/>
            <a:ext cx="84963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Formes de libre-échange</a:t>
            </a:r>
          </a:p>
          <a:p>
            <a:pPr eaLnBrk="1" hangingPunct="1"/>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Multilatéral : </a:t>
            </a:r>
            <a:r>
              <a:rPr lang="de-CH" altLang="de-DE" sz="2400">
                <a:latin typeface="Calibri" panose="020F0502020204030204" pitchFamily="34" charset="0"/>
              </a:rPr>
              <a:t>entre tous les pays, dans le cadre de l’Organisation mondiale du commerce (OMC).</a:t>
            </a:r>
            <a:endParaRPr lang="de-CH" altLang="de-DE" sz="2400" b="1">
              <a:latin typeface="Calibri" panose="020F0502020204030204" pitchFamily="34" charset="0"/>
            </a:endParaRPr>
          </a:p>
          <a:p>
            <a:pPr eaLnBrk="1" hangingPunct="1">
              <a:buFontTx/>
              <a:buChar char="•"/>
            </a:pPr>
            <a:endParaRPr lang="de-CH" altLang="de-DE" sz="2400" b="1">
              <a:latin typeface="Calibri" panose="020F0502020204030204" pitchFamily="34" charset="0"/>
            </a:endParaRPr>
          </a:p>
          <a:p>
            <a:pPr eaLnBrk="1" hangingPunct="1">
              <a:buFontTx/>
              <a:buChar char="•"/>
            </a:pPr>
            <a:r>
              <a:rPr lang="de-CH" altLang="de-DE" sz="2400" b="1">
                <a:latin typeface="Calibri" panose="020F0502020204030204" pitchFamily="34" charset="0"/>
              </a:rPr>
              <a:t>Régional :</a:t>
            </a:r>
            <a:r>
              <a:rPr lang="de-CH" altLang="de-DE" sz="2400">
                <a:latin typeface="Calibri" panose="020F0502020204030204" pitchFamily="34" charset="0"/>
              </a:rPr>
              <a:t> entre plusieurs pays géographiquement proches, par exemple au sein de l’Union européenne. Cette forme est actuellement très appréciée en raison de la lenteur des négociations multilatérales.</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Bilatéral : </a:t>
            </a:r>
            <a:r>
              <a:rPr lang="de-CH" altLang="de-DE" sz="2400">
                <a:latin typeface="Calibri" panose="020F0502020204030204" pitchFamily="34" charset="0"/>
              </a:rPr>
              <a:t>entre deux États ou groupes d’États (accord de libre-échange).</a:t>
            </a:r>
            <a:endParaRPr lang="de-CH" altLang="de-DE" sz="2400" b="1">
              <a:latin typeface="Calibri" panose="020F0502020204030204" pitchFamily="34" charset="0"/>
            </a:endParaRPr>
          </a:p>
        </p:txBody>
      </p:sp>
      <p:sp>
        <p:nvSpPr>
          <p:cNvPr id="57348" name="Rectangle 2">
            <a:extLst>
              <a:ext uri="{FF2B5EF4-FFF2-40B4-BE49-F238E27FC236}">
                <a16:creationId xmlns:a16="http://schemas.microsoft.com/office/drawing/2014/main" id="{CDB23ED0-21F8-89D2-75D6-ECFF0CB42843}"/>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1">
            <a:extLst>
              <a:ext uri="{FF2B5EF4-FFF2-40B4-BE49-F238E27FC236}">
                <a16:creationId xmlns:a16="http://schemas.microsoft.com/office/drawing/2014/main" id="{32DD2F42-53BB-88A9-3763-E3611CE9CDB1}"/>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0482" name="Rectangle 2">
            <a:extLst>
              <a:ext uri="{FF2B5EF4-FFF2-40B4-BE49-F238E27FC236}">
                <a16:creationId xmlns:a16="http://schemas.microsoft.com/office/drawing/2014/main" id="{C4DB8756-986E-E66C-4C9B-AFB605889507}"/>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p>
        </p:txBody>
      </p:sp>
      <p:sp>
        <p:nvSpPr>
          <p:cNvPr id="20483" name="Rectangle 3">
            <a:extLst>
              <a:ext uri="{FF2B5EF4-FFF2-40B4-BE49-F238E27FC236}">
                <a16:creationId xmlns:a16="http://schemas.microsoft.com/office/drawing/2014/main" id="{DAC2B304-4FE6-BACD-C9D2-477085852D23}"/>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17413" name="Text Box 7">
            <a:extLst>
              <a:ext uri="{FF2B5EF4-FFF2-40B4-BE49-F238E27FC236}">
                <a16:creationId xmlns:a16="http://schemas.microsoft.com/office/drawing/2014/main" id="{EA5D1FBD-3D23-A21E-60D6-D80ACC43B960}"/>
              </a:ext>
            </a:extLst>
          </p:cNvPr>
          <p:cNvSpPr txBox="1">
            <a:spLocks noChangeArrowheads="1"/>
          </p:cNvSpPr>
          <p:nvPr/>
        </p:nvSpPr>
        <p:spPr bwMode="auto">
          <a:xfrm>
            <a:off x="344488" y="1143000"/>
            <a:ext cx="8299450" cy="3786188"/>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paiements</a:t>
            </a:r>
            <a:endParaRPr lang="de-CH" altLang="de-DE" sz="2400" b="1" dirty="0">
              <a:latin typeface="Calibri" panose="020F0502020204030204" pitchFamily="34" charset="0"/>
            </a:endParaRPr>
          </a:p>
          <a:p>
            <a:pPr eaLnBrk="1" hangingPunct="1">
              <a:buFontTx/>
              <a:buChar char="•"/>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r>
              <a:rPr lang="de-CH" altLang="de-DE" sz="2400" dirty="0" err="1">
                <a:latin typeface="Calibri" panose="020F0502020204030204" pitchFamily="34" charset="0"/>
              </a:rPr>
              <a:t>Enregistre</a:t>
            </a:r>
            <a:r>
              <a:rPr lang="de-CH" altLang="de-DE" sz="2400" dirty="0">
                <a:latin typeface="Calibri" panose="020F0502020204030204" pitchFamily="34" charset="0"/>
              </a:rPr>
              <a:t> </a:t>
            </a:r>
            <a:r>
              <a:rPr lang="de-CH" altLang="de-DE" sz="2400" dirty="0" err="1">
                <a:latin typeface="Calibri" panose="020F0502020204030204" pitchFamily="34" charset="0"/>
              </a:rPr>
              <a:t>tous</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paiements</a:t>
            </a:r>
            <a:r>
              <a:rPr lang="de-CH" altLang="de-DE" sz="2400" dirty="0">
                <a:latin typeface="Calibri" panose="020F0502020204030204" pitchFamily="34" charset="0"/>
              </a:rPr>
              <a:t> </a:t>
            </a:r>
            <a:r>
              <a:rPr lang="de-CH" altLang="de-DE" sz="2400" dirty="0" err="1">
                <a:latin typeface="Calibri" panose="020F0502020204030204" pitchFamily="34" charset="0"/>
              </a:rPr>
              <a:t>internationaux</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État.</a:t>
            </a:r>
          </a:p>
          <a:p>
            <a:pPr marL="0" indent="0" eaLnBrk="1" hangingPunct="1">
              <a:defRPr/>
            </a:pPr>
            <a:endParaRPr lang="de-CH" altLang="de-DE" sz="2400" dirty="0">
              <a:latin typeface="Calibri" panose="020F0502020204030204" pitchFamily="34" charset="0"/>
              <a:sym typeface="Wingdings" panose="05000000000000000000" pitchFamily="2" charset="2"/>
            </a:endParaRPr>
          </a:p>
          <a:p>
            <a:pPr eaLnBrk="1" hangingPunct="1">
              <a:buFont typeface="Calibri" panose="020F0502020204030204" pitchFamily="34" charset="0"/>
              <a:buChar char="•"/>
              <a:defRPr/>
            </a:pPr>
            <a:r>
              <a:rPr lang="de-CH" altLang="de-DE" sz="2400" dirty="0" err="1">
                <a:latin typeface="Calibri" panose="020F0502020204030204" pitchFamily="34" charset="0"/>
                <a:sym typeface="Wingdings" panose="05000000000000000000" pitchFamily="2" charset="2"/>
              </a:rPr>
              <a:t>Mesure</a:t>
            </a:r>
            <a:r>
              <a:rPr lang="de-CH" altLang="de-DE" sz="2400" dirty="0">
                <a:latin typeface="Calibri" panose="020F0502020204030204" pitchFamily="34" charset="0"/>
                <a:sym typeface="Wingdings" panose="05000000000000000000" pitchFamily="2" charset="2"/>
              </a:rPr>
              <a:t> la </a:t>
            </a:r>
            <a:r>
              <a:rPr lang="de-CH" altLang="de-DE" sz="2400" dirty="0" err="1">
                <a:latin typeface="Calibri" panose="020F0502020204030204" pitchFamily="34" charset="0"/>
                <a:sym typeface="Wingdings" panose="05000000000000000000" pitchFamily="2" charset="2"/>
              </a:rPr>
              <a:t>connexion</a:t>
            </a:r>
            <a:r>
              <a:rPr lang="de-CH" altLang="de-DE" sz="2400" dirty="0">
                <a:latin typeface="Calibri" panose="020F0502020204030204" pitchFamily="34" charset="0"/>
                <a:sym typeface="Wingdings" panose="05000000000000000000" pitchFamily="2" charset="2"/>
              </a:rPr>
              <a:t> internationale </a:t>
            </a:r>
            <a:r>
              <a:rPr lang="de-CH" altLang="de-DE" sz="2400" dirty="0" err="1">
                <a:latin typeface="Calibri" panose="020F0502020204030204" pitchFamily="34" charset="0"/>
                <a:sym typeface="Wingdings" panose="05000000000000000000" pitchFamily="2" charset="2"/>
              </a:rPr>
              <a:t>d’un</a:t>
            </a:r>
            <a:r>
              <a:rPr lang="de-CH" altLang="de-DE" sz="2400" dirty="0">
                <a:latin typeface="Calibri" panose="020F0502020204030204" pitchFamily="34" charset="0"/>
                <a:sym typeface="Wingdings" panose="05000000000000000000" pitchFamily="2" charset="2"/>
              </a:rPr>
              <a:t> État.</a:t>
            </a: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entrées</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devises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sont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comptabilisées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positivement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sorties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négativement</a:t>
            </a:r>
            <a:r>
              <a:rPr lang="de-CH" altLang="de-DE" sz="2400" dirty="0">
                <a:latin typeface="Calibri" panose="020F0502020204030204" pitchFamily="34" charset="0"/>
                <a:sym typeface="Wingdings" panose="05000000000000000000" pitchFamily="2" charset="2"/>
              </a:rPr>
              <a:t>.</a:t>
            </a:r>
          </a:p>
          <a:p>
            <a:pPr eaLnBrk="1" hangingPunct="1">
              <a:buFont typeface="Calibri" panose="020F0502020204030204" pitchFamily="34" charset="0"/>
              <a:buChar char="•"/>
              <a:defRPr/>
            </a:pPr>
            <a:endParaRPr lang="de-CH" altLang="de-DE" sz="2400" dirty="0">
              <a:latin typeface="Calibri" panose="020F0502020204030204" pitchFamily="34" charset="0"/>
              <a:sym typeface="Wingdings" panose="05000000000000000000" pitchFamily="2" charset="2"/>
            </a:endParaRPr>
          </a:p>
          <a:p>
            <a:pPr eaLnBrk="1" hangingPunct="1">
              <a:buFont typeface="Calibri" panose="020F0502020204030204" pitchFamily="34" charset="0"/>
              <a:buChar char="•"/>
              <a:defRPr/>
            </a:pPr>
            <a:endParaRPr lang="de-CH" altLang="de-DE" sz="2400" dirty="0">
              <a:latin typeface="Calibri" panose="020F0502020204030204" pitchFamily="34" charset="0"/>
              <a:sym typeface="Wingdings" panose="05000000000000000000" pitchFamily="2" charset="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9" name="Text Box 11">
            <a:extLst>
              <a:ext uri="{FF2B5EF4-FFF2-40B4-BE49-F238E27FC236}">
                <a16:creationId xmlns:a16="http://schemas.microsoft.com/office/drawing/2014/main" id="{6A96E39D-7493-0A61-F30C-CAD79D680F6C}"/>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8370" name="Rectangle 3">
            <a:extLst>
              <a:ext uri="{FF2B5EF4-FFF2-40B4-BE49-F238E27FC236}">
                <a16:creationId xmlns:a16="http://schemas.microsoft.com/office/drawing/2014/main" id="{9F9EA5EC-A667-1486-55E8-F9BF4A7C0B3C}"/>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8371" name="Text Box 7">
            <a:extLst>
              <a:ext uri="{FF2B5EF4-FFF2-40B4-BE49-F238E27FC236}">
                <a16:creationId xmlns:a16="http://schemas.microsoft.com/office/drawing/2014/main" id="{B5BACC97-7CAC-3220-0583-2E533A237BDF}"/>
              </a:ext>
            </a:extLst>
          </p:cNvPr>
          <p:cNvSpPr txBox="1">
            <a:spLocks noChangeArrowheads="1"/>
          </p:cNvSpPr>
          <p:nvPr/>
        </p:nvSpPr>
        <p:spPr bwMode="auto">
          <a:xfrm>
            <a:off x="323850" y="1052513"/>
            <a:ext cx="84963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a:latin typeface="Calibri" panose="020F0502020204030204" pitchFamily="34" charset="0"/>
            </a:endParaRPr>
          </a:p>
          <a:p>
            <a:pPr eaLnBrk="1" hangingPunct="1"/>
            <a:r>
              <a:rPr lang="de-CH" altLang="de-DE" sz="2400" b="1">
                <a:latin typeface="Calibri" panose="020F0502020204030204" pitchFamily="34" charset="0"/>
              </a:rPr>
              <a:t>OMC</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Organisation internationale ayant son siège à Genève, 164 membres (état en mars 2017).</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Organisation couvrant 3 accords multilatéraux :</a:t>
            </a:r>
          </a:p>
          <a:p>
            <a:pPr eaLnBrk="1" hangingPunct="1"/>
            <a:r>
              <a:rPr lang="de-CH" altLang="de-DE" sz="2400">
                <a:latin typeface="Calibri" panose="020F0502020204030204" pitchFamily="34" charset="0"/>
              </a:rPr>
              <a:t>	- accord sur le commerce de marchandise GATT ;</a:t>
            </a:r>
          </a:p>
          <a:p>
            <a:pPr eaLnBrk="1" hangingPunct="1"/>
            <a:r>
              <a:rPr lang="de-CH" altLang="de-DE" sz="2400">
                <a:latin typeface="Calibri" panose="020F0502020204030204" pitchFamily="34" charset="0"/>
              </a:rPr>
              <a:t>	- accord sur le commerce de services GATS ;</a:t>
            </a:r>
          </a:p>
          <a:p>
            <a:pPr eaLnBrk="1" hangingPunct="1"/>
            <a:r>
              <a:rPr lang="de-CH" altLang="de-DE" sz="2400">
                <a:latin typeface="Calibri" panose="020F0502020204030204" pitchFamily="34" charset="0"/>
              </a:rPr>
              <a:t>	- accord sur la protection de la propriété intellectuelle TRIPS.</a:t>
            </a:r>
          </a:p>
        </p:txBody>
      </p:sp>
      <p:sp>
        <p:nvSpPr>
          <p:cNvPr id="58372" name="Rectangle 2">
            <a:extLst>
              <a:ext uri="{FF2B5EF4-FFF2-40B4-BE49-F238E27FC236}">
                <a16:creationId xmlns:a16="http://schemas.microsoft.com/office/drawing/2014/main" id="{597A53D6-D14C-17CF-1CC2-8E7BF791D865}"/>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3" name="Text Box 11">
            <a:extLst>
              <a:ext uri="{FF2B5EF4-FFF2-40B4-BE49-F238E27FC236}">
                <a16:creationId xmlns:a16="http://schemas.microsoft.com/office/drawing/2014/main" id="{8B638FB4-D478-2D79-F366-89063C38F40D}"/>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59394" name="Rectangle 3">
            <a:extLst>
              <a:ext uri="{FF2B5EF4-FFF2-40B4-BE49-F238E27FC236}">
                <a16:creationId xmlns:a16="http://schemas.microsoft.com/office/drawing/2014/main" id="{2AC417FF-5B61-4F0B-26D4-839209A7E7B7}"/>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59395" name="Text Box 7">
            <a:extLst>
              <a:ext uri="{FF2B5EF4-FFF2-40B4-BE49-F238E27FC236}">
                <a16:creationId xmlns:a16="http://schemas.microsoft.com/office/drawing/2014/main" id="{E2ABD526-8CC3-A78F-DBC8-A116A7B800FC}"/>
              </a:ext>
            </a:extLst>
          </p:cNvPr>
          <p:cNvSpPr txBox="1">
            <a:spLocks noChangeArrowheads="1"/>
          </p:cNvSpPr>
          <p:nvPr/>
        </p:nvSpPr>
        <p:spPr bwMode="auto">
          <a:xfrm>
            <a:off x="323850" y="1052513"/>
            <a:ext cx="8605838"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a:latin typeface="Calibri" panose="020F0502020204030204" pitchFamily="34" charset="0"/>
            </a:endParaRPr>
          </a:p>
          <a:p>
            <a:pPr eaLnBrk="1" hangingPunct="1"/>
            <a:r>
              <a:rPr lang="de-CH" altLang="de-DE" sz="2400" b="1">
                <a:latin typeface="Calibri" panose="020F0502020204030204" pitchFamily="34" charset="0"/>
              </a:rPr>
              <a:t>OMC</a:t>
            </a:r>
          </a:p>
          <a:p>
            <a:pPr eaLnBrk="1" hangingPunct="1"/>
            <a:endParaRPr lang="de-CH" altLang="de-DE" sz="2400">
              <a:latin typeface="Calibri" panose="020F0502020204030204" pitchFamily="34" charset="0"/>
            </a:endParaRPr>
          </a:p>
          <a:p>
            <a:pPr eaLnBrk="1" hangingPunct="1"/>
            <a:r>
              <a:rPr lang="de-CH" altLang="de-DE" sz="2400">
                <a:latin typeface="Calibri" panose="020F0502020204030204" pitchFamily="34" charset="0"/>
              </a:rPr>
              <a:t>Deux principes centraux : </a:t>
            </a:r>
          </a:p>
          <a:p>
            <a:pPr eaLnBrk="1" hangingPunct="1"/>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Clause de la nation la plus favorisée : </a:t>
            </a:r>
            <a:r>
              <a:rPr lang="de-CH" altLang="de-DE" sz="2400">
                <a:latin typeface="Calibri" panose="020F0502020204030204" pitchFamily="34" charset="0"/>
              </a:rPr>
              <a:t>la suppression d’une barrière commerciale vis-à-vis d’un État vaut automatiquement pour tous les autres États de l’OMC. </a:t>
            </a:r>
            <a:endParaRPr lang="de-CH" altLang="de-DE" sz="2400" b="1">
              <a:latin typeface="Calibri" panose="020F0502020204030204" pitchFamily="34" charset="0"/>
            </a:endParaRPr>
          </a:p>
          <a:p>
            <a:pPr eaLnBrk="1" hangingPunct="1">
              <a:buFontTx/>
              <a:buChar char="•"/>
            </a:pPr>
            <a:endParaRPr lang="de-CH" altLang="de-DE" sz="2400" b="1">
              <a:latin typeface="Calibri" panose="020F0502020204030204" pitchFamily="34" charset="0"/>
            </a:endParaRPr>
          </a:p>
          <a:p>
            <a:pPr eaLnBrk="1" hangingPunct="1">
              <a:buFontTx/>
              <a:buChar char="•"/>
            </a:pPr>
            <a:r>
              <a:rPr lang="de-CH" altLang="de-DE" sz="2400" b="1">
                <a:latin typeface="Calibri" panose="020F0502020204030204" pitchFamily="34" charset="0"/>
              </a:rPr>
              <a:t>Traitement national : </a:t>
            </a:r>
            <a:r>
              <a:rPr lang="de-CH" altLang="de-DE" sz="2400">
                <a:latin typeface="Calibri" panose="020F0502020204030204" pitchFamily="34" charset="0"/>
              </a:rPr>
              <a:t>les produits nationaux ne peuvent être privilégiés par rapport aux produits d’autres membres de l’OMC.</a:t>
            </a:r>
          </a:p>
        </p:txBody>
      </p:sp>
      <p:sp>
        <p:nvSpPr>
          <p:cNvPr id="59396" name="Rectangle 2">
            <a:extLst>
              <a:ext uri="{FF2B5EF4-FFF2-40B4-BE49-F238E27FC236}">
                <a16:creationId xmlns:a16="http://schemas.microsoft.com/office/drawing/2014/main" id="{86F46FC3-1AD0-9810-E459-6479D49F9A6E}"/>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5. Protectionnisme et libre-échange</a:t>
            </a:r>
            <a:endParaRPr lang="de-DE" altLang="de-DE" sz="2400" b="1">
              <a:solidFill>
                <a:schemeClr val="bg1"/>
              </a:solidFill>
              <a:latin typeface="Calibri" panose="020F050202020403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Text Box 7">
            <a:extLst>
              <a:ext uri="{FF2B5EF4-FFF2-40B4-BE49-F238E27FC236}">
                <a16:creationId xmlns:a16="http://schemas.microsoft.com/office/drawing/2014/main" id="{75F42CD6-176E-4EA6-5BA6-45D44072D1F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0418" name="Rectangle 2">
            <a:extLst>
              <a:ext uri="{FF2B5EF4-FFF2-40B4-BE49-F238E27FC236}">
                <a16:creationId xmlns:a16="http://schemas.microsoft.com/office/drawing/2014/main" id="{B10A0E61-DE5C-A156-84AD-53C2B8554B30}"/>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60419" name="Rectangle 3">
            <a:extLst>
              <a:ext uri="{FF2B5EF4-FFF2-40B4-BE49-F238E27FC236}">
                <a16:creationId xmlns:a16="http://schemas.microsoft.com/office/drawing/2014/main" id="{68AD599B-8D88-F78C-01A4-DE88EDF96644}"/>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8" name="Text Box 10">
            <a:extLst>
              <a:ext uri="{FF2B5EF4-FFF2-40B4-BE49-F238E27FC236}">
                <a16:creationId xmlns:a16="http://schemas.microsoft.com/office/drawing/2014/main" id="{E78BC3AB-1689-7385-234B-ADB5CA172E92}"/>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r>
              <a:rPr lang="de-CH" altLang="de-DE" sz="2400" b="1" dirty="0">
                <a:latin typeface="Calibri" panose="020F0502020204030204" pitchFamily="34" charset="0"/>
                <a:ea typeface="+mn-ea"/>
              </a:rPr>
              <a:t> :</a:t>
            </a: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dirty="0" err="1">
                <a:latin typeface="Calibri" panose="020F0502020204030204" pitchFamily="34" charset="0"/>
                <a:ea typeface="+mn-ea"/>
              </a:rPr>
              <a:t>Mesurer</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l’interconnexion</a:t>
            </a:r>
            <a:r>
              <a:rPr lang="de-CH" altLang="de-DE" sz="2400" dirty="0">
                <a:latin typeface="Calibri" panose="020F0502020204030204" pitchFamily="34" charset="0"/>
                <a:ea typeface="+mn-ea"/>
              </a:rPr>
              <a:t> internationale</a:t>
            </a:r>
          </a:p>
          <a:p>
            <a:pPr eaLnBrk="1" hangingPunct="1">
              <a:buFontTx/>
              <a:buAutoNum type="arabicPeriod"/>
              <a:defRPr/>
            </a:pPr>
            <a:r>
              <a:rPr lang="de-CH" altLang="de-DE" sz="2400" dirty="0">
                <a:latin typeface="Calibri" panose="020F0502020204030204" pitchFamily="34" charset="0"/>
                <a:ea typeface="+mn-ea"/>
              </a:rPr>
              <a:t>La </a:t>
            </a:r>
            <a:r>
              <a:rPr lang="de-CH" altLang="de-DE" sz="2400" dirty="0" err="1">
                <a:latin typeface="Calibri" panose="020F0502020204030204" pitchFamily="34" charset="0"/>
                <a:ea typeface="+mn-ea"/>
              </a:rPr>
              <a:t>mondialisation</a:t>
            </a:r>
            <a:r>
              <a:rPr lang="de-CH" altLang="de-DE" sz="2400" dirty="0">
                <a:latin typeface="Calibri" panose="020F0502020204030204" pitchFamily="34" charset="0"/>
                <a:ea typeface="+mn-ea"/>
              </a:rPr>
              <a:t> </a:t>
            </a:r>
          </a:p>
          <a:p>
            <a:pPr marL="0" indent="0" eaLnBrk="1" hangingPunct="1">
              <a:defRPr/>
            </a:pPr>
            <a:r>
              <a:rPr lang="de-CH" altLang="de-DE" sz="2400" dirty="0">
                <a:latin typeface="Calibri" panose="020F0502020204030204" pitchFamily="34" charset="0"/>
                <a:ea typeface="+mn-ea"/>
              </a:rPr>
              <a:t>3. </a:t>
            </a:r>
            <a:r>
              <a:rPr lang="de-CH" altLang="de-DE" sz="2400" dirty="0" err="1">
                <a:latin typeface="Calibri" panose="020F0502020204030204" pitchFamily="34" charset="0"/>
                <a:ea typeface="+mn-ea"/>
              </a:rPr>
              <a:t>Spécialisation</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avantages</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comparatifs</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4. </a:t>
            </a:r>
            <a:r>
              <a:rPr lang="de-CH" altLang="de-DE" sz="2400" dirty="0" err="1">
                <a:latin typeface="Calibri" panose="020F0502020204030204" pitchFamily="34" charset="0"/>
                <a:ea typeface="+mn-ea"/>
              </a:rPr>
              <a:t>Taux</a:t>
            </a:r>
            <a:r>
              <a:rPr lang="de-CH" altLang="de-DE" sz="2400" dirty="0">
                <a:latin typeface="Calibri" panose="020F0502020204030204" pitchFamily="34" charset="0"/>
                <a:ea typeface="+mn-ea"/>
              </a:rPr>
              <a:t> de </a:t>
            </a:r>
            <a:r>
              <a:rPr lang="de-CH" altLang="de-DE" sz="2400" dirty="0" err="1">
                <a:latin typeface="Calibri" panose="020F0502020204030204" pitchFamily="34" charset="0"/>
                <a:ea typeface="+mn-ea"/>
              </a:rPr>
              <a:t>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5. </a:t>
            </a:r>
            <a:r>
              <a:rPr lang="de-CH" altLang="de-DE" sz="2400" dirty="0" err="1">
                <a:latin typeface="Calibri" panose="020F0502020204030204" pitchFamily="34" charset="0"/>
                <a:ea typeface="+mn-ea"/>
              </a:rPr>
              <a:t>Protectionnisme</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libre-échange</a:t>
            </a:r>
            <a:endParaRPr lang="de-CH" altLang="de-DE" sz="2400" dirty="0">
              <a:latin typeface="Calibri" panose="020F0502020204030204" pitchFamily="34" charset="0"/>
              <a:ea typeface="+mn-ea"/>
            </a:endParaRPr>
          </a:p>
          <a:p>
            <a:pPr marL="0" indent="0" eaLnBrk="1" hangingPunct="1">
              <a:defRPr/>
            </a:pPr>
            <a:r>
              <a:rPr lang="de-CH" altLang="de-DE" sz="2400" b="1" dirty="0">
                <a:solidFill>
                  <a:srgbClr val="E94E1B"/>
                </a:solidFill>
                <a:latin typeface="Calibri" panose="020F0502020204030204" pitchFamily="34" charset="0"/>
                <a:ea typeface="+mn-ea"/>
              </a:rPr>
              <a:t>6. </a:t>
            </a:r>
            <a:r>
              <a:rPr lang="fr-FR" altLang="de-DE" sz="2400" b="1" dirty="0">
                <a:solidFill>
                  <a:srgbClr val="E94E1B"/>
                </a:solidFill>
                <a:latin typeface="Calibri" panose="020F0502020204030204" pitchFamily="34" charset="0"/>
                <a:ea typeface="+mn-ea"/>
              </a:rPr>
              <a:t>Accords commerciaux régionaux (intégration régionale)</a:t>
            </a:r>
            <a:endParaRPr lang="de-CH" altLang="de-DE" sz="2400" b="1" dirty="0">
              <a:solidFill>
                <a:srgbClr val="E94E1B"/>
              </a:solidFill>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7. </a:t>
            </a:r>
            <a:r>
              <a:rPr lang="fr-FR" altLang="de-DE" sz="2400" dirty="0">
                <a:latin typeface="Calibri" panose="020F0502020204030204" pitchFamily="34" charset="0"/>
                <a:ea typeface="+mn-ea"/>
              </a:rPr>
              <a:t>La politique économique extérieure de la Suisse</a:t>
            </a:r>
            <a:endParaRPr lang="de-CH" altLang="de-DE" sz="2400" dirty="0">
              <a:latin typeface="Calibri" panose="020F0502020204030204" pitchFamily="34" charset="0"/>
              <a:ea typeface="+mn-e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1" name="Text Box 11">
            <a:extLst>
              <a:ext uri="{FF2B5EF4-FFF2-40B4-BE49-F238E27FC236}">
                <a16:creationId xmlns:a16="http://schemas.microsoft.com/office/drawing/2014/main" id="{7D3FCE0E-13F5-A1B3-7FE6-28AFBE68453D}"/>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1442" name="Rectangle 3">
            <a:extLst>
              <a:ext uri="{FF2B5EF4-FFF2-40B4-BE49-F238E27FC236}">
                <a16:creationId xmlns:a16="http://schemas.microsoft.com/office/drawing/2014/main" id="{5AF2666B-4942-7D33-4697-84CCC1CCBEB1}"/>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61443" name="Text Box 7">
            <a:extLst>
              <a:ext uri="{FF2B5EF4-FFF2-40B4-BE49-F238E27FC236}">
                <a16:creationId xmlns:a16="http://schemas.microsoft.com/office/drawing/2014/main" id="{C798DD18-F0E0-E4BE-4E6E-C2355287E905}"/>
              </a:ext>
            </a:extLst>
          </p:cNvPr>
          <p:cNvSpPr txBox="1">
            <a:spLocks noChangeArrowheads="1"/>
          </p:cNvSpPr>
          <p:nvPr/>
        </p:nvSpPr>
        <p:spPr bwMode="auto">
          <a:xfrm>
            <a:off x="323850" y="1052513"/>
            <a:ext cx="84963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dirty="0">
              <a:latin typeface="Calibri" panose="020F0502020204030204" pitchFamily="34" charset="0"/>
            </a:endParaRPr>
          </a:p>
          <a:p>
            <a:pPr eaLnBrk="1" hangingPunct="1"/>
            <a:r>
              <a:rPr lang="fr-FR" altLang="de-DE" sz="2400" b="1" dirty="0">
                <a:latin typeface="Calibri" panose="020F0502020204030204" pitchFamily="34" charset="0"/>
              </a:rPr>
              <a:t>Effets de l’intégration régionale en termes de bien-être</a:t>
            </a:r>
            <a:endParaRPr lang="de-CH" altLang="de-DE" sz="2400" b="1" dirty="0">
              <a:latin typeface="Calibri" panose="020F0502020204030204" pitchFamily="34" charset="0"/>
            </a:endParaRPr>
          </a:p>
          <a:p>
            <a:pPr eaLnBrk="1" hangingPunct="1"/>
            <a:endParaRPr lang="de-CH" altLang="de-DE" sz="2400" dirty="0">
              <a:latin typeface="Calibri" panose="020F0502020204030204" pitchFamily="34" charset="0"/>
            </a:endParaRPr>
          </a:p>
          <a:p>
            <a:pPr eaLnBrk="1" hangingPunct="1">
              <a:buFontTx/>
              <a:buChar char="•"/>
            </a:pPr>
            <a:r>
              <a:rPr lang="de-CH" altLang="de-DE" sz="2400" b="1" dirty="0">
                <a:latin typeface="Calibri" panose="020F0502020204030204" pitchFamily="34" charset="0"/>
              </a:rPr>
              <a:t>Effet </a:t>
            </a:r>
            <a:r>
              <a:rPr lang="de-CH" altLang="de-DE" sz="2400" b="1" dirty="0" err="1">
                <a:latin typeface="Calibri" panose="020F0502020204030204" pitchFamily="34" charset="0"/>
              </a:rPr>
              <a:t>positif</a:t>
            </a:r>
            <a:r>
              <a:rPr lang="de-CH" altLang="de-DE" sz="2400" b="1" dirty="0">
                <a:latin typeface="Calibri" panose="020F0502020204030204" pitchFamily="34" charset="0"/>
              </a:rPr>
              <a:t> : </a:t>
            </a:r>
            <a:r>
              <a:rPr lang="de-CH" altLang="de-DE" sz="2400" dirty="0" err="1">
                <a:latin typeface="Calibri" panose="020F0502020204030204" pitchFamily="34" charset="0"/>
              </a:rPr>
              <a:t>renforcement</a:t>
            </a:r>
            <a:r>
              <a:rPr lang="de-CH" altLang="de-DE" sz="2400" dirty="0">
                <a:latin typeface="Calibri" panose="020F0502020204030204" pitchFamily="34" charset="0"/>
              </a:rPr>
              <a:t> du </a:t>
            </a:r>
            <a:r>
              <a:rPr lang="de-CH" altLang="de-DE" sz="2400" dirty="0" err="1">
                <a:latin typeface="Calibri" panose="020F0502020204030204" pitchFamily="34" charset="0"/>
              </a:rPr>
              <a:t>libre-échange</a:t>
            </a:r>
            <a:r>
              <a:rPr lang="de-CH" altLang="de-DE" sz="2400" dirty="0">
                <a:latin typeface="Calibri" panose="020F0502020204030204" pitchFamily="34" charset="0"/>
              </a:rPr>
              <a:t>, </a:t>
            </a:r>
            <a:r>
              <a:rPr lang="de-CH" altLang="de-DE" sz="2400" dirty="0" err="1">
                <a:latin typeface="Calibri" panose="020F0502020204030204" pitchFamily="34" charset="0"/>
              </a:rPr>
              <a:t>renforce</a:t>
            </a:r>
            <a:r>
              <a:rPr lang="de-CH" altLang="de-DE" sz="2400" dirty="0">
                <a:latin typeface="Calibri" panose="020F0502020204030204" pitchFamily="34" charset="0"/>
              </a:rPr>
              <a:t> le </a:t>
            </a:r>
            <a:r>
              <a:rPr lang="de-CH" altLang="de-DE" sz="2400" dirty="0" err="1">
                <a:latin typeface="Calibri" panose="020F0502020204030204" pitchFamily="34" charset="0"/>
              </a:rPr>
              <a:t>commerce</a:t>
            </a:r>
            <a:r>
              <a:rPr lang="de-CH" altLang="de-DE" sz="2400" dirty="0">
                <a:latin typeface="Calibri" panose="020F0502020204030204" pitchFamily="34" charset="0"/>
              </a:rPr>
              <a:t>.</a:t>
            </a:r>
          </a:p>
          <a:p>
            <a:pPr eaLnBrk="1" hangingPunct="1">
              <a:buFontTx/>
              <a:buChar char="•"/>
            </a:pPr>
            <a:endParaRPr lang="de-CH" altLang="de-DE" sz="2400" dirty="0">
              <a:latin typeface="Calibri" panose="020F0502020204030204" pitchFamily="34" charset="0"/>
            </a:endParaRPr>
          </a:p>
          <a:p>
            <a:pPr eaLnBrk="1" hangingPunct="1">
              <a:buFontTx/>
              <a:buChar char="•"/>
            </a:pPr>
            <a:r>
              <a:rPr lang="de-CH" altLang="de-DE" sz="2400" b="1" dirty="0">
                <a:latin typeface="Calibri" panose="020F0502020204030204" pitchFamily="34" charset="0"/>
              </a:rPr>
              <a:t>Effet </a:t>
            </a:r>
            <a:r>
              <a:rPr lang="de-CH" altLang="de-DE" sz="2400" b="1" dirty="0" err="1">
                <a:latin typeface="Calibri" panose="020F0502020204030204" pitchFamily="34" charset="0"/>
              </a:rPr>
              <a:t>négatif</a:t>
            </a:r>
            <a:r>
              <a:rPr lang="de-CH" altLang="de-DE" sz="2400" b="1" dirty="0">
                <a:latin typeface="Calibri" panose="020F0502020204030204" pitchFamily="34" charset="0"/>
              </a:rPr>
              <a:t> : </a:t>
            </a:r>
            <a:r>
              <a:rPr lang="de-CH" altLang="de-DE" sz="2400" dirty="0" err="1">
                <a:latin typeface="Calibri" panose="020F0502020204030204" pitchFamily="34" charset="0"/>
              </a:rPr>
              <a:t>réorientation</a:t>
            </a:r>
            <a:r>
              <a:rPr lang="de-CH" altLang="de-DE" sz="2400" dirty="0">
                <a:latin typeface="Calibri" panose="020F0502020204030204" pitchFamily="34" charset="0"/>
              </a:rPr>
              <a:t> des </a:t>
            </a:r>
            <a:r>
              <a:rPr lang="de-CH" altLang="de-DE" sz="2400" dirty="0" err="1">
                <a:latin typeface="Calibri" panose="020F0502020204030204" pitchFamily="34" charset="0"/>
              </a:rPr>
              <a:t>échanges</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biens</a:t>
            </a:r>
            <a:r>
              <a:rPr lang="de-CH" altLang="de-DE" sz="2400" dirty="0">
                <a:latin typeface="Calibri" panose="020F0502020204030204" pitchFamily="34" charset="0"/>
              </a:rPr>
              <a:t> ne </a:t>
            </a:r>
            <a:r>
              <a:rPr lang="de-CH" altLang="de-DE" sz="2400" dirty="0" err="1">
                <a:latin typeface="Calibri" panose="020F0502020204030204" pitchFamily="34" charset="0"/>
              </a:rPr>
              <a:t>sont</a:t>
            </a:r>
            <a:r>
              <a:rPr lang="de-CH" altLang="de-DE" sz="2400" dirty="0">
                <a:latin typeface="Calibri" panose="020F0502020204030204" pitchFamily="34" charset="0"/>
              </a:rPr>
              <a:t> plus </a:t>
            </a:r>
            <a:r>
              <a:rPr lang="de-CH" altLang="de-DE" sz="2400" dirty="0" err="1">
                <a:latin typeface="Calibri" panose="020F0502020204030204" pitchFamily="34" charset="0"/>
              </a:rPr>
              <a:t>acquis</a:t>
            </a:r>
            <a:r>
              <a:rPr lang="de-CH" altLang="de-DE" sz="2400" dirty="0">
                <a:latin typeface="Calibri" panose="020F0502020204030204" pitchFamily="34" charset="0"/>
              </a:rPr>
              <a:t> </a:t>
            </a:r>
            <a:r>
              <a:rPr lang="de-CH" altLang="de-DE" sz="2400" dirty="0" err="1">
                <a:latin typeface="Calibri" panose="020F0502020204030204" pitchFamily="34" charset="0"/>
              </a:rPr>
              <a:t>auprès</a:t>
            </a:r>
            <a:r>
              <a:rPr lang="de-CH" altLang="de-DE" sz="2400" dirty="0">
                <a:latin typeface="Calibri" panose="020F0502020204030204" pitchFamily="34" charset="0"/>
              </a:rPr>
              <a:t> du </a:t>
            </a:r>
            <a:r>
              <a:rPr lang="de-CH" altLang="de-DE" sz="2400" dirty="0" err="1">
                <a:latin typeface="Calibri" panose="020F0502020204030204" pitchFamily="34" charset="0"/>
              </a:rPr>
              <a:t>producteur</a:t>
            </a:r>
            <a:r>
              <a:rPr lang="de-CH" altLang="de-DE" sz="2400" dirty="0">
                <a:latin typeface="Calibri" panose="020F0502020204030204" pitchFamily="34" charset="0"/>
              </a:rPr>
              <a:t> le plus </a:t>
            </a:r>
            <a:r>
              <a:rPr lang="de-CH" altLang="de-DE" sz="2400" dirty="0" err="1">
                <a:latin typeface="Calibri" panose="020F0502020204030204" pitchFamily="34" charset="0"/>
              </a:rPr>
              <a:t>efficient</a:t>
            </a:r>
            <a:r>
              <a:rPr lang="de-CH" altLang="de-DE" sz="2400" dirty="0">
                <a:latin typeface="Calibri" panose="020F0502020204030204" pitchFamily="34" charset="0"/>
              </a:rPr>
              <a:t> au </a:t>
            </a:r>
            <a:r>
              <a:rPr lang="de-CH" altLang="de-DE" sz="2400" dirty="0" err="1">
                <a:latin typeface="Calibri" panose="020F0502020204030204" pitchFamily="34" charset="0"/>
              </a:rPr>
              <a:t>niveau</a:t>
            </a:r>
            <a:r>
              <a:rPr lang="de-CH" altLang="de-DE" sz="2400" dirty="0">
                <a:latin typeface="Calibri" panose="020F0502020204030204" pitchFamily="34" charset="0"/>
              </a:rPr>
              <a:t> </a:t>
            </a:r>
            <a:r>
              <a:rPr lang="de-CH" altLang="de-DE" sz="2400" dirty="0" err="1">
                <a:latin typeface="Calibri" panose="020F0502020204030204" pitchFamily="34" charset="0"/>
              </a:rPr>
              <a:t>mondial</a:t>
            </a:r>
            <a:r>
              <a:rPr lang="de-CH" altLang="de-DE" sz="2400" dirty="0">
                <a:latin typeface="Calibri" panose="020F0502020204030204" pitchFamily="34" charset="0"/>
              </a:rPr>
              <a:t>, </a:t>
            </a:r>
            <a:r>
              <a:rPr lang="de-CH" altLang="de-DE" sz="2400" dirty="0" err="1">
                <a:latin typeface="Calibri" panose="020F0502020204030204" pitchFamily="34" charset="0"/>
              </a:rPr>
              <a:t>mais</a:t>
            </a:r>
            <a:r>
              <a:rPr lang="de-CH" altLang="de-DE" sz="2400" dirty="0">
                <a:latin typeface="Calibri" panose="020F0502020204030204" pitchFamily="34" charset="0"/>
              </a:rPr>
              <a:t> </a:t>
            </a:r>
            <a:r>
              <a:rPr lang="de-CH" altLang="de-DE" sz="2400" dirty="0" err="1">
                <a:latin typeface="Calibri" panose="020F0502020204030204" pitchFamily="34" charset="0"/>
              </a:rPr>
              <a:t>auprès</a:t>
            </a:r>
            <a:r>
              <a:rPr lang="de-CH" altLang="de-DE" sz="2400" dirty="0">
                <a:latin typeface="Calibri" panose="020F0502020204030204" pitchFamily="34" charset="0"/>
              </a:rPr>
              <a:t> du plus </a:t>
            </a:r>
            <a:r>
              <a:rPr lang="de-CH" altLang="de-DE" sz="2400" dirty="0" err="1">
                <a:latin typeface="Calibri" panose="020F0502020204030204" pitchFamily="34" charset="0"/>
              </a:rPr>
              <a:t>efficient</a:t>
            </a:r>
            <a:r>
              <a:rPr lang="de-CH" altLang="de-DE" sz="2400" dirty="0">
                <a:latin typeface="Calibri" panose="020F0502020204030204" pitchFamily="34" charset="0"/>
              </a:rPr>
              <a:t> au sein de la </a:t>
            </a:r>
            <a:r>
              <a:rPr lang="de-CH" altLang="de-DE" sz="2400" dirty="0" err="1">
                <a:latin typeface="Calibri" panose="020F0502020204030204" pitchFamily="34" charset="0"/>
              </a:rPr>
              <a:t>zone</a:t>
            </a:r>
            <a:r>
              <a:rPr lang="de-CH" altLang="de-DE" sz="2400" dirty="0">
                <a:latin typeface="Calibri" panose="020F0502020204030204" pitchFamily="34" charset="0"/>
              </a:rPr>
              <a:t> </a:t>
            </a:r>
            <a:r>
              <a:rPr lang="de-CH" altLang="de-DE" sz="2400" dirty="0" err="1">
                <a:latin typeface="Calibri" panose="020F0502020204030204" pitchFamily="34" charset="0"/>
              </a:rPr>
              <a:t>d’intégration</a:t>
            </a:r>
            <a:r>
              <a:rPr lang="de-CH" altLang="de-DE" sz="2400" dirty="0">
                <a:latin typeface="Calibri" panose="020F0502020204030204" pitchFamily="34" charset="0"/>
              </a:rPr>
              <a:t>.</a:t>
            </a:r>
          </a:p>
          <a:p>
            <a:pPr eaLnBrk="1" hangingPunct="1">
              <a:buFontTx/>
              <a:buChar char="•"/>
            </a:pPr>
            <a:endParaRPr lang="de-CH" altLang="de-DE" sz="2400" b="1" dirty="0">
              <a:latin typeface="Calibri" panose="020F0502020204030204" pitchFamily="34" charset="0"/>
            </a:endParaRPr>
          </a:p>
          <a:p>
            <a:pPr eaLnBrk="1" hangingPunct="1">
              <a:buFontTx/>
              <a:buChar char="•"/>
            </a:pPr>
            <a:r>
              <a:rPr lang="de-CH" altLang="de-DE" sz="2400" dirty="0">
                <a:latin typeface="Calibri" panose="020F0502020204030204" pitchFamily="34" charset="0"/>
              </a:rPr>
              <a:t>En </a:t>
            </a:r>
            <a:r>
              <a:rPr lang="de-CH" altLang="de-DE" sz="2400" dirty="0" err="1">
                <a:latin typeface="Calibri" panose="020F0502020204030204" pitchFamily="34" charset="0"/>
              </a:rPr>
              <a:t>règle</a:t>
            </a:r>
            <a:r>
              <a:rPr lang="de-CH" altLang="de-DE" sz="2400" dirty="0">
                <a:latin typeface="Calibri" panose="020F0502020204030204" pitchFamily="34" charset="0"/>
              </a:rPr>
              <a:t> </a:t>
            </a:r>
            <a:r>
              <a:rPr lang="de-CH" altLang="de-DE" sz="2400" dirty="0" err="1">
                <a:latin typeface="Calibri" panose="020F0502020204030204" pitchFamily="34" charset="0"/>
              </a:rPr>
              <a:t>générale</a:t>
            </a:r>
            <a:r>
              <a:rPr lang="de-CH" altLang="de-DE" sz="2400" dirty="0">
                <a:latin typeface="Calibri" panose="020F0502020204030204" pitchFamily="34" charset="0"/>
              </a:rPr>
              <a:t>, </a:t>
            </a:r>
            <a:r>
              <a:rPr lang="de-CH" altLang="de-DE" sz="2400" dirty="0" err="1">
                <a:latin typeface="Calibri" panose="020F0502020204030204" pitchFamily="34" charset="0"/>
              </a:rPr>
              <a:t>l’effet</a:t>
            </a:r>
            <a:r>
              <a:rPr lang="de-CH" altLang="de-DE" sz="2400" dirty="0">
                <a:latin typeface="Calibri" panose="020F0502020204030204" pitchFamily="34" charset="0"/>
              </a:rPr>
              <a:t> </a:t>
            </a:r>
            <a:r>
              <a:rPr lang="de-CH" altLang="de-DE" sz="2400" dirty="0" err="1">
                <a:latin typeface="Calibri" panose="020F0502020204030204" pitchFamily="34" charset="0"/>
              </a:rPr>
              <a:t>positif</a:t>
            </a:r>
            <a:r>
              <a:rPr lang="de-CH" altLang="de-DE" sz="2400" dirty="0">
                <a:latin typeface="Calibri" panose="020F0502020204030204" pitchFamily="34" charset="0"/>
              </a:rPr>
              <a:t> </a:t>
            </a:r>
            <a:r>
              <a:rPr lang="de-CH" altLang="de-DE" sz="2400" dirty="0" err="1">
                <a:latin typeface="Calibri" panose="020F0502020204030204" pitchFamily="34" charset="0"/>
              </a:rPr>
              <a:t>domine</a:t>
            </a:r>
            <a:r>
              <a:rPr lang="de-CH" altLang="de-DE" sz="2400" dirty="0">
                <a:latin typeface="Calibri" panose="020F0502020204030204" pitchFamily="34" charset="0"/>
              </a:rPr>
              <a:t>.</a:t>
            </a:r>
          </a:p>
        </p:txBody>
      </p:sp>
      <p:sp>
        <p:nvSpPr>
          <p:cNvPr id="61444" name="Rectangle 2">
            <a:extLst>
              <a:ext uri="{FF2B5EF4-FFF2-40B4-BE49-F238E27FC236}">
                <a16:creationId xmlns:a16="http://schemas.microsoft.com/office/drawing/2014/main" id="{A24D13CF-0FC5-7108-71A9-A88D51221568}"/>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5" name="Text Box 11">
            <a:extLst>
              <a:ext uri="{FF2B5EF4-FFF2-40B4-BE49-F238E27FC236}">
                <a16:creationId xmlns:a16="http://schemas.microsoft.com/office/drawing/2014/main" id="{A6F63137-0591-FFD6-B4BF-5C07B9B88B4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2466" name="Rectangle 3">
            <a:extLst>
              <a:ext uri="{FF2B5EF4-FFF2-40B4-BE49-F238E27FC236}">
                <a16:creationId xmlns:a16="http://schemas.microsoft.com/office/drawing/2014/main" id="{16EE14F5-2711-E061-27E9-A66E6FCA98F6}"/>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2467" name="Text Box 7">
            <a:extLst>
              <a:ext uri="{FF2B5EF4-FFF2-40B4-BE49-F238E27FC236}">
                <a16:creationId xmlns:a16="http://schemas.microsoft.com/office/drawing/2014/main" id="{C126E0DB-EA0F-9773-5FCD-0D809EB45A52}"/>
              </a:ext>
            </a:extLst>
          </p:cNvPr>
          <p:cNvSpPr txBox="1">
            <a:spLocks noChangeArrowheads="1"/>
          </p:cNvSpPr>
          <p:nvPr/>
        </p:nvSpPr>
        <p:spPr bwMode="auto">
          <a:xfrm>
            <a:off x="323850" y="1052513"/>
            <a:ext cx="84963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Formes d’intégration économique</a:t>
            </a:r>
          </a:p>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p:txBody>
      </p:sp>
      <p:sp>
        <p:nvSpPr>
          <p:cNvPr id="62468" name="Rectangle 2">
            <a:extLst>
              <a:ext uri="{FF2B5EF4-FFF2-40B4-BE49-F238E27FC236}">
                <a16:creationId xmlns:a16="http://schemas.microsoft.com/office/drawing/2014/main" id="{0E6102B1-F3B0-621F-F6A8-39317313D974}"/>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pic>
        <p:nvPicPr>
          <p:cNvPr id="62469" name="Image 1">
            <a:extLst>
              <a:ext uri="{FF2B5EF4-FFF2-40B4-BE49-F238E27FC236}">
                <a16:creationId xmlns:a16="http://schemas.microsoft.com/office/drawing/2014/main" id="{1847255A-4421-6EF5-9125-C758C30FA9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0525"/>
            <a:ext cx="9144000"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89" name="Text Box 11">
            <a:extLst>
              <a:ext uri="{FF2B5EF4-FFF2-40B4-BE49-F238E27FC236}">
                <a16:creationId xmlns:a16="http://schemas.microsoft.com/office/drawing/2014/main" id="{195AE17B-CA19-20E9-40BF-FCD5F0E4D30E}"/>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3490" name="Rectangle 3">
            <a:extLst>
              <a:ext uri="{FF2B5EF4-FFF2-40B4-BE49-F238E27FC236}">
                <a16:creationId xmlns:a16="http://schemas.microsoft.com/office/drawing/2014/main" id="{D223FC25-6BA5-7937-3C47-A66835D77BBD}"/>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3491" name="Text Box 7">
            <a:extLst>
              <a:ext uri="{FF2B5EF4-FFF2-40B4-BE49-F238E27FC236}">
                <a16:creationId xmlns:a16="http://schemas.microsoft.com/office/drawing/2014/main" id="{0E9DD711-BFF5-6E4B-0552-298C5A4203C4}"/>
              </a:ext>
            </a:extLst>
          </p:cNvPr>
          <p:cNvSpPr txBox="1">
            <a:spLocks noChangeArrowheads="1"/>
          </p:cNvSpPr>
          <p:nvPr/>
        </p:nvSpPr>
        <p:spPr bwMode="auto">
          <a:xfrm>
            <a:off x="323850" y="1052513"/>
            <a:ext cx="84963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Exemples de formes d’intégration économique</a:t>
            </a:r>
          </a:p>
          <a:p>
            <a:pPr eaLnBrk="1" hangingPunct="1"/>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Zone de libre-échange :</a:t>
            </a:r>
            <a:r>
              <a:rPr lang="de-CH" altLang="de-DE" sz="2400">
                <a:latin typeface="Calibri" panose="020F0502020204030204" pitchFamily="34" charset="0"/>
              </a:rPr>
              <a:t> AELE (Suisse, Norvège, Islande, Liechtenstein).</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Union douanière : </a:t>
            </a:r>
            <a:r>
              <a:rPr lang="de-CH" altLang="de-DE" sz="2400">
                <a:latin typeface="Calibri" panose="020F0502020204030204" pitchFamily="34" charset="0"/>
              </a:rPr>
              <a:t>UE jusqu’au début des années 1990.</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Marché unique : </a:t>
            </a:r>
            <a:r>
              <a:rPr lang="de-CH" altLang="de-DE" sz="2400">
                <a:latin typeface="Calibri" panose="020F0502020204030204" pitchFamily="34" charset="0"/>
              </a:rPr>
              <a:t>UE depuis 1992, critère </a:t>
            </a:r>
            <a:r>
              <a:rPr lang="de-CH" altLang="de-DE" sz="2400">
                <a:latin typeface="Calibri" panose="020F0502020204030204" pitchFamily="34" charset="0"/>
                <a:sym typeface="Wingdings" pitchFamily="2" charset="2"/>
              </a:rPr>
              <a:t> </a:t>
            </a:r>
            <a:r>
              <a:rPr lang="de-CH" altLang="de-DE" sz="2400" i="1">
                <a:latin typeface="Calibri" panose="020F0502020204030204" pitchFamily="34" charset="0"/>
                <a:sym typeface="Wingdings" pitchFamily="2" charset="2"/>
              </a:rPr>
              <a:t>Quatre libertés de circulation.</a:t>
            </a:r>
            <a:endParaRPr lang="de-CH" altLang="de-DE" sz="2400" i="1">
              <a:latin typeface="Calibri" panose="020F0502020204030204" pitchFamily="34" charset="0"/>
            </a:endParaRPr>
          </a:p>
        </p:txBody>
      </p:sp>
      <p:sp>
        <p:nvSpPr>
          <p:cNvPr id="63492" name="Text Box 7">
            <a:extLst>
              <a:ext uri="{FF2B5EF4-FFF2-40B4-BE49-F238E27FC236}">
                <a16:creationId xmlns:a16="http://schemas.microsoft.com/office/drawing/2014/main" id="{E3F10025-F399-627A-3BC1-69F12153FFB8}"/>
              </a:ext>
            </a:extLst>
          </p:cNvPr>
          <p:cNvSpPr txBox="1">
            <a:spLocks noChangeArrowheads="1"/>
          </p:cNvSpPr>
          <p:nvPr/>
        </p:nvSpPr>
        <p:spPr bwMode="auto">
          <a:xfrm>
            <a:off x="284163" y="4783138"/>
            <a:ext cx="8391525" cy="1200150"/>
          </a:xfrm>
          <a:prstGeom prst="rect">
            <a:avLst/>
          </a:prstGeom>
          <a:solidFill>
            <a:srgbClr val="C0C0C0">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buFont typeface="Wingdings" pitchFamily="2" charset="2"/>
              <a:buChar char="à"/>
            </a:pPr>
            <a:r>
              <a:rPr lang="de-CH" altLang="de-DE" sz="2400" b="1" i="1">
                <a:latin typeface="Calibri" panose="020F0502020204030204" pitchFamily="34" charset="0"/>
                <a:sym typeface="Wingdings" pitchFamily="2" charset="2"/>
              </a:rPr>
              <a:t> Quatre libertés de circulation	</a:t>
            </a:r>
            <a:r>
              <a:rPr lang="de-CH" altLang="de-DE" sz="2400">
                <a:latin typeface="Calibri" panose="020F0502020204030204" pitchFamily="34" charset="0"/>
              </a:rPr>
              <a:t>	</a:t>
            </a:r>
          </a:p>
          <a:p>
            <a:pPr eaLnBrk="1" hangingPunct="1"/>
            <a:r>
              <a:rPr lang="fr-FR" altLang="de-DE" sz="2400">
                <a:latin typeface="Calibri" panose="020F0502020204030204" pitchFamily="34" charset="0"/>
              </a:rPr>
              <a:t>Libre circulation des biens, des services, des capitaux et des personnes.</a:t>
            </a:r>
            <a:endParaRPr lang="de-CH" altLang="de-DE" sz="2400">
              <a:latin typeface="Calibri" panose="020F0502020204030204" pitchFamily="34" charset="0"/>
            </a:endParaRPr>
          </a:p>
        </p:txBody>
      </p:sp>
      <p:sp>
        <p:nvSpPr>
          <p:cNvPr id="63493" name="Rectangle 2">
            <a:extLst>
              <a:ext uri="{FF2B5EF4-FFF2-40B4-BE49-F238E27FC236}">
                <a16:creationId xmlns:a16="http://schemas.microsoft.com/office/drawing/2014/main" id="{6BB17432-5B49-88A0-7F1E-3315BAC7B7B8}"/>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3" name="Text Box 11">
            <a:extLst>
              <a:ext uri="{FF2B5EF4-FFF2-40B4-BE49-F238E27FC236}">
                <a16:creationId xmlns:a16="http://schemas.microsoft.com/office/drawing/2014/main" id="{62839047-DD2A-EEF2-0F3B-5290313C331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4514" name="Rectangle 3">
            <a:extLst>
              <a:ext uri="{FF2B5EF4-FFF2-40B4-BE49-F238E27FC236}">
                <a16:creationId xmlns:a16="http://schemas.microsoft.com/office/drawing/2014/main" id="{C5A7CB32-3157-4C95-8FEA-8C8924D8C49D}"/>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4515" name="Text Box 7">
            <a:extLst>
              <a:ext uri="{FF2B5EF4-FFF2-40B4-BE49-F238E27FC236}">
                <a16:creationId xmlns:a16="http://schemas.microsoft.com/office/drawing/2014/main" id="{79102EC0-AB7F-0A37-AC28-08414CD192DC}"/>
              </a:ext>
            </a:extLst>
          </p:cNvPr>
          <p:cNvSpPr txBox="1">
            <a:spLocks noChangeArrowheads="1"/>
          </p:cNvSpPr>
          <p:nvPr/>
        </p:nvSpPr>
        <p:spPr bwMode="auto">
          <a:xfrm>
            <a:off x="323850" y="1052513"/>
            <a:ext cx="84963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Exemples de formes d’intégration économique</a:t>
            </a:r>
          </a:p>
          <a:p>
            <a:pPr eaLnBrk="1" hangingPunct="1"/>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Union monétaire : </a:t>
            </a:r>
            <a:r>
              <a:rPr lang="de-CH" altLang="de-DE" sz="2400">
                <a:latin typeface="Calibri" panose="020F0502020204030204" pitchFamily="34" charset="0"/>
              </a:rPr>
              <a:t>Zone euro, depuis 1999.</a:t>
            </a:r>
            <a:br>
              <a:rPr lang="de-CH" altLang="de-DE" sz="2400">
                <a:latin typeface="Calibri" panose="020F0502020204030204" pitchFamily="34" charset="0"/>
              </a:rPr>
            </a:br>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Union économique totale : </a:t>
            </a:r>
            <a:r>
              <a:rPr lang="de-CH" altLang="de-DE" sz="2400">
                <a:latin typeface="Calibri" panose="020F0502020204030204" pitchFamily="34" charset="0"/>
              </a:rPr>
              <a:t>est-ce le futur de l’UE ?</a:t>
            </a:r>
            <a:r>
              <a:rPr lang="de-CH" altLang="de-DE" sz="2400" b="1">
                <a:latin typeface="Calibri" panose="020F0502020204030204" pitchFamily="34" charset="0"/>
              </a:rPr>
              <a:t> </a:t>
            </a:r>
            <a:endParaRPr lang="de-CH" altLang="de-DE" sz="2400">
              <a:latin typeface="Calibri" panose="020F0502020204030204" pitchFamily="34" charset="0"/>
            </a:endParaRPr>
          </a:p>
          <a:p>
            <a:pPr eaLnBrk="1" hangingPunct="1">
              <a:buFontTx/>
              <a:buChar char="•"/>
            </a:pPr>
            <a:endParaRPr lang="de-CH" altLang="de-DE" sz="2400" i="1">
              <a:latin typeface="Calibri" panose="020F0502020204030204" pitchFamily="34" charset="0"/>
            </a:endParaRPr>
          </a:p>
          <a:p>
            <a:pPr eaLnBrk="1" hangingPunct="1">
              <a:buFontTx/>
              <a:buChar char="•"/>
            </a:pPr>
            <a:r>
              <a:rPr lang="de-CH" altLang="de-DE" sz="2400">
                <a:latin typeface="Calibri" panose="020F0502020204030204" pitchFamily="34" charset="0"/>
              </a:rPr>
              <a:t>L’intégration régionale est un moyen apprécié de libéralisation des échanges. Il existe, mondialement, un grand nombre de zones d’intégration, plus ou moins étendues.</a:t>
            </a:r>
          </a:p>
        </p:txBody>
      </p:sp>
      <p:sp>
        <p:nvSpPr>
          <p:cNvPr id="64516" name="Rectangle 2">
            <a:extLst>
              <a:ext uri="{FF2B5EF4-FFF2-40B4-BE49-F238E27FC236}">
                <a16:creationId xmlns:a16="http://schemas.microsoft.com/office/drawing/2014/main" id="{B0D00AED-0D08-44D4-B5FA-A36025313B78}"/>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7" name="Text Box 11">
            <a:extLst>
              <a:ext uri="{FF2B5EF4-FFF2-40B4-BE49-F238E27FC236}">
                <a16:creationId xmlns:a16="http://schemas.microsoft.com/office/drawing/2014/main" id="{DF1BF172-240A-4AA3-6172-A5F61E50387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5538" name="Rectangle 3">
            <a:extLst>
              <a:ext uri="{FF2B5EF4-FFF2-40B4-BE49-F238E27FC236}">
                <a16:creationId xmlns:a16="http://schemas.microsoft.com/office/drawing/2014/main" id="{B6CA51B7-7162-C600-0FE4-6A5243DB022B}"/>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5539" name="Text Box 7">
            <a:extLst>
              <a:ext uri="{FF2B5EF4-FFF2-40B4-BE49-F238E27FC236}">
                <a16:creationId xmlns:a16="http://schemas.microsoft.com/office/drawing/2014/main" id="{F99A9F39-22D9-772E-FFCB-C3BD1919ADF2}"/>
              </a:ext>
            </a:extLst>
          </p:cNvPr>
          <p:cNvSpPr txBox="1">
            <a:spLocks noChangeArrowheads="1"/>
          </p:cNvSpPr>
          <p:nvPr/>
        </p:nvSpPr>
        <p:spPr bwMode="auto">
          <a:xfrm>
            <a:off x="323850" y="1052513"/>
            <a:ext cx="84963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L’Union européenne (UE)</a:t>
            </a:r>
          </a:p>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pierre angulaire de l’intégration européenne a été posée en 1944, lors de la conférence de Bretton-Woods, par le règlement après-guerre de la Seconde Guerre mondiale.</a:t>
            </a:r>
          </a:p>
          <a:p>
            <a:pPr eaLnBrk="1" hangingPunct="1">
              <a:buFontTx/>
              <a:buChar char="•"/>
            </a:pPr>
            <a:endParaRPr lang="de-CH" altLang="de-DE" sz="2400">
              <a:latin typeface="Calibri" panose="020F0502020204030204" pitchFamily="34" charset="0"/>
            </a:endParaRP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Cette conférence a également jeté les bases du Fonds monétaire international FMI, de la Banque mondiale et de l’Organisation mondiale du commerce OMC (auparavant GATT).</a:t>
            </a:r>
          </a:p>
        </p:txBody>
      </p:sp>
      <p:sp>
        <p:nvSpPr>
          <p:cNvPr id="65540" name="Rectangle 2">
            <a:extLst>
              <a:ext uri="{FF2B5EF4-FFF2-40B4-BE49-F238E27FC236}">
                <a16:creationId xmlns:a16="http://schemas.microsoft.com/office/drawing/2014/main" id="{1117A392-1B45-587F-4C77-FE2A4A94F9E4}"/>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1" name="Text Box 11">
            <a:extLst>
              <a:ext uri="{FF2B5EF4-FFF2-40B4-BE49-F238E27FC236}">
                <a16:creationId xmlns:a16="http://schemas.microsoft.com/office/drawing/2014/main" id="{865F01C5-32C2-EF70-A7B6-FD47CFC005F4}"/>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6562" name="Rectangle 3">
            <a:extLst>
              <a:ext uri="{FF2B5EF4-FFF2-40B4-BE49-F238E27FC236}">
                <a16:creationId xmlns:a16="http://schemas.microsoft.com/office/drawing/2014/main" id="{168863A1-9C47-4301-1380-B6CAD9597C7A}"/>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6563" name="Text Box 7">
            <a:extLst>
              <a:ext uri="{FF2B5EF4-FFF2-40B4-BE49-F238E27FC236}">
                <a16:creationId xmlns:a16="http://schemas.microsoft.com/office/drawing/2014/main" id="{A9719188-92D8-421B-09A7-4F0586A0D68A}"/>
              </a:ext>
            </a:extLst>
          </p:cNvPr>
          <p:cNvSpPr txBox="1">
            <a:spLocks noChangeArrowheads="1"/>
          </p:cNvSpPr>
          <p:nvPr/>
        </p:nvSpPr>
        <p:spPr bwMode="auto">
          <a:xfrm>
            <a:off x="323850" y="1052513"/>
            <a:ext cx="84963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L’Union européenne (UE)</a:t>
            </a:r>
          </a:p>
          <a:p>
            <a:pPr eaLnBrk="1" hangingPunct="1"/>
            <a:endParaRPr lang="de-CH" altLang="de-DE" sz="2400">
              <a:latin typeface="Calibri" panose="020F0502020204030204" pitchFamily="34" charset="0"/>
            </a:endParaRPr>
          </a:p>
          <a:p>
            <a:pPr eaLnBrk="1" hangingPunct="1"/>
            <a:r>
              <a:rPr lang="de-CH" altLang="de-DE" sz="2400">
                <a:latin typeface="Calibri" panose="020F0502020204030204" pitchFamily="34" charset="0"/>
              </a:rPr>
              <a:t>2 éléments du développement :</a:t>
            </a:r>
          </a:p>
          <a:p>
            <a:pPr eaLnBrk="1" hangingPunct="1">
              <a:buFontTx/>
              <a:buChar char="•"/>
            </a:pPr>
            <a:r>
              <a:rPr lang="de-CH" altLang="de-DE" sz="2400" b="1">
                <a:latin typeface="Calibri" panose="020F0502020204030204" pitchFamily="34" charset="0"/>
              </a:rPr>
              <a:t>Approfondissement</a:t>
            </a:r>
            <a:r>
              <a:rPr lang="de-CH" altLang="de-DE" sz="2400">
                <a:latin typeface="Calibri" panose="020F0502020204030204" pitchFamily="34" charset="0"/>
              </a:rPr>
              <a:t>,</a:t>
            </a:r>
            <a:r>
              <a:rPr lang="de-CH" altLang="de-DE" sz="2400" b="1">
                <a:latin typeface="Calibri" panose="020F0502020204030204" pitchFamily="34" charset="0"/>
              </a:rPr>
              <a:t> </a:t>
            </a:r>
            <a:r>
              <a:rPr lang="de-CH" altLang="de-DE" sz="2400">
                <a:latin typeface="Calibri" panose="020F0502020204030204" pitchFamily="34" charset="0"/>
              </a:rPr>
              <a:t>d’union douanière à union monétaire ;</a:t>
            </a:r>
          </a:p>
          <a:p>
            <a:pPr eaLnBrk="1" hangingPunct="1">
              <a:buFontTx/>
              <a:buChar char="•"/>
            </a:pPr>
            <a:r>
              <a:rPr lang="de-CH" altLang="de-DE" sz="2400" b="1">
                <a:latin typeface="Calibri" panose="020F0502020204030204" pitchFamily="34" charset="0"/>
              </a:rPr>
              <a:t>Élargissement</a:t>
            </a:r>
            <a:r>
              <a:rPr lang="de-CH" altLang="de-DE" sz="2400">
                <a:latin typeface="Calibri" panose="020F0502020204030204" pitchFamily="34" charset="0"/>
              </a:rPr>
              <a:t>,</a:t>
            </a:r>
            <a:r>
              <a:rPr lang="de-CH" altLang="de-DE" sz="2400" b="1">
                <a:latin typeface="Calibri" panose="020F0502020204030204" pitchFamily="34" charset="0"/>
              </a:rPr>
              <a:t> </a:t>
            </a:r>
            <a:r>
              <a:rPr lang="de-CH" altLang="de-DE" sz="2400">
                <a:latin typeface="Calibri" panose="020F0502020204030204" pitchFamily="34" charset="0"/>
              </a:rPr>
              <a:t>de 6 à 28 membres (ou 27 en cas de Brexit).</a:t>
            </a:r>
          </a:p>
          <a:p>
            <a:pPr eaLnBrk="1" hangingPunct="1">
              <a:buFontTx/>
              <a:buChar char="•"/>
            </a:pPr>
            <a:endParaRPr lang="de-CH" altLang="de-DE" sz="2400">
              <a:latin typeface="Calibri" panose="020F0502020204030204" pitchFamily="34" charset="0"/>
            </a:endParaRPr>
          </a:p>
          <a:p>
            <a:pPr eaLnBrk="1" hangingPunct="1"/>
            <a:r>
              <a:rPr lang="de-CH" altLang="de-DE" sz="2400">
                <a:latin typeface="Calibri" panose="020F0502020204030204" pitchFamily="34" charset="0"/>
              </a:rPr>
              <a:t>Principales étapes :</a:t>
            </a:r>
          </a:p>
          <a:p>
            <a:pPr eaLnBrk="1" hangingPunct="1">
              <a:buFontTx/>
              <a:buChar char="•"/>
            </a:pPr>
            <a:r>
              <a:rPr lang="de-CH" altLang="de-DE" sz="2400" b="1">
                <a:latin typeface="Calibri" panose="020F0502020204030204" pitchFamily="34" charset="0"/>
              </a:rPr>
              <a:t>1957 :</a:t>
            </a:r>
            <a:r>
              <a:rPr lang="de-CH" altLang="de-DE" sz="2400">
                <a:latin typeface="Calibri" panose="020F0502020204030204" pitchFamily="34" charset="0"/>
              </a:rPr>
              <a:t> traité de Rome. Création d’une union douanière entre 6 signataires.</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1986 : </a:t>
            </a:r>
            <a:r>
              <a:rPr lang="de-CH" altLang="de-DE" sz="2400">
                <a:latin typeface="Calibri" panose="020F0502020204030204" pitchFamily="34" charset="0"/>
              </a:rPr>
              <a:t>Acte unique européen, ayant pour objectif de réaliser le marché unique jusqu’en 1992. </a:t>
            </a:r>
            <a:endParaRPr lang="de-CH" altLang="de-DE" sz="2400" b="1">
              <a:latin typeface="Calibri" panose="020F0502020204030204" pitchFamily="34" charset="0"/>
            </a:endParaRPr>
          </a:p>
          <a:p>
            <a:pPr eaLnBrk="1" hangingPunct="1">
              <a:buFontTx/>
              <a:buChar char="•"/>
            </a:pPr>
            <a:endParaRPr lang="de-CH" altLang="de-DE" sz="2400" b="1">
              <a:latin typeface="Calibri" panose="020F0502020204030204" pitchFamily="34" charset="0"/>
            </a:endParaRPr>
          </a:p>
          <a:p>
            <a:pPr eaLnBrk="1" hangingPunct="1"/>
            <a:endParaRPr lang="de-CH" altLang="de-DE" sz="2400" i="1">
              <a:latin typeface="Calibri" panose="020F0502020204030204" pitchFamily="34" charset="0"/>
            </a:endParaRPr>
          </a:p>
          <a:p>
            <a:pPr eaLnBrk="1" hangingPunct="1"/>
            <a:endParaRPr lang="de-CH" altLang="de-DE" sz="2400" i="1">
              <a:latin typeface="Calibri" panose="020F0502020204030204" pitchFamily="34" charset="0"/>
            </a:endParaRPr>
          </a:p>
        </p:txBody>
      </p:sp>
      <p:sp>
        <p:nvSpPr>
          <p:cNvPr id="66564" name="Rectangle 2">
            <a:extLst>
              <a:ext uri="{FF2B5EF4-FFF2-40B4-BE49-F238E27FC236}">
                <a16:creationId xmlns:a16="http://schemas.microsoft.com/office/drawing/2014/main" id="{CD5D2595-340F-46DB-3B3D-4C3A62FF4C14}"/>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5" name="Text Box 11">
            <a:extLst>
              <a:ext uri="{FF2B5EF4-FFF2-40B4-BE49-F238E27FC236}">
                <a16:creationId xmlns:a16="http://schemas.microsoft.com/office/drawing/2014/main" id="{1610A9A0-425B-4F84-8226-F8ED3A6A020B}"/>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7586" name="Rectangle 3">
            <a:extLst>
              <a:ext uri="{FF2B5EF4-FFF2-40B4-BE49-F238E27FC236}">
                <a16:creationId xmlns:a16="http://schemas.microsoft.com/office/drawing/2014/main" id="{D6C9759F-3EF2-A4A7-020F-23BDEBAB76B6}"/>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7587" name="Text Box 7">
            <a:extLst>
              <a:ext uri="{FF2B5EF4-FFF2-40B4-BE49-F238E27FC236}">
                <a16:creationId xmlns:a16="http://schemas.microsoft.com/office/drawing/2014/main" id="{3CD0336B-CE81-9D0D-5BF6-9EF2C8F4600E}"/>
              </a:ext>
            </a:extLst>
          </p:cNvPr>
          <p:cNvSpPr txBox="1">
            <a:spLocks noChangeArrowheads="1"/>
          </p:cNvSpPr>
          <p:nvPr/>
        </p:nvSpPr>
        <p:spPr bwMode="auto">
          <a:xfrm>
            <a:off x="323850" y="1052513"/>
            <a:ext cx="84963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L’Union européenne (UE)</a:t>
            </a:r>
          </a:p>
          <a:p>
            <a:pPr eaLnBrk="1" hangingPunct="1"/>
            <a:endParaRPr lang="de-CH" altLang="de-DE" sz="2400">
              <a:latin typeface="Calibri" panose="020F0502020204030204" pitchFamily="34" charset="0"/>
            </a:endParaRPr>
          </a:p>
          <a:p>
            <a:pPr eaLnBrk="1" hangingPunct="1">
              <a:buFontTx/>
              <a:buChar char="•"/>
            </a:pPr>
            <a:r>
              <a:rPr lang="de-CH" altLang="de-DE" sz="2400" b="1">
                <a:latin typeface="Calibri" panose="020F0502020204030204" pitchFamily="34" charset="0"/>
              </a:rPr>
              <a:t>1992 :</a:t>
            </a:r>
            <a:r>
              <a:rPr lang="de-CH" altLang="de-DE" sz="2400">
                <a:latin typeface="Calibri" panose="020F0502020204030204" pitchFamily="34" charset="0"/>
              </a:rPr>
              <a:t> traité de Maastricht, dont l’objectif est l’accomplissement de l’union économique et monétaire par l’introduction de l’euro. Définition des trois piliers de l’UE.</a:t>
            </a:r>
          </a:p>
        </p:txBody>
      </p:sp>
      <p:sp>
        <p:nvSpPr>
          <p:cNvPr id="67588" name="Rectangle 2">
            <a:extLst>
              <a:ext uri="{FF2B5EF4-FFF2-40B4-BE49-F238E27FC236}">
                <a16:creationId xmlns:a16="http://schemas.microsoft.com/office/drawing/2014/main" id="{CCC86010-9F62-7BAF-16B2-25940A798732}"/>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grpSp>
        <p:nvGrpSpPr>
          <p:cNvPr id="67589" name="Groupe 3">
            <a:extLst>
              <a:ext uri="{FF2B5EF4-FFF2-40B4-BE49-F238E27FC236}">
                <a16:creationId xmlns:a16="http://schemas.microsoft.com/office/drawing/2014/main" id="{689C6295-3A5A-50CF-1252-CEF818763387}"/>
              </a:ext>
            </a:extLst>
          </p:cNvPr>
          <p:cNvGrpSpPr>
            <a:grpSpLocks/>
          </p:cNvGrpSpPr>
          <p:nvPr/>
        </p:nvGrpSpPr>
        <p:grpSpPr bwMode="auto">
          <a:xfrm>
            <a:off x="123825" y="3340100"/>
            <a:ext cx="8985250" cy="2422525"/>
            <a:chOff x="123825" y="3340747"/>
            <a:chExt cx="8984679" cy="2421796"/>
          </a:xfrm>
        </p:grpSpPr>
        <p:pic>
          <p:nvPicPr>
            <p:cNvPr id="67590" name="Image 1">
              <a:extLst>
                <a:ext uri="{FF2B5EF4-FFF2-40B4-BE49-F238E27FC236}">
                  <a16:creationId xmlns:a16="http://schemas.microsoft.com/office/drawing/2014/main" id="{3D107EB8-D00B-7578-073E-66AB77933B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 y="3340747"/>
              <a:ext cx="8984679" cy="24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7AA1EDC1-F340-C7D3-3A6B-3701C5E6E257}"/>
                </a:ext>
              </a:extLst>
            </p:cNvPr>
            <p:cNvSpPr/>
            <p:nvPr/>
          </p:nvSpPr>
          <p:spPr>
            <a:xfrm>
              <a:off x="250817" y="3356617"/>
              <a:ext cx="936565" cy="2888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1">
            <a:extLst>
              <a:ext uri="{FF2B5EF4-FFF2-40B4-BE49-F238E27FC236}">
                <a16:creationId xmlns:a16="http://schemas.microsoft.com/office/drawing/2014/main" id="{BB3342F9-983B-A86F-6C71-3F24F123464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1506" name="Rectangle 2">
            <a:extLst>
              <a:ext uri="{FF2B5EF4-FFF2-40B4-BE49-F238E27FC236}">
                <a16:creationId xmlns:a16="http://schemas.microsoft.com/office/drawing/2014/main" id="{12ABB5DA-9B75-8379-8340-3342D9A64B12}"/>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sp>
        <p:nvSpPr>
          <p:cNvPr id="21507" name="Rectangle 3">
            <a:extLst>
              <a:ext uri="{FF2B5EF4-FFF2-40B4-BE49-F238E27FC236}">
                <a16:creationId xmlns:a16="http://schemas.microsoft.com/office/drawing/2014/main" id="{2C02AFD7-7720-6298-37F8-1F8DEAC3E1E1}"/>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1508" name="Text Box 7">
            <a:extLst>
              <a:ext uri="{FF2B5EF4-FFF2-40B4-BE49-F238E27FC236}">
                <a16:creationId xmlns:a16="http://schemas.microsoft.com/office/drawing/2014/main" id="{E0B49F70-3BAE-7170-002F-B071A65B4E00}"/>
              </a:ext>
            </a:extLst>
          </p:cNvPr>
          <p:cNvSpPr txBox="1">
            <a:spLocks noChangeArrowheads="1"/>
          </p:cNvSpPr>
          <p:nvPr/>
        </p:nvSpPr>
        <p:spPr bwMode="auto">
          <a:xfrm>
            <a:off x="344488" y="930275"/>
            <a:ext cx="8299450"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La balance des paiements est subdivisée en</a:t>
            </a:r>
            <a:endParaRPr lang="de-CH" altLang="de-DE" sz="2400">
              <a:latin typeface="Calibri" panose="020F0502020204030204" pitchFamily="34" charset="0"/>
            </a:endParaRPr>
          </a:p>
          <a:p>
            <a:pPr eaLnBrk="1" hangingPunct="1">
              <a:buFontTx/>
              <a:buChar char="•"/>
            </a:pPr>
            <a:endParaRPr lang="de-CH" altLang="de-DE" sz="1000">
              <a:latin typeface="Calibri" panose="020F0502020204030204" pitchFamily="34" charset="0"/>
            </a:endParaRPr>
          </a:p>
          <a:p>
            <a:pPr eaLnBrk="1" hangingPunct="1">
              <a:buFont typeface="Calibri" panose="020F0502020204030204" pitchFamily="34" charset="0"/>
              <a:buChar char="•"/>
            </a:pPr>
            <a:r>
              <a:rPr lang="de-CH" altLang="de-DE" sz="2400" b="1">
                <a:latin typeface="Calibri" panose="020F0502020204030204" pitchFamily="34" charset="0"/>
              </a:rPr>
              <a:t>Balance des transactions courantes : </a:t>
            </a:r>
            <a:r>
              <a:rPr lang="de-CH" altLang="de-DE" sz="2400">
                <a:latin typeface="Calibri" panose="020F0502020204030204" pitchFamily="34" charset="0"/>
              </a:rPr>
              <a:t>les flux monétaires relatifs aux transactions avec l’étranger ; </a:t>
            </a:r>
            <a:endParaRPr lang="de-CH" altLang="de-DE" sz="2400" b="1">
              <a:latin typeface="Calibri" panose="020F0502020204030204" pitchFamily="34" charset="0"/>
            </a:endParaRPr>
          </a:p>
          <a:p>
            <a:pPr eaLnBrk="1" hangingPunct="1">
              <a:buFont typeface="Calibri" panose="020F0502020204030204" pitchFamily="34" charset="0"/>
              <a:buChar char="•"/>
            </a:pPr>
            <a:r>
              <a:rPr lang="de-CH" altLang="de-DE" sz="2400" b="1">
                <a:latin typeface="Calibri" panose="020F0502020204030204" pitchFamily="34" charset="0"/>
              </a:rPr>
              <a:t>Compte de capital :</a:t>
            </a:r>
            <a:r>
              <a:rPr lang="de-CH" altLang="de-DE" sz="2400">
                <a:latin typeface="Calibri" panose="020F0502020204030204" pitchFamily="34" charset="0"/>
              </a:rPr>
              <a:t> qui recense les transferts sans contrepartie, par exemple une remise de dette entre États ;</a:t>
            </a:r>
          </a:p>
          <a:p>
            <a:pPr eaLnBrk="1" hangingPunct="1">
              <a:buFont typeface="Calibri" panose="020F0502020204030204" pitchFamily="34" charset="0"/>
              <a:buChar char="•"/>
            </a:pPr>
            <a:r>
              <a:rPr lang="de-CH" altLang="de-DE" sz="2400" b="1">
                <a:latin typeface="Calibri" panose="020F0502020204030204" pitchFamily="34" charset="0"/>
              </a:rPr>
              <a:t>Compte financier : </a:t>
            </a:r>
            <a:r>
              <a:rPr lang="de-CH" altLang="de-DE" sz="2400">
                <a:latin typeface="Calibri" panose="020F0502020204030204" pitchFamily="34" charset="0"/>
              </a:rPr>
              <a:t>enregistre les achats et les ventes d’investissements au sens large.</a:t>
            </a:r>
            <a:endParaRPr lang="de-CH" altLang="de-DE" sz="2400">
              <a:latin typeface="Calibri" panose="020F0502020204030204" pitchFamily="34" charset="0"/>
              <a:sym typeface="Wingdings" pitchFamily="2" charset="2"/>
            </a:endParaRPr>
          </a:p>
        </p:txBody>
      </p:sp>
      <p:pic>
        <p:nvPicPr>
          <p:cNvPr id="21509" name="Image 4">
            <a:extLst>
              <a:ext uri="{FF2B5EF4-FFF2-40B4-BE49-F238E27FC236}">
                <a16:creationId xmlns:a16="http://schemas.microsoft.com/office/drawing/2014/main" id="{91F4F2BE-676B-AB0D-5A69-C0B32C40AC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25" y="3746500"/>
            <a:ext cx="8415338"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Text Box 11">
            <a:extLst>
              <a:ext uri="{FF2B5EF4-FFF2-40B4-BE49-F238E27FC236}">
                <a16:creationId xmlns:a16="http://schemas.microsoft.com/office/drawing/2014/main" id="{807A4B0C-20BB-9BD4-20CE-DFC2841D83C3}"/>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8610" name="Rectangle 3">
            <a:extLst>
              <a:ext uri="{FF2B5EF4-FFF2-40B4-BE49-F238E27FC236}">
                <a16:creationId xmlns:a16="http://schemas.microsoft.com/office/drawing/2014/main" id="{B56B4A01-0AE1-47A3-5666-AC668B403FBF}"/>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65540" name="Text Box 7">
            <a:extLst>
              <a:ext uri="{FF2B5EF4-FFF2-40B4-BE49-F238E27FC236}">
                <a16:creationId xmlns:a16="http://schemas.microsoft.com/office/drawing/2014/main" id="{AA58F784-68B6-BA76-6561-A5B183B52A71}"/>
              </a:ext>
            </a:extLst>
          </p:cNvPr>
          <p:cNvSpPr txBox="1">
            <a:spLocks noChangeArrowheads="1"/>
          </p:cNvSpPr>
          <p:nvPr/>
        </p:nvSpPr>
        <p:spPr bwMode="auto">
          <a:xfrm>
            <a:off x="323850" y="1052513"/>
            <a:ext cx="8496300" cy="5632450"/>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L’Union</a:t>
            </a:r>
            <a:r>
              <a:rPr lang="de-CH" altLang="de-DE" sz="2400" b="1" dirty="0">
                <a:latin typeface="Calibri" panose="020F0502020204030204" pitchFamily="34" charset="0"/>
              </a:rPr>
              <a:t> </a:t>
            </a:r>
            <a:r>
              <a:rPr lang="de-CH" altLang="de-DE" sz="2400" b="1" dirty="0" err="1">
                <a:latin typeface="Calibri" panose="020F0502020204030204" pitchFamily="34" charset="0"/>
              </a:rPr>
              <a:t>européenne</a:t>
            </a:r>
            <a:r>
              <a:rPr lang="de-CH" altLang="de-DE" sz="2400" b="1" dirty="0">
                <a:latin typeface="Calibri" panose="020F0502020204030204" pitchFamily="34" charset="0"/>
              </a:rPr>
              <a:t> (UE)</a:t>
            </a: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b="1" dirty="0">
                <a:latin typeface="Calibri" panose="020F0502020204030204" pitchFamily="34" charset="0"/>
              </a:rPr>
              <a:t>1997 :</a:t>
            </a:r>
            <a:r>
              <a:rPr lang="de-CH" altLang="de-DE" sz="2400" dirty="0">
                <a:latin typeface="Calibri" panose="020F0502020204030204" pitchFamily="34" charset="0"/>
              </a:rPr>
              <a:t> </a:t>
            </a:r>
            <a:r>
              <a:rPr lang="de-CH" altLang="de-DE" sz="2400" dirty="0" err="1">
                <a:latin typeface="Calibri" panose="020F0502020204030204" pitchFamily="34" charset="0"/>
              </a:rPr>
              <a:t>traité</a:t>
            </a:r>
            <a:r>
              <a:rPr lang="de-CH" altLang="de-DE" sz="2400" dirty="0">
                <a:latin typeface="Calibri" panose="020F0502020204030204" pitchFamily="34" charset="0"/>
              </a:rPr>
              <a:t> </a:t>
            </a:r>
            <a:r>
              <a:rPr lang="de-CH" altLang="de-DE" sz="2400" dirty="0" err="1">
                <a:latin typeface="Calibri" panose="020F0502020204030204" pitchFamily="34" charset="0"/>
              </a:rPr>
              <a:t>d’Amsterdam</a:t>
            </a:r>
            <a:endParaRPr lang="de-CH" altLang="de-DE" sz="2400" dirty="0">
              <a:latin typeface="Calibri" panose="020F0502020204030204" pitchFamily="34" charset="0"/>
            </a:endParaRPr>
          </a:p>
          <a:p>
            <a:pPr eaLnBrk="1" hangingPunct="1">
              <a:buFontTx/>
              <a:buChar char="•"/>
              <a:defRPr/>
            </a:pPr>
            <a:r>
              <a:rPr lang="de-CH" altLang="de-DE" sz="2400" b="1" dirty="0">
                <a:latin typeface="Calibri" panose="020F0502020204030204" pitchFamily="34" charset="0"/>
              </a:rPr>
              <a:t>2001 :</a:t>
            </a:r>
            <a:r>
              <a:rPr lang="de-CH" altLang="de-DE" sz="2400" dirty="0">
                <a:latin typeface="Calibri" panose="020F0502020204030204" pitchFamily="34" charset="0"/>
              </a:rPr>
              <a:t> </a:t>
            </a:r>
            <a:r>
              <a:rPr lang="de-CH" altLang="de-DE" sz="2400" dirty="0" err="1">
                <a:latin typeface="Calibri" panose="020F0502020204030204" pitchFamily="34" charset="0"/>
              </a:rPr>
              <a:t>traité</a:t>
            </a:r>
            <a:r>
              <a:rPr lang="de-CH" altLang="de-DE" sz="2400" dirty="0">
                <a:latin typeface="Calibri" panose="020F0502020204030204" pitchFamily="34" charset="0"/>
              </a:rPr>
              <a:t> de Nice</a:t>
            </a:r>
          </a:p>
          <a:p>
            <a:pPr eaLnBrk="1" hangingPunct="1">
              <a:buFontTx/>
              <a:buChar char="•"/>
              <a:defRPr/>
            </a:pPr>
            <a:r>
              <a:rPr lang="de-CH" altLang="de-DE" sz="2400" b="1" dirty="0">
                <a:latin typeface="Calibri" panose="020F0502020204030204" pitchFamily="34" charset="0"/>
              </a:rPr>
              <a:t>2007 :</a:t>
            </a:r>
            <a:r>
              <a:rPr lang="de-CH" altLang="de-DE" sz="2400" dirty="0">
                <a:latin typeface="Calibri" panose="020F0502020204030204" pitchFamily="34" charset="0"/>
              </a:rPr>
              <a:t> </a:t>
            </a:r>
            <a:r>
              <a:rPr lang="de-CH" altLang="de-DE" sz="2400" dirty="0" err="1">
                <a:latin typeface="Calibri" panose="020F0502020204030204" pitchFamily="34" charset="0"/>
              </a:rPr>
              <a:t>traité</a:t>
            </a:r>
            <a:r>
              <a:rPr lang="de-CH" altLang="de-DE" sz="2400" dirty="0">
                <a:latin typeface="Calibri" panose="020F0502020204030204" pitchFamily="34" charset="0"/>
              </a:rPr>
              <a:t> de </a:t>
            </a:r>
            <a:r>
              <a:rPr lang="de-CH" altLang="de-DE" sz="2400" dirty="0" err="1">
                <a:latin typeface="Calibri" panose="020F0502020204030204" pitchFamily="34" charset="0"/>
              </a:rPr>
              <a:t>Lisbonne</a:t>
            </a: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 typeface="Wingdings" panose="05000000000000000000" pitchFamily="2" charset="2"/>
              <a:buChar char="à"/>
              <a:defRPr/>
            </a:pPr>
            <a:r>
              <a:rPr lang="de-CH" altLang="de-DE" sz="2400" dirty="0" err="1">
                <a:latin typeface="Calibri" panose="020F0502020204030204" pitchFamily="34" charset="0"/>
                <a:sym typeface="Wingdings" panose="05000000000000000000" pitchFamily="2" charset="2"/>
              </a:rPr>
              <a:t>L’objectif</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ces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trois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traités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est</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renforcer</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les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institutions</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notamment</a:t>
            </a:r>
            <a:r>
              <a:rPr lang="de-CH" altLang="de-DE" sz="2400" dirty="0">
                <a:latin typeface="Calibri" panose="020F0502020204030204" pitchFamily="34" charset="0"/>
                <a:sym typeface="Wingdings" panose="05000000000000000000" pitchFamily="2" charset="2"/>
              </a:rPr>
              <a:t> en </a:t>
            </a:r>
            <a:r>
              <a:rPr lang="de-CH" altLang="de-DE" sz="2400" dirty="0" err="1">
                <a:latin typeface="Calibri" panose="020F0502020204030204" pitchFamily="34" charset="0"/>
                <a:sym typeface="Wingdings" panose="05000000000000000000" pitchFamily="2" charset="2"/>
              </a:rPr>
              <a:t>prévision</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l’élargissement</a:t>
            </a:r>
            <a:r>
              <a:rPr lang="de-CH" altLang="de-DE" sz="2400" dirty="0">
                <a:latin typeface="Calibri" panose="020F0502020204030204" pitchFamily="34" charset="0"/>
                <a:sym typeface="Wingdings" panose="05000000000000000000" pitchFamily="2" charset="2"/>
              </a:rPr>
              <a:t> à </a:t>
            </a:r>
            <a:r>
              <a:rPr lang="de-CH" altLang="de-DE" sz="2400" dirty="0" err="1">
                <a:latin typeface="Calibri" panose="020F0502020204030204" pitchFamily="34" charset="0"/>
                <a:sym typeface="Wingdings" panose="05000000000000000000" pitchFamily="2" charset="2"/>
              </a:rPr>
              <a:t>l’est</a:t>
            </a:r>
            <a:r>
              <a:rPr lang="de-CH" altLang="de-DE" sz="2400" dirty="0">
                <a:latin typeface="Calibri" panose="020F0502020204030204" pitchFamily="34" charset="0"/>
                <a:sym typeface="Wingdings" panose="05000000000000000000" pitchFamily="2" charset="2"/>
              </a:rPr>
              <a:t>.</a:t>
            </a:r>
          </a:p>
          <a:p>
            <a:pPr eaLnBrk="1" hangingPunct="1">
              <a:buFont typeface="Wingdings" panose="05000000000000000000" pitchFamily="2" charset="2"/>
              <a:buChar char="à"/>
              <a:defRPr/>
            </a:pPr>
            <a:endParaRPr lang="de-CH" altLang="de-DE" sz="2400" dirty="0">
              <a:latin typeface="Calibri" panose="020F0502020204030204" pitchFamily="34" charset="0"/>
              <a:sym typeface="Wingdings" panose="05000000000000000000" pitchFamily="2" charset="2"/>
            </a:endParaRPr>
          </a:p>
          <a:p>
            <a:pPr marL="0" eaLnBrk="1" hangingPunct="1">
              <a:defRPr/>
            </a:pPr>
            <a:r>
              <a:rPr lang="de-CH" altLang="de-DE" sz="2400" dirty="0">
                <a:latin typeface="Calibri" panose="020F0502020204030204" pitchFamily="34" charset="0"/>
                <a:sym typeface="Wingdings" panose="05000000000000000000" pitchFamily="2" charset="2"/>
              </a:rPr>
              <a:t>En </a:t>
            </a:r>
            <a:r>
              <a:rPr lang="de-CH" altLang="de-DE" sz="2400" dirty="0" err="1">
                <a:latin typeface="Calibri" panose="020F0502020204030204" pitchFamily="34" charset="0"/>
                <a:sym typeface="Wingdings" panose="05000000000000000000" pitchFamily="2" charset="2"/>
              </a:rPr>
              <a:t>parallèle</a:t>
            </a:r>
            <a:r>
              <a:rPr lang="de-CH" altLang="de-DE" sz="2400" dirty="0">
                <a:latin typeface="Calibri" panose="020F0502020204030204" pitchFamily="34" charset="0"/>
                <a:sym typeface="Wingdings" panose="05000000000000000000" pitchFamily="2" charset="2"/>
              </a:rPr>
              <a:t> à </a:t>
            </a:r>
            <a:r>
              <a:rPr lang="de-CH" altLang="de-DE" sz="2400" dirty="0" err="1">
                <a:latin typeface="Calibri" panose="020F0502020204030204" pitchFamily="34" charset="0"/>
                <a:sym typeface="Wingdings" panose="05000000000000000000" pitchFamily="2" charset="2"/>
              </a:rPr>
              <a:t>l’UE</a:t>
            </a:r>
            <a:r>
              <a:rPr lang="de-CH" altLang="de-DE" sz="2400" dirty="0">
                <a:latin typeface="Calibri" panose="020F0502020204030204" pitchFamily="34" charset="0"/>
                <a:sym typeface="Wingdings" panose="05000000000000000000" pitchFamily="2" charset="2"/>
              </a:rPr>
              <a:t>, se </a:t>
            </a:r>
            <a:r>
              <a:rPr lang="de-CH" altLang="de-DE" sz="2400" dirty="0" err="1">
                <a:latin typeface="Calibri" panose="020F0502020204030204" pitchFamily="34" charset="0"/>
                <a:sym typeface="Wingdings" panose="05000000000000000000" pitchFamily="2" charset="2"/>
              </a:rPr>
              <a:t>développent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l’AELE</a:t>
            </a:r>
            <a:r>
              <a:rPr lang="de-CH" altLang="de-DE" sz="2400" dirty="0">
                <a:latin typeface="Calibri" panose="020F0502020204030204" pitchFamily="34" charset="0"/>
                <a:sym typeface="Wingdings" panose="05000000000000000000" pitchFamily="2" charset="2"/>
              </a:rPr>
              <a:t> et </a:t>
            </a:r>
            <a:r>
              <a:rPr lang="de-CH" altLang="de-DE" sz="2400" dirty="0" err="1">
                <a:latin typeface="Calibri" panose="020F0502020204030204" pitchFamily="34" charset="0"/>
                <a:sym typeface="Wingdings" panose="05000000000000000000" pitchFamily="2" charset="2"/>
              </a:rPr>
              <a:t>l’Espace</a:t>
            </a:r>
            <a:r>
              <a:rPr lang="de-CH" altLang="de-DE" sz="2400" dirty="0">
                <a:latin typeface="Calibri" panose="020F0502020204030204" pitchFamily="34" charset="0"/>
                <a:sym typeface="Wingdings" panose="05000000000000000000" pitchFamily="2" charset="2"/>
              </a:rPr>
              <a:t> économique </a:t>
            </a:r>
            <a:r>
              <a:rPr lang="de-CH" altLang="de-DE" sz="2400" dirty="0" err="1">
                <a:latin typeface="Calibri" panose="020F0502020204030204" pitchFamily="34" charset="0"/>
                <a:sym typeface="Wingdings" panose="05000000000000000000" pitchFamily="2" charset="2"/>
              </a:rPr>
              <a:t>européen</a:t>
            </a:r>
            <a:r>
              <a:rPr lang="de-CH" altLang="de-DE" sz="2400" dirty="0">
                <a:latin typeface="Calibri" panose="020F0502020204030204" pitchFamily="34" charset="0"/>
                <a:sym typeface="Wingdings" panose="05000000000000000000" pitchFamily="2" charset="2"/>
              </a:rPr>
              <a:t> (EEE), </a:t>
            </a:r>
            <a:r>
              <a:rPr lang="de-CH" altLang="de-DE" sz="2400" dirty="0" err="1">
                <a:latin typeface="Calibri" panose="020F0502020204030204" pitchFamily="34" charset="0"/>
                <a:sym typeface="Wingdings" panose="05000000000000000000" pitchFamily="2" charset="2"/>
              </a:rPr>
              <a:t>ce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dernier</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étant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un</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marché</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unique</a:t>
            </a:r>
            <a:r>
              <a:rPr lang="de-CH" altLang="de-DE" sz="2400" dirty="0">
                <a:latin typeface="Calibri" panose="020F0502020204030204" pitchFamily="34" charset="0"/>
                <a:sym typeface="Wingdings" panose="05000000000000000000" pitchFamily="2" charset="2"/>
              </a:rPr>
              <a:t> entre </a:t>
            </a:r>
            <a:r>
              <a:rPr lang="de-CH" altLang="de-DE" sz="2400" dirty="0" err="1">
                <a:latin typeface="Calibri" panose="020F0502020204030204" pitchFamily="34" charset="0"/>
                <a:sym typeface="Wingdings" panose="05000000000000000000" pitchFamily="2" charset="2"/>
              </a:rPr>
              <a:t>l’AELE</a:t>
            </a:r>
            <a:r>
              <a:rPr lang="de-CH" altLang="de-DE" sz="2400" dirty="0">
                <a:latin typeface="Calibri" panose="020F0502020204030204" pitchFamily="34" charset="0"/>
                <a:sym typeface="Wingdings" panose="05000000000000000000" pitchFamily="2" charset="2"/>
              </a:rPr>
              <a:t> et </a:t>
            </a:r>
            <a:r>
              <a:rPr lang="de-CH" altLang="de-DE" sz="2400" dirty="0" err="1">
                <a:latin typeface="Calibri" panose="020F0502020204030204" pitchFamily="34" charset="0"/>
                <a:sym typeface="Wingdings" panose="05000000000000000000" pitchFamily="2" charset="2"/>
              </a:rPr>
              <a:t>l’UE</a:t>
            </a:r>
            <a:r>
              <a:rPr lang="de-CH" altLang="de-DE" sz="2400" dirty="0">
                <a:latin typeface="Calibri" panose="020F0502020204030204" pitchFamily="34" charset="0"/>
                <a:sym typeface="Wingdings" panose="05000000000000000000" pitchFamily="2" charset="2"/>
              </a:rPr>
              <a:t>. La Suisse a </a:t>
            </a:r>
            <a:r>
              <a:rPr lang="de-CH" altLang="de-DE" sz="2400" dirty="0" err="1">
                <a:latin typeface="Calibri" panose="020F0502020204030204" pitchFamily="34" charset="0"/>
                <a:sym typeface="Wingdings" panose="05000000000000000000" pitchFamily="2" charset="2"/>
              </a:rPr>
              <a:t>refusé</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rejoindre</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l’EEE</a:t>
            </a:r>
            <a:r>
              <a:rPr lang="de-CH" altLang="de-DE" sz="2400" dirty="0">
                <a:latin typeface="Calibri" panose="020F0502020204030204" pitchFamily="34" charset="0"/>
                <a:sym typeface="Wingdings" panose="05000000000000000000" pitchFamily="2" charset="2"/>
              </a:rPr>
              <a:t> par </a:t>
            </a:r>
            <a:r>
              <a:rPr lang="de-CH" altLang="de-DE" sz="2400" dirty="0" err="1">
                <a:latin typeface="Calibri" panose="020F0502020204030204" pitchFamily="34" charset="0"/>
                <a:sym typeface="Wingdings" panose="05000000000000000000" pitchFamily="2" charset="2"/>
              </a:rPr>
              <a:t>votation</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populaire</a:t>
            </a:r>
            <a:r>
              <a:rPr lang="de-CH" altLang="de-DE" sz="2400" dirty="0">
                <a:latin typeface="Calibri" panose="020F0502020204030204" pitchFamily="34" charset="0"/>
                <a:sym typeface="Wingdings" panose="05000000000000000000" pitchFamily="2" charset="2"/>
              </a:rPr>
              <a:t> en 1992. </a:t>
            </a:r>
          </a:p>
          <a:p>
            <a:pPr eaLnBrk="1" hangingPunct="1">
              <a:defRPr/>
            </a:pPr>
            <a:endParaRPr lang="de-CH" altLang="de-DE" sz="2400" dirty="0">
              <a:latin typeface="Calibri" panose="020F0502020204030204" pitchFamily="34" charset="0"/>
              <a:sym typeface="Wingdings" panose="05000000000000000000" pitchFamily="2" charset="2"/>
            </a:endParaRPr>
          </a:p>
          <a:p>
            <a:pPr eaLnBrk="1" hangingPunct="1">
              <a:defRPr/>
            </a:pPr>
            <a:endParaRPr lang="de-CH" altLang="de-DE" sz="2400" i="1" dirty="0">
              <a:latin typeface="Calibri" panose="020F0502020204030204" pitchFamily="34" charset="0"/>
            </a:endParaRPr>
          </a:p>
        </p:txBody>
      </p:sp>
      <p:sp>
        <p:nvSpPr>
          <p:cNvPr id="68612" name="Rectangle 2">
            <a:extLst>
              <a:ext uri="{FF2B5EF4-FFF2-40B4-BE49-F238E27FC236}">
                <a16:creationId xmlns:a16="http://schemas.microsoft.com/office/drawing/2014/main" id="{F7704DC8-82AF-67C7-6A9D-17D4D0409549}"/>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6. </a:t>
            </a:r>
            <a:r>
              <a:rPr lang="fr-FR" altLang="de-DE" sz="2400" b="1">
                <a:solidFill>
                  <a:schemeClr val="bg1"/>
                </a:solidFill>
                <a:latin typeface="Calibri" panose="020F0502020204030204" pitchFamily="34" charset="0"/>
              </a:rPr>
              <a:t>Accords commerciaux régionaux (intégration régionale)</a:t>
            </a:r>
            <a:endParaRPr lang="de-DE" altLang="de-DE" sz="2400" b="1">
              <a:solidFill>
                <a:schemeClr val="bg1"/>
              </a:solidFill>
              <a:latin typeface="Calibri" panose="020F050202020403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Text Box 11">
            <a:extLst>
              <a:ext uri="{FF2B5EF4-FFF2-40B4-BE49-F238E27FC236}">
                <a16:creationId xmlns:a16="http://schemas.microsoft.com/office/drawing/2014/main" id="{BBACE917-BFA6-F9A0-1CA4-352F81AFFD3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69634" name="Text Box 7">
            <a:extLst>
              <a:ext uri="{FF2B5EF4-FFF2-40B4-BE49-F238E27FC236}">
                <a16:creationId xmlns:a16="http://schemas.microsoft.com/office/drawing/2014/main" id="{7AD7867E-7D80-E325-1C59-90539F5742A7}"/>
              </a:ext>
            </a:extLst>
          </p:cNvPr>
          <p:cNvSpPr txBox="1">
            <a:spLocks noChangeArrowheads="1"/>
          </p:cNvSpPr>
          <p:nvPr/>
        </p:nvSpPr>
        <p:spPr bwMode="auto">
          <a:xfrm>
            <a:off x="323850" y="1052513"/>
            <a:ext cx="84963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a:p>
            <a:pPr eaLnBrk="1" hangingPunct="1"/>
            <a:endParaRPr lang="de-CH" altLang="de-DE" sz="2400" b="1">
              <a:latin typeface="Calibri" panose="020F0502020204030204" pitchFamily="34" charset="0"/>
            </a:endParaRPr>
          </a:p>
        </p:txBody>
      </p:sp>
      <p:pic>
        <p:nvPicPr>
          <p:cNvPr id="2" name="Image 1">
            <a:extLst>
              <a:ext uri="{FF2B5EF4-FFF2-40B4-BE49-F238E27FC236}">
                <a16:creationId xmlns:a16="http://schemas.microsoft.com/office/drawing/2014/main" id="{C6CBB2C0-058D-8868-FE22-F4B5863AFAE9}"/>
              </a:ext>
            </a:extLst>
          </p:cNvPr>
          <p:cNvPicPr>
            <a:picLocks noChangeAspect="1"/>
          </p:cNvPicPr>
          <p:nvPr/>
        </p:nvPicPr>
        <p:blipFill>
          <a:blip r:embed="rId3"/>
          <a:stretch>
            <a:fillRect/>
          </a:stretch>
        </p:blipFill>
        <p:spPr>
          <a:xfrm>
            <a:off x="2704" y="0"/>
            <a:ext cx="9141296" cy="7176344"/>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Text Box 7">
            <a:extLst>
              <a:ext uri="{FF2B5EF4-FFF2-40B4-BE49-F238E27FC236}">
                <a16:creationId xmlns:a16="http://schemas.microsoft.com/office/drawing/2014/main" id="{42A0AF80-3861-C678-5B46-9439F6D3660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0658" name="Rectangle 2">
            <a:extLst>
              <a:ext uri="{FF2B5EF4-FFF2-40B4-BE49-F238E27FC236}">
                <a16:creationId xmlns:a16="http://schemas.microsoft.com/office/drawing/2014/main" id="{7D826414-93CF-B69E-7B95-98A26D82D01B}"/>
              </a:ext>
            </a:extLst>
          </p:cNvPr>
          <p:cNvSpPr>
            <a:spLocks noChangeArrowheads="1"/>
          </p:cNvSpPr>
          <p:nvPr/>
        </p:nvSpPr>
        <p:spPr bwMode="auto">
          <a:xfrm>
            <a:off x="322263" y="136525"/>
            <a:ext cx="7392987"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b="1">
              <a:solidFill>
                <a:schemeClr val="bg1"/>
              </a:solidFill>
              <a:latin typeface="Calibri" panose="020F0502020204030204" pitchFamily="34" charset="0"/>
            </a:endParaRPr>
          </a:p>
        </p:txBody>
      </p:sp>
      <p:sp>
        <p:nvSpPr>
          <p:cNvPr id="70659" name="Rectangle 3">
            <a:extLst>
              <a:ext uri="{FF2B5EF4-FFF2-40B4-BE49-F238E27FC236}">
                <a16:creationId xmlns:a16="http://schemas.microsoft.com/office/drawing/2014/main" id="{83CE2F08-040B-7B97-9E0A-F6D546A0F283}"/>
              </a:ext>
            </a:extLst>
          </p:cNvPr>
          <p:cNvSpPr>
            <a:spLocks noChangeArrowheads="1"/>
          </p:cNvSpPr>
          <p:nvPr/>
        </p:nvSpPr>
        <p:spPr bwMode="auto">
          <a:xfrm>
            <a:off x="7975600" y="136525"/>
            <a:ext cx="719138" cy="649288"/>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7" name="Text Box 10">
            <a:extLst>
              <a:ext uri="{FF2B5EF4-FFF2-40B4-BE49-F238E27FC236}">
                <a16:creationId xmlns:a16="http://schemas.microsoft.com/office/drawing/2014/main" id="{90AE41F9-0520-BBBE-2375-97E58802C5D4}"/>
              </a:ext>
            </a:extLst>
          </p:cNvPr>
          <p:cNvSpPr txBox="1">
            <a:spLocks noChangeArrowheads="1"/>
          </p:cNvSpPr>
          <p:nvPr/>
        </p:nvSpPr>
        <p:spPr bwMode="auto">
          <a:xfrm>
            <a:off x="323850" y="1111250"/>
            <a:ext cx="8299450" cy="3446463"/>
          </a:xfrm>
          <a:prstGeom prst="rect">
            <a:avLst/>
          </a:prstGeom>
          <a:noFill/>
          <a:ln>
            <a:noFill/>
          </a:ln>
        </p:spPr>
        <p:txBody>
          <a:bodyPr>
            <a:spAutoFit/>
          </a:bodyPr>
          <a:lstStyle>
            <a:lvl1pPr marL="342900" indent="-342900">
              <a:defRPr>
                <a:solidFill>
                  <a:schemeClr val="tx1"/>
                </a:solidFill>
                <a:latin typeface="Tunga" panose="020B0502040204020203" pitchFamily="34" charset="0"/>
              </a:defRPr>
            </a:lvl1pPr>
            <a:lvl2pPr marL="742950" indent="-285750">
              <a:defRPr>
                <a:solidFill>
                  <a:schemeClr val="tx1"/>
                </a:solidFill>
                <a:latin typeface="Tunga" panose="020B0502040204020203" pitchFamily="34" charset="0"/>
              </a:defRPr>
            </a:lvl2pPr>
            <a:lvl3pPr marL="1143000" indent="-228600">
              <a:defRPr>
                <a:solidFill>
                  <a:schemeClr val="tx1"/>
                </a:solidFill>
                <a:latin typeface="Tunga" panose="020B0502040204020203" pitchFamily="34" charset="0"/>
              </a:defRPr>
            </a:lvl3pPr>
            <a:lvl4pPr marL="1600200" indent="-228600">
              <a:defRPr>
                <a:solidFill>
                  <a:schemeClr val="tx1"/>
                </a:solidFill>
                <a:latin typeface="Tunga" panose="020B0502040204020203" pitchFamily="34" charset="0"/>
              </a:defRPr>
            </a:lvl4pPr>
            <a:lvl5pPr marL="2057400" indent="-228600">
              <a:defRPr>
                <a:solidFill>
                  <a:schemeClr val="tx1"/>
                </a:solidFill>
                <a:latin typeface="Tunga" panose="020B0502040204020203" pitchFamily="34" charset="0"/>
              </a:defRPr>
            </a:lvl5pPr>
            <a:lvl6pPr marL="2514600" indent="-228600" eaLnBrk="0" fontAlgn="base" hangingPunct="0">
              <a:spcBef>
                <a:spcPct val="0"/>
              </a:spcBef>
              <a:spcAft>
                <a:spcPct val="0"/>
              </a:spcAft>
              <a:defRPr>
                <a:solidFill>
                  <a:schemeClr val="tx1"/>
                </a:solidFill>
                <a:latin typeface="Tunga" panose="020B0502040204020203" pitchFamily="34" charset="0"/>
              </a:defRPr>
            </a:lvl6pPr>
            <a:lvl7pPr marL="2971800" indent="-228600" eaLnBrk="0" fontAlgn="base" hangingPunct="0">
              <a:spcBef>
                <a:spcPct val="0"/>
              </a:spcBef>
              <a:spcAft>
                <a:spcPct val="0"/>
              </a:spcAft>
              <a:defRPr>
                <a:solidFill>
                  <a:schemeClr val="tx1"/>
                </a:solidFill>
                <a:latin typeface="Tunga" panose="020B0502040204020203" pitchFamily="34" charset="0"/>
              </a:defRPr>
            </a:lvl7pPr>
            <a:lvl8pPr marL="3429000" indent="-228600" eaLnBrk="0" fontAlgn="base" hangingPunct="0">
              <a:spcBef>
                <a:spcPct val="0"/>
              </a:spcBef>
              <a:spcAft>
                <a:spcPct val="0"/>
              </a:spcAft>
              <a:defRPr>
                <a:solidFill>
                  <a:schemeClr val="tx1"/>
                </a:solidFill>
                <a:latin typeface="Tunga" panose="020B0502040204020203" pitchFamily="34" charset="0"/>
              </a:defRPr>
            </a:lvl8pPr>
            <a:lvl9pPr marL="3886200" indent="-228600" eaLnBrk="0" fontAlgn="base" hangingPunct="0">
              <a:spcBef>
                <a:spcPct val="0"/>
              </a:spcBef>
              <a:spcAft>
                <a:spcPct val="0"/>
              </a:spcAft>
              <a:defRPr>
                <a:solidFill>
                  <a:schemeClr val="tx1"/>
                </a:solidFill>
                <a:latin typeface="Tunga" panose="020B0502040204020203" pitchFamily="34" charset="0"/>
              </a:defRPr>
            </a:lvl9pPr>
          </a:lstStyle>
          <a:p>
            <a:pPr eaLnBrk="1" hangingPunct="1">
              <a:defRPr/>
            </a:pPr>
            <a:r>
              <a:rPr lang="de-CH" altLang="de-DE" sz="2400" b="1" dirty="0" err="1">
                <a:latin typeface="Calibri" panose="020F0502020204030204" pitchFamily="34" charset="0"/>
                <a:ea typeface="+mn-ea"/>
              </a:rPr>
              <a:t>Structure</a:t>
            </a:r>
            <a:r>
              <a:rPr lang="de-CH" altLang="de-DE" sz="2400" b="1" dirty="0">
                <a:latin typeface="Calibri" panose="020F0502020204030204" pitchFamily="34" charset="0"/>
                <a:ea typeface="+mn-ea"/>
              </a:rPr>
              <a:t> du </a:t>
            </a:r>
            <a:r>
              <a:rPr lang="de-CH" altLang="de-DE" sz="2400" b="1" dirty="0" err="1">
                <a:latin typeface="Calibri" panose="020F0502020204030204" pitchFamily="34" charset="0"/>
                <a:ea typeface="+mn-ea"/>
              </a:rPr>
              <a:t>chapitre</a:t>
            </a:r>
            <a:r>
              <a:rPr lang="de-CH" altLang="de-DE" sz="2400" b="1" dirty="0">
                <a:latin typeface="Calibri" panose="020F0502020204030204" pitchFamily="34" charset="0"/>
                <a:ea typeface="+mn-ea"/>
              </a:rPr>
              <a:t> :</a:t>
            </a:r>
          </a:p>
          <a:p>
            <a:pPr eaLnBrk="1" hangingPunct="1">
              <a:defRPr/>
            </a:pPr>
            <a:endParaRPr lang="de-CH" altLang="de-DE" sz="2600" b="1" dirty="0">
              <a:solidFill>
                <a:schemeClr val="bg1"/>
              </a:solidFill>
              <a:latin typeface="Calibri" panose="020F0502020204030204" pitchFamily="34" charset="0"/>
              <a:ea typeface="+mn-ea"/>
            </a:endParaRPr>
          </a:p>
          <a:p>
            <a:pPr eaLnBrk="1" hangingPunct="1">
              <a:buFontTx/>
              <a:buAutoNum type="arabicPeriod"/>
              <a:defRPr/>
            </a:pPr>
            <a:r>
              <a:rPr lang="de-CH" altLang="de-DE" sz="2400" dirty="0" err="1">
                <a:latin typeface="Calibri" panose="020F0502020204030204" pitchFamily="34" charset="0"/>
                <a:ea typeface="+mn-ea"/>
              </a:rPr>
              <a:t>Mesurer</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l’interconnexion</a:t>
            </a:r>
            <a:r>
              <a:rPr lang="de-CH" altLang="de-DE" sz="2400" dirty="0">
                <a:latin typeface="Calibri" panose="020F0502020204030204" pitchFamily="34" charset="0"/>
                <a:ea typeface="+mn-ea"/>
              </a:rPr>
              <a:t> internationale</a:t>
            </a:r>
          </a:p>
          <a:p>
            <a:pPr eaLnBrk="1" hangingPunct="1">
              <a:buFontTx/>
              <a:buAutoNum type="arabicPeriod"/>
              <a:defRPr/>
            </a:pPr>
            <a:r>
              <a:rPr lang="de-CH" altLang="de-DE" sz="2400" dirty="0">
                <a:latin typeface="Calibri" panose="020F0502020204030204" pitchFamily="34" charset="0"/>
                <a:ea typeface="+mn-ea"/>
              </a:rPr>
              <a:t>La </a:t>
            </a:r>
            <a:r>
              <a:rPr lang="de-CH" altLang="de-DE" sz="2400" dirty="0" err="1">
                <a:latin typeface="Calibri" panose="020F0502020204030204" pitchFamily="34" charset="0"/>
                <a:ea typeface="+mn-ea"/>
              </a:rPr>
              <a:t>mondialisation</a:t>
            </a:r>
            <a:r>
              <a:rPr lang="de-CH" altLang="de-DE" sz="2400" dirty="0">
                <a:latin typeface="Calibri" panose="020F0502020204030204" pitchFamily="34" charset="0"/>
                <a:ea typeface="+mn-ea"/>
              </a:rPr>
              <a:t> </a:t>
            </a:r>
          </a:p>
          <a:p>
            <a:pPr marL="0" indent="0" eaLnBrk="1" hangingPunct="1">
              <a:defRPr/>
            </a:pPr>
            <a:r>
              <a:rPr lang="de-CH" altLang="de-DE" sz="2400" dirty="0">
                <a:latin typeface="Calibri" panose="020F0502020204030204" pitchFamily="34" charset="0"/>
                <a:ea typeface="+mn-ea"/>
              </a:rPr>
              <a:t>3. </a:t>
            </a:r>
            <a:r>
              <a:rPr lang="de-CH" altLang="de-DE" sz="2400" dirty="0" err="1">
                <a:latin typeface="Calibri" panose="020F0502020204030204" pitchFamily="34" charset="0"/>
                <a:ea typeface="+mn-ea"/>
              </a:rPr>
              <a:t>Spécialisation</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avantages</a:t>
            </a:r>
            <a:r>
              <a:rPr lang="de-CH" altLang="de-DE" sz="2400" dirty="0">
                <a:latin typeface="Calibri" panose="020F0502020204030204" pitchFamily="34" charset="0"/>
                <a:ea typeface="+mn-ea"/>
              </a:rPr>
              <a:t> </a:t>
            </a:r>
            <a:r>
              <a:rPr lang="de-CH" altLang="de-DE" sz="2400" dirty="0" err="1">
                <a:latin typeface="Calibri" panose="020F0502020204030204" pitchFamily="34" charset="0"/>
                <a:ea typeface="+mn-ea"/>
              </a:rPr>
              <a:t>comparatifs</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4. </a:t>
            </a:r>
            <a:r>
              <a:rPr lang="de-CH" altLang="de-DE" sz="2400" dirty="0" err="1">
                <a:latin typeface="Calibri" panose="020F0502020204030204" pitchFamily="34" charset="0"/>
                <a:ea typeface="+mn-ea"/>
              </a:rPr>
              <a:t>Taux</a:t>
            </a:r>
            <a:r>
              <a:rPr lang="de-CH" altLang="de-DE" sz="2400" dirty="0">
                <a:latin typeface="Calibri" panose="020F0502020204030204" pitchFamily="34" charset="0"/>
                <a:ea typeface="+mn-ea"/>
              </a:rPr>
              <a:t> de </a:t>
            </a:r>
            <a:r>
              <a:rPr lang="de-CH" altLang="de-DE" sz="2400" dirty="0" err="1">
                <a:latin typeface="Calibri" panose="020F0502020204030204" pitchFamily="34" charset="0"/>
                <a:ea typeface="+mn-ea"/>
              </a:rPr>
              <a:t>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5. </a:t>
            </a:r>
            <a:r>
              <a:rPr lang="de-CH" altLang="de-DE" sz="2400" dirty="0" err="1">
                <a:latin typeface="Calibri" panose="020F0502020204030204" pitchFamily="34" charset="0"/>
                <a:ea typeface="+mn-ea"/>
              </a:rPr>
              <a:t>Protectionnisme</a:t>
            </a:r>
            <a:r>
              <a:rPr lang="de-CH" altLang="de-DE" sz="2400" dirty="0">
                <a:latin typeface="Calibri" panose="020F0502020204030204" pitchFamily="34" charset="0"/>
                <a:ea typeface="+mn-ea"/>
              </a:rPr>
              <a:t> et </a:t>
            </a:r>
            <a:r>
              <a:rPr lang="de-CH" altLang="de-DE" sz="2400" dirty="0" err="1">
                <a:latin typeface="Calibri" panose="020F0502020204030204" pitchFamily="34" charset="0"/>
                <a:ea typeface="+mn-ea"/>
              </a:rPr>
              <a:t>libre-échange</a:t>
            </a:r>
            <a:endParaRPr lang="de-CH" altLang="de-DE" sz="2400" dirty="0">
              <a:latin typeface="Calibri" panose="020F0502020204030204" pitchFamily="34" charset="0"/>
              <a:ea typeface="+mn-ea"/>
            </a:endParaRPr>
          </a:p>
          <a:p>
            <a:pPr marL="0" indent="0" eaLnBrk="1" hangingPunct="1">
              <a:defRPr/>
            </a:pPr>
            <a:r>
              <a:rPr lang="de-CH" altLang="de-DE" sz="2400" dirty="0">
                <a:latin typeface="Calibri" panose="020F0502020204030204" pitchFamily="34" charset="0"/>
                <a:ea typeface="+mn-ea"/>
              </a:rPr>
              <a:t>6. </a:t>
            </a:r>
            <a:r>
              <a:rPr lang="fr-FR" altLang="de-DE" sz="2400" dirty="0">
                <a:latin typeface="Calibri" panose="020F0502020204030204" pitchFamily="34" charset="0"/>
                <a:ea typeface="+mn-ea"/>
              </a:rPr>
              <a:t>Accords commerciaux régionaux (intégration régionale)</a:t>
            </a:r>
            <a:endParaRPr lang="de-CH" altLang="de-DE" sz="2400" dirty="0">
              <a:latin typeface="Calibri" panose="020F0502020204030204" pitchFamily="34" charset="0"/>
              <a:ea typeface="+mn-ea"/>
            </a:endParaRPr>
          </a:p>
          <a:p>
            <a:pPr marL="0" indent="0" eaLnBrk="1" hangingPunct="1">
              <a:defRPr/>
            </a:pPr>
            <a:r>
              <a:rPr lang="de-CH" altLang="de-DE" sz="2400" b="1" dirty="0">
                <a:solidFill>
                  <a:srgbClr val="E94E1B"/>
                </a:solidFill>
                <a:latin typeface="Calibri" panose="020F0502020204030204" pitchFamily="34" charset="0"/>
                <a:ea typeface="+mn-ea"/>
              </a:rPr>
              <a:t>7. </a:t>
            </a:r>
            <a:r>
              <a:rPr lang="fr-FR" altLang="de-DE" sz="2400" b="1" dirty="0">
                <a:solidFill>
                  <a:srgbClr val="E94E1B"/>
                </a:solidFill>
                <a:latin typeface="Calibri" panose="020F0502020204030204" pitchFamily="34" charset="0"/>
                <a:ea typeface="+mn-ea"/>
              </a:rPr>
              <a:t>La politique économique extérieure de la Suisse</a:t>
            </a:r>
            <a:endParaRPr lang="de-CH" altLang="de-DE" sz="2400" b="1" dirty="0">
              <a:solidFill>
                <a:srgbClr val="E94E1B"/>
              </a:solidFill>
              <a:latin typeface="Calibri" panose="020F0502020204030204" pitchFamily="34" charset="0"/>
              <a:ea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1" name="Text Box 11">
            <a:extLst>
              <a:ext uri="{FF2B5EF4-FFF2-40B4-BE49-F238E27FC236}">
                <a16:creationId xmlns:a16="http://schemas.microsoft.com/office/drawing/2014/main" id="{922F7F2B-30FE-77C7-E078-086F2E3CDB90}"/>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1682" name="Rectangle 2">
            <a:extLst>
              <a:ext uri="{FF2B5EF4-FFF2-40B4-BE49-F238E27FC236}">
                <a16:creationId xmlns:a16="http://schemas.microsoft.com/office/drawing/2014/main" id="{CC5C59E5-147D-64EF-95BC-F64214BBDFED}"/>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7. </a:t>
            </a:r>
            <a:r>
              <a:rPr lang="fr-FR" altLang="de-DE" sz="2400" b="1">
                <a:solidFill>
                  <a:schemeClr val="bg1"/>
                </a:solidFill>
                <a:latin typeface="Calibri" panose="020F0502020204030204" pitchFamily="34" charset="0"/>
              </a:rPr>
              <a:t>La politique économique extérieure de la Suisse</a:t>
            </a:r>
            <a:endParaRPr lang="de-DE" altLang="de-DE" sz="2400" b="1">
              <a:solidFill>
                <a:schemeClr val="bg1"/>
              </a:solidFill>
              <a:latin typeface="Calibri" panose="020F0502020204030204" pitchFamily="34" charset="0"/>
            </a:endParaRPr>
          </a:p>
        </p:txBody>
      </p:sp>
      <p:sp>
        <p:nvSpPr>
          <p:cNvPr id="71683" name="Rectangle 3">
            <a:extLst>
              <a:ext uri="{FF2B5EF4-FFF2-40B4-BE49-F238E27FC236}">
                <a16:creationId xmlns:a16="http://schemas.microsoft.com/office/drawing/2014/main" id="{242DE68B-61B0-9535-C9B2-B9AE9038CADD}"/>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71684" name="Text Box 7">
            <a:extLst>
              <a:ext uri="{FF2B5EF4-FFF2-40B4-BE49-F238E27FC236}">
                <a16:creationId xmlns:a16="http://schemas.microsoft.com/office/drawing/2014/main" id="{E030DAF5-6C82-DE92-B4E3-CD845C4FCA63}"/>
              </a:ext>
            </a:extLst>
          </p:cNvPr>
          <p:cNvSpPr txBox="1">
            <a:spLocks noChangeArrowheads="1"/>
          </p:cNvSpPr>
          <p:nvPr/>
        </p:nvSpPr>
        <p:spPr bwMode="auto">
          <a:xfrm>
            <a:off x="323850" y="1052513"/>
            <a:ext cx="8496300"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La part des échanges internationaux dans le PIB de la Suisse est très haute.</a:t>
            </a:r>
          </a:p>
          <a:p>
            <a:pPr eaLnBrk="1" hangingPunct="1">
              <a:buFontTx/>
              <a:buChar char="•"/>
            </a:pPr>
            <a:endParaRPr lang="de-CH" altLang="de-DE" sz="2400">
              <a:latin typeface="Calibri" panose="020F0502020204030204" pitchFamily="34" charset="0"/>
            </a:endParaRPr>
          </a:p>
          <a:p>
            <a:pPr eaLnBrk="1" hangingPunct="1">
              <a:buFontTx/>
              <a:buChar char="•"/>
            </a:pPr>
            <a:r>
              <a:rPr lang="de-CH" altLang="de-DE" sz="2400">
                <a:latin typeface="Calibri" panose="020F0502020204030204" pitchFamily="34" charset="0"/>
              </a:rPr>
              <a:t>L’objectif de la politique économique extérieure de la Suisse est d’assurer la connexion de la Suisse avec l’international.</a:t>
            </a:r>
          </a:p>
          <a:p>
            <a:pPr eaLnBrk="1" hangingPunct="1"/>
            <a:endParaRPr lang="de-CH" altLang="de-DE" sz="2400" i="1">
              <a:latin typeface="Calibri" panose="020F0502020204030204" pitchFamily="34" charset="0"/>
            </a:endParaRPr>
          </a:p>
          <a:p>
            <a:pPr eaLnBrk="1" hangingPunct="1"/>
            <a:endParaRPr lang="de-CH" altLang="de-DE" sz="2400" i="1">
              <a:latin typeface="Calibri" panose="020F0502020204030204"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Text Box 11">
            <a:extLst>
              <a:ext uri="{FF2B5EF4-FFF2-40B4-BE49-F238E27FC236}">
                <a16:creationId xmlns:a16="http://schemas.microsoft.com/office/drawing/2014/main" id="{92BC0492-AA9A-9667-5261-7BA226058908}"/>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2706" name="Rectangle 2">
            <a:extLst>
              <a:ext uri="{FF2B5EF4-FFF2-40B4-BE49-F238E27FC236}">
                <a16:creationId xmlns:a16="http://schemas.microsoft.com/office/drawing/2014/main" id="{A6CE51E5-6D90-EFCB-1E00-93546BCF6BAC}"/>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7. </a:t>
            </a:r>
            <a:r>
              <a:rPr lang="fr-FR" altLang="de-DE" sz="2400" b="1">
                <a:solidFill>
                  <a:schemeClr val="bg1"/>
                </a:solidFill>
                <a:latin typeface="Calibri" panose="020F0502020204030204" pitchFamily="34" charset="0"/>
              </a:rPr>
              <a:t>La politique économique extérieure de la Suisse</a:t>
            </a:r>
            <a:endParaRPr lang="de-DE" altLang="de-DE" sz="2400" b="1">
              <a:solidFill>
                <a:schemeClr val="bg1"/>
              </a:solidFill>
              <a:latin typeface="Calibri" panose="020F0502020204030204" pitchFamily="34" charset="0"/>
            </a:endParaRPr>
          </a:p>
        </p:txBody>
      </p:sp>
      <p:sp>
        <p:nvSpPr>
          <p:cNvPr id="72707" name="Rectangle 3">
            <a:extLst>
              <a:ext uri="{FF2B5EF4-FFF2-40B4-BE49-F238E27FC236}">
                <a16:creationId xmlns:a16="http://schemas.microsoft.com/office/drawing/2014/main" id="{CCE2F5A9-1B87-A825-350C-27352A612329}"/>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72708" name="Text Box 7">
            <a:extLst>
              <a:ext uri="{FF2B5EF4-FFF2-40B4-BE49-F238E27FC236}">
                <a16:creationId xmlns:a16="http://schemas.microsoft.com/office/drawing/2014/main" id="{A52EDBAE-8D70-EE2A-D04F-BFA959455BDE}"/>
              </a:ext>
            </a:extLst>
          </p:cNvPr>
          <p:cNvSpPr txBox="1">
            <a:spLocks noChangeArrowheads="1"/>
          </p:cNvSpPr>
          <p:nvPr/>
        </p:nvSpPr>
        <p:spPr bwMode="auto">
          <a:xfrm>
            <a:off x="323850" y="1052513"/>
            <a:ext cx="8496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Une Suisse largement tournée vers l’international</a:t>
            </a:r>
          </a:p>
          <a:p>
            <a:pPr eaLnBrk="1" hangingPunct="1"/>
            <a:r>
              <a:rPr lang="de-CH" altLang="de-DE" sz="2400">
                <a:latin typeface="Calibri" panose="020F0502020204030204" pitchFamily="34" charset="0"/>
              </a:rPr>
              <a:t>Exports en % du PIB</a:t>
            </a:r>
          </a:p>
        </p:txBody>
      </p:sp>
      <p:pic>
        <p:nvPicPr>
          <p:cNvPr id="2" name="Image 1">
            <a:extLst>
              <a:ext uri="{FF2B5EF4-FFF2-40B4-BE49-F238E27FC236}">
                <a16:creationId xmlns:a16="http://schemas.microsoft.com/office/drawing/2014/main" id="{9466360D-B3C1-595D-E542-6475B88E761D}"/>
              </a:ext>
            </a:extLst>
          </p:cNvPr>
          <p:cNvPicPr>
            <a:picLocks noChangeAspect="1"/>
          </p:cNvPicPr>
          <p:nvPr/>
        </p:nvPicPr>
        <p:blipFill>
          <a:blip r:embed="rId3"/>
          <a:stretch>
            <a:fillRect/>
          </a:stretch>
        </p:blipFill>
        <p:spPr>
          <a:xfrm>
            <a:off x="323850" y="2060848"/>
            <a:ext cx="8208590" cy="4638544"/>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29" name="Text Box 11">
            <a:extLst>
              <a:ext uri="{FF2B5EF4-FFF2-40B4-BE49-F238E27FC236}">
                <a16:creationId xmlns:a16="http://schemas.microsoft.com/office/drawing/2014/main" id="{3581A523-24A6-865B-F3C7-1DF96A9ADA43}"/>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3730" name="Rectangle 2">
            <a:extLst>
              <a:ext uri="{FF2B5EF4-FFF2-40B4-BE49-F238E27FC236}">
                <a16:creationId xmlns:a16="http://schemas.microsoft.com/office/drawing/2014/main" id="{03AFDFEF-1A3D-8E82-ACD3-AA09FEC6A2B0}"/>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7. </a:t>
            </a:r>
            <a:r>
              <a:rPr lang="fr-FR" altLang="de-DE" sz="2400" b="1">
                <a:solidFill>
                  <a:schemeClr val="bg1"/>
                </a:solidFill>
                <a:latin typeface="Calibri" panose="020F0502020204030204" pitchFamily="34" charset="0"/>
              </a:rPr>
              <a:t>La politique économique extérieure de la Suisse</a:t>
            </a:r>
            <a:endParaRPr lang="de-DE" altLang="de-DE" sz="2400" b="1">
              <a:solidFill>
                <a:schemeClr val="bg1"/>
              </a:solidFill>
              <a:latin typeface="Calibri" panose="020F0502020204030204" pitchFamily="34" charset="0"/>
            </a:endParaRPr>
          </a:p>
        </p:txBody>
      </p:sp>
      <p:sp>
        <p:nvSpPr>
          <p:cNvPr id="73731" name="Rectangle 3">
            <a:extLst>
              <a:ext uri="{FF2B5EF4-FFF2-40B4-BE49-F238E27FC236}">
                <a16:creationId xmlns:a16="http://schemas.microsoft.com/office/drawing/2014/main" id="{ADFB5318-C85B-9BC9-B030-A9308D7D0CB6}"/>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70661" name="Text Box 7">
            <a:extLst>
              <a:ext uri="{FF2B5EF4-FFF2-40B4-BE49-F238E27FC236}">
                <a16:creationId xmlns:a16="http://schemas.microsoft.com/office/drawing/2014/main" id="{8E22B6E3-6830-3C5A-1DF0-D1FDA52FD844}"/>
              </a:ext>
            </a:extLst>
          </p:cNvPr>
          <p:cNvSpPr txBox="1">
            <a:spLocks noChangeArrowheads="1"/>
          </p:cNvSpPr>
          <p:nvPr/>
        </p:nvSpPr>
        <p:spPr bwMode="auto">
          <a:xfrm>
            <a:off x="323850" y="1052513"/>
            <a:ext cx="8496300" cy="3046412"/>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r>
              <a:rPr lang="de-CH" altLang="de-DE" sz="2400" b="1" dirty="0" err="1">
                <a:latin typeface="Calibri" panose="020F0502020204030204" pitchFamily="34" charset="0"/>
              </a:rPr>
              <a:t>Politique</a:t>
            </a:r>
            <a:r>
              <a:rPr lang="de-CH" altLang="de-DE" sz="2400" b="1" dirty="0">
                <a:latin typeface="Calibri" panose="020F0502020204030204" pitchFamily="34" charset="0"/>
              </a:rPr>
              <a:t> </a:t>
            </a:r>
            <a:r>
              <a:rPr lang="de-CH" altLang="de-DE" sz="2400" b="1" dirty="0" err="1">
                <a:latin typeface="Calibri" panose="020F0502020204030204" pitchFamily="34" charset="0"/>
              </a:rPr>
              <a:t>suisse</a:t>
            </a:r>
            <a:r>
              <a:rPr lang="de-CH" altLang="de-DE" sz="2400" b="1" dirty="0">
                <a:latin typeface="Calibri" panose="020F0502020204030204" pitchFamily="34" charset="0"/>
              </a:rPr>
              <a:t> </a:t>
            </a:r>
            <a:r>
              <a:rPr lang="de-CH" altLang="de-DE" sz="2400" b="1" dirty="0" err="1">
                <a:latin typeface="Calibri" panose="020F0502020204030204" pitchFamily="34" charset="0"/>
              </a:rPr>
              <a:t>d’intégration</a:t>
            </a:r>
            <a:endParaRPr lang="de-CH" altLang="de-DE" sz="2400" b="1"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L’UE </a:t>
            </a:r>
            <a:r>
              <a:rPr lang="de-CH" altLang="de-DE" sz="2400" dirty="0" err="1">
                <a:latin typeface="Calibri" panose="020F0502020204030204" pitchFamily="34" charset="0"/>
              </a:rPr>
              <a:t>est</a:t>
            </a:r>
            <a:r>
              <a:rPr lang="de-CH" altLang="de-DE" sz="2400" dirty="0">
                <a:latin typeface="Calibri" panose="020F0502020204030204" pitchFamily="34" charset="0"/>
              </a:rPr>
              <a:t> le </a:t>
            </a:r>
            <a:r>
              <a:rPr lang="de-CH" altLang="de-DE" sz="2400" dirty="0" err="1">
                <a:latin typeface="Calibri" panose="020F0502020204030204" pitchFamily="34" charset="0"/>
              </a:rPr>
              <a:t>partenaire</a:t>
            </a:r>
            <a:r>
              <a:rPr lang="de-CH" altLang="de-DE" sz="2400" dirty="0">
                <a:latin typeface="Calibri" panose="020F0502020204030204" pitchFamily="34" charset="0"/>
              </a:rPr>
              <a:t> économique le plus </a:t>
            </a:r>
            <a:r>
              <a:rPr lang="de-CH" altLang="de-DE" sz="2400" dirty="0" err="1">
                <a:latin typeface="Calibri" panose="020F0502020204030204" pitchFamily="34" charset="0"/>
              </a:rPr>
              <a:t>important</a:t>
            </a:r>
            <a:r>
              <a:rPr lang="de-CH" altLang="de-DE" sz="2400" dirty="0">
                <a:latin typeface="Calibri" panose="020F0502020204030204" pitchFamily="34" charset="0"/>
              </a:rPr>
              <a:t> de la Suisse, </a:t>
            </a:r>
            <a:r>
              <a:rPr lang="de-CH" altLang="de-DE" sz="2400" dirty="0" err="1">
                <a:latin typeface="Calibri" panose="020F0502020204030204" pitchFamily="34" charset="0"/>
              </a:rPr>
              <a:t>avec</a:t>
            </a:r>
            <a:r>
              <a:rPr lang="de-CH" altLang="de-DE" sz="2400" dirty="0">
                <a:latin typeface="Calibri" panose="020F0502020204030204" pitchFamily="34" charset="0"/>
              </a:rPr>
              <a:t> 54 % de </a:t>
            </a:r>
            <a:r>
              <a:rPr lang="de-CH" altLang="de-DE" sz="2400" dirty="0" err="1">
                <a:latin typeface="Calibri" panose="020F0502020204030204" pitchFamily="34" charset="0"/>
              </a:rPr>
              <a:t>toutes</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exportations</a:t>
            </a:r>
            <a:r>
              <a:rPr lang="de-CH" altLang="de-DE" sz="2400" dirty="0">
                <a:latin typeface="Calibri" panose="020F0502020204030204" pitchFamily="34" charset="0"/>
              </a:rPr>
              <a:t> CH et 72 % de </a:t>
            </a:r>
            <a:r>
              <a:rPr lang="de-CH" altLang="de-DE" sz="2400" dirty="0" err="1">
                <a:latin typeface="Calibri" panose="020F0502020204030204" pitchFamily="34" charset="0"/>
              </a:rPr>
              <a:t>toutes</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importations</a:t>
            </a:r>
            <a:r>
              <a:rPr lang="de-CH" altLang="de-DE" sz="2400" dirty="0">
                <a:latin typeface="Calibri" panose="020F0502020204030204" pitchFamily="34" charset="0"/>
              </a:rPr>
              <a:t>. </a:t>
            </a:r>
          </a:p>
          <a:p>
            <a:pPr marL="0" indent="0" eaLnBrk="1" hangingPunct="1">
              <a:defRPr/>
            </a:pPr>
            <a:endParaRPr lang="de-CH" altLang="de-DE" sz="2400" dirty="0">
              <a:latin typeface="Calibri" panose="020F0502020204030204" pitchFamily="34" charset="0"/>
            </a:endParaRPr>
          </a:p>
          <a:p>
            <a:pPr eaLnBrk="1" hangingPunct="1">
              <a:buFontTx/>
              <a:buChar char="•"/>
              <a:defRPr/>
            </a:pPr>
            <a:r>
              <a:rPr lang="de-CH" altLang="de-DE" sz="2400" dirty="0">
                <a:latin typeface="Calibri" panose="020F0502020204030204" pitchFamily="34" charset="0"/>
              </a:rPr>
              <a:t>La </a:t>
            </a:r>
            <a:r>
              <a:rPr lang="de-CH" altLang="de-DE" sz="2400" dirty="0" err="1">
                <a:latin typeface="Calibri" panose="020F0502020204030204" pitchFamily="34" charset="0"/>
              </a:rPr>
              <a:t>relation</a:t>
            </a:r>
            <a:r>
              <a:rPr lang="de-CH" altLang="de-DE" sz="2400" dirty="0">
                <a:latin typeface="Calibri" panose="020F0502020204030204" pitchFamily="34" charset="0"/>
              </a:rPr>
              <a:t> </a:t>
            </a:r>
            <a:r>
              <a:rPr lang="de-CH" altLang="de-DE" sz="2400" dirty="0" err="1">
                <a:latin typeface="Calibri" panose="020F0502020204030204" pitchFamily="34" charset="0"/>
              </a:rPr>
              <a:t>avec</a:t>
            </a:r>
            <a:r>
              <a:rPr lang="de-CH" altLang="de-DE" sz="2400" dirty="0">
                <a:latin typeface="Calibri" panose="020F0502020204030204" pitchFamily="34" charset="0"/>
              </a:rPr>
              <a:t> </a:t>
            </a:r>
            <a:r>
              <a:rPr lang="de-CH" altLang="de-DE" sz="2400" dirty="0" err="1">
                <a:latin typeface="Calibri" panose="020F0502020204030204" pitchFamily="34" charset="0"/>
              </a:rPr>
              <a:t>l’UE</a:t>
            </a:r>
            <a:r>
              <a:rPr lang="de-CH" altLang="de-DE" sz="2400" dirty="0">
                <a:latin typeface="Calibri" panose="020F0502020204030204" pitchFamily="34" charset="0"/>
              </a:rPr>
              <a:t> </a:t>
            </a:r>
            <a:r>
              <a:rPr lang="de-CH" altLang="de-DE" sz="2400" dirty="0" err="1">
                <a:latin typeface="Calibri" panose="020F0502020204030204" pitchFamily="34" charset="0"/>
              </a:rPr>
              <a:t>reste</a:t>
            </a:r>
            <a:r>
              <a:rPr lang="de-CH" altLang="de-DE" sz="2400" dirty="0">
                <a:latin typeface="Calibri" panose="020F0502020204030204" pitchFamily="34" charset="0"/>
              </a:rPr>
              <a:t> </a:t>
            </a:r>
            <a:r>
              <a:rPr lang="de-CH" altLang="de-DE" sz="2400" dirty="0" err="1">
                <a:latin typeface="Calibri" panose="020F0502020204030204" pitchFamily="34" charset="0"/>
              </a:rPr>
              <a:t>une</a:t>
            </a:r>
            <a:r>
              <a:rPr lang="de-CH" altLang="de-DE" sz="2400" dirty="0">
                <a:latin typeface="Calibri" panose="020F0502020204030204" pitchFamily="34" charset="0"/>
              </a:rPr>
              <a:t> </a:t>
            </a:r>
            <a:r>
              <a:rPr lang="de-CH" altLang="de-DE" sz="2400" dirty="0" err="1">
                <a:latin typeface="Calibri" panose="020F0502020204030204" pitchFamily="34" charset="0"/>
              </a:rPr>
              <a:t>question</a:t>
            </a:r>
            <a:r>
              <a:rPr lang="de-CH" altLang="de-DE" sz="2400" dirty="0">
                <a:latin typeface="Calibri" panose="020F0502020204030204" pitchFamily="34" charset="0"/>
              </a:rPr>
              <a:t> </a:t>
            </a:r>
            <a:r>
              <a:rPr lang="de-CH" altLang="de-DE" sz="2400" dirty="0" err="1">
                <a:latin typeface="Calibri" panose="020F0502020204030204" pitchFamily="34" charset="0"/>
              </a:rPr>
              <a:t>cruciale</a:t>
            </a:r>
            <a:r>
              <a:rPr lang="de-CH" altLang="de-DE" sz="2400" dirty="0">
                <a:latin typeface="Calibri" panose="020F0502020204030204" pitchFamily="34" charset="0"/>
              </a:rPr>
              <a:t> de </a:t>
            </a:r>
            <a:r>
              <a:rPr lang="de-CH" altLang="de-DE" sz="2400" dirty="0" err="1">
                <a:latin typeface="Calibri" panose="020F0502020204030204" pitchFamily="34" charset="0"/>
              </a:rPr>
              <a:t>politique</a:t>
            </a:r>
            <a:r>
              <a:rPr lang="de-CH" altLang="de-DE" sz="2400" dirty="0">
                <a:latin typeface="Calibri" panose="020F0502020204030204" pitchFamily="34" charset="0"/>
              </a:rPr>
              <a:t> économique </a:t>
            </a:r>
            <a:r>
              <a:rPr lang="de-CH" altLang="de-DE" sz="2400" dirty="0" err="1">
                <a:latin typeface="Calibri" panose="020F0502020204030204" pitchFamily="34" charset="0"/>
              </a:rPr>
              <a:t>extérieure</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la Suisse. </a:t>
            </a:r>
            <a:endParaRPr lang="de-CH" altLang="de-DE" sz="2400" i="1" dirty="0">
              <a:latin typeface="Calibri" panose="020F0502020204030204"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3" name="Text Box 11">
            <a:extLst>
              <a:ext uri="{FF2B5EF4-FFF2-40B4-BE49-F238E27FC236}">
                <a16:creationId xmlns:a16="http://schemas.microsoft.com/office/drawing/2014/main" id="{030F560E-DD2B-E58D-F3C3-DE13D2EB5E6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4754" name="Rectangle 2">
            <a:extLst>
              <a:ext uri="{FF2B5EF4-FFF2-40B4-BE49-F238E27FC236}">
                <a16:creationId xmlns:a16="http://schemas.microsoft.com/office/drawing/2014/main" id="{ECCF854F-2602-52E3-0AF2-F1492A2D82CC}"/>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7. </a:t>
            </a:r>
            <a:r>
              <a:rPr lang="fr-FR" altLang="de-DE" sz="2400" b="1">
                <a:solidFill>
                  <a:schemeClr val="bg1"/>
                </a:solidFill>
                <a:latin typeface="Calibri" panose="020F0502020204030204" pitchFamily="34" charset="0"/>
              </a:rPr>
              <a:t>La politique économique extérieure de la Suisse</a:t>
            </a:r>
            <a:endParaRPr lang="de-DE" altLang="de-DE" sz="2400" b="1">
              <a:solidFill>
                <a:schemeClr val="bg1"/>
              </a:solidFill>
              <a:latin typeface="Calibri" panose="020F0502020204030204" pitchFamily="34" charset="0"/>
            </a:endParaRPr>
          </a:p>
        </p:txBody>
      </p:sp>
      <p:sp>
        <p:nvSpPr>
          <p:cNvPr id="74755" name="Rectangle 3">
            <a:extLst>
              <a:ext uri="{FF2B5EF4-FFF2-40B4-BE49-F238E27FC236}">
                <a16:creationId xmlns:a16="http://schemas.microsoft.com/office/drawing/2014/main" id="{6A6996C0-C5D0-539F-7240-36B8ED38F499}"/>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74756" name="Text Box 7">
            <a:extLst>
              <a:ext uri="{FF2B5EF4-FFF2-40B4-BE49-F238E27FC236}">
                <a16:creationId xmlns:a16="http://schemas.microsoft.com/office/drawing/2014/main" id="{FF9A0B5D-F1AA-B2A0-792A-2BBB9F405B09}"/>
              </a:ext>
            </a:extLst>
          </p:cNvPr>
          <p:cNvSpPr txBox="1">
            <a:spLocks noChangeArrowheads="1"/>
          </p:cNvSpPr>
          <p:nvPr/>
        </p:nvSpPr>
        <p:spPr bwMode="auto">
          <a:xfrm>
            <a:off x="323850" y="1227138"/>
            <a:ext cx="84963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dirty="0" err="1">
                <a:latin typeface="Calibri" panose="020F0502020204030204" pitchFamily="34" charset="0"/>
              </a:rPr>
              <a:t>Principales</a:t>
            </a:r>
            <a:r>
              <a:rPr lang="de-CH" altLang="de-DE" sz="2400" b="1" dirty="0">
                <a:latin typeface="Calibri" panose="020F0502020204030204" pitchFamily="34" charset="0"/>
              </a:rPr>
              <a:t> </a:t>
            </a:r>
            <a:r>
              <a:rPr lang="de-CH" altLang="de-DE" sz="2400" b="1" dirty="0" err="1">
                <a:latin typeface="Calibri" panose="020F0502020204030204" pitchFamily="34" charset="0"/>
              </a:rPr>
              <a:t>étapes</a:t>
            </a:r>
            <a:r>
              <a:rPr lang="de-CH" altLang="de-DE" sz="2400" b="1" dirty="0">
                <a:latin typeface="Calibri" panose="020F0502020204030204" pitchFamily="34" charset="0"/>
              </a:rPr>
              <a:t> des </a:t>
            </a:r>
            <a:r>
              <a:rPr lang="de-CH" altLang="de-DE" sz="2400" b="1" dirty="0" err="1">
                <a:latin typeface="Calibri" panose="020F0502020204030204" pitchFamily="34" charset="0"/>
              </a:rPr>
              <a:t>relations</a:t>
            </a:r>
            <a:r>
              <a:rPr lang="de-CH" altLang="de-DE" sz="2400" b="1" dirty="0">
                <a:latin typeface="Calibri" panose="020F0502020204030204" pitchFamily="34" charset="0"/>
              </a:rPr>
              <a:t> </a:t>
            </a:r>
            <a:r>
              <a:rPr lang="de-CH" altLang="de-DE" sz="2400" b="1" dirty="0" err="1">
                <a:latin typeface="Calibri" panose="020F0502020204030204" pitchFamily="34" charset="0"/>
              </a:rPr>
              <a:t>économiques</a:t>
            </a:r>
            <a:r>
              <a:rPr lang="de-CH" altLang="de-DE" sz="2400" b="1" dirty="0">
                <a:latin typeface="Calibri" panose="020F0502020204030204" pitchFamily="34" charset="0"/>
              </a:rPr>
              <a:t> entre la Suisse </a:t>
            </a:r>
            <a:br>
              <a:rPr lang="de-CH" altLang="de-DE" sz="2400" b="1" dirty="0">
                <a:latin typeface="Calibri" panose="020F0502020204030204" pitchFamily="34" charset="0"/>
              </a:rPr>
            </a:br>
            <a:r>
              <a:rPr lang="de-CH" altLang="de-DE" sz="2400" b="1" dirty="0">
                <a:latin typeface="Calibri" panose="020F0502020204030204" pitchFamily="34" charset="0"/>
              </a:rPr>
              <a:t>et </a:t>
            </a:r>
            <a:r>
              <a:rPr lang="de-CH" altLang="de-DE" sz="2400" b="1" dirty="0" err="1">
                <a:latin typeface="Calibri" panose="020F0502020204030204" pitchFamily="34" charset="0"/>
              </a:rPr>
              <a:t>l’UE</a:t>
            </a:r>
            <a:endParaRPr lang="de-CH" altLang="de-DE" sz="2400" b="1" dirty="0">
              <a:latin typeface="Calibri" panose="020F0502020204030204" pitchFamily="34" charset="0"/>
            </a:endParaRPr>
          </a:p>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1972 : Accord de </a:t>
            </a:r>
            <a:r>
              <a:rPr lang="de-CH" altLang="de-DE" sz="2400" dirty="0" err="1">
                <a:latin typeface="Calibri" panose="020F0502020204030204" pitchFamily="34" charset="0"/>
              </a:rPr>
              <a:t>libre-échange</a:t>
            </a:r>
            <a:r>
              <a:rPr lang="de-CH" altLang="de-DE" sz="2400" dirty="0">
                <a:latin typeface="Calibri" panose="020F0502020204030204" pitchFamily="34" charset="0"/>
              </a:rPr>
              <a:t> </a:t>
            </a:r>
            <a:r>
              <a:rPr lang="de-CH" altLang="de-DE" sz="2400" dirty="0" err="1">
                <a:latin typeface="Calibri" panose="020F0502020204030204" pitchFamily="34" charset="0"/>
              </a:rPr>
              <a:t>pour</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marchandises</a:t>
            </a:r>
            <a:r>
              <a:rPr lang="de-CH" altLang="de-DE" sz="2400" dirty="0">
                <a:latin typeface="Calibri" panose="020F0502020204030204" pitchFamily="34" charset="0"/>
              </a:rPr>
              <a:t> </a:t>
            </a:r>
            <a:r>
              <a:rPr lang="de-CH" altLang="de-DE" sz="2400" dirty="0" err="1">
                <a:latin typeface="Calibri" panose="020F0502020204030204" pitchFamily="34" charset="0"/>
              </a:rPr>
              <a:t>avec</a:t>
            </a:r>
            <a:r>
              <a:rPr lang="de-CH" altLang="de-DE" sz="2400" dirty="0">
                <a:latin typeface="Calibri" panose="020F0502020204030204" pitchFamily="34" charset="0"/>
              </a:rPr>
              <a:t> la CE.</a:t>
            </a:r>
          </a:p>
          <a:p>
            <a:pPr eaLnBrk="1" hangingPunct="1"/>
            <a:endParaRPr lang="de-CH" altLang="de-DE" sz="2400" b="1" dirty="0">
              <a:latin typeface="Calibri" panose="020F0502020204030204" pitchFamily="34" charset="0"/>
            </a:endParaRPr>
          </a:p>
          <a:p>
            <a:pPr eaLnBrk="1" hangingPunct="1"/>
            <a:r>
              <a:rPr lang="de-CH" altLang="de-DE" sz="2400" dirty="0">
                <a:latin typeface="Calibri" panose="020F0502020204030204" pitchFamily="34" charset="0"/>
              </a:rPr>
              <a:t>1992 : </a:t>
            </a:r>
            <a:r>
              <a:rPr lang="de-CH" altLang="de-DE" sz="2400" dirty="0" err="1">
                <a:latin typeface="Calibri" panose="020F0502020204030204" pitchFamily="34" charset="0"/>
              </a:rPr>
              <a:t>Rejet</a:t>
            </a:r>
            <a:r>
              <a:rPr lang="de-CH" altLang="de-DE" sz="2400" dirty="0">
                <a:latin typeface="Calibri" panose="020F0502020204030204" pitchFamily="34" charset="0"/>
              </a:rPr>
              <a:t> de </a:t>
            </a:r>
            <a:r>
              <a:rPr lang="de-CH" altLang="de-DE" sz="2400" dirty="0" err="1">
                <a:latin typeface="Calibri" panose="020F0502020204030204" pitchFamily="34" charset="0"/>
              </a:rPr>
              <a:t>l’adhésion</a:t>
            </a:r>
            <a:r>
              <a:rPr lang="de-CH" altLang="de-DE" sz="2400" dirty="0">
                <a:latin typeface="Calibri" panose="020F0502020204030204" pitchFamily="34" charset="0"/>
              </a:rPr>
              <a:t> à </a:t>
            </a:r>
            <a:r>
              <a:rPr lang="de-CH" altLang="de-DE" sz="2400" dirty="0" err="1">
                <a:latin typeface="Calibri" panose="020F0502020204030204" pitchFamily="34" charset="0"/>
              </a:rPr>
              <a:t>l’EEE</a:t>
            </a:r>
            <a:r>
              <a:rPr lang="de-CH" altLang="de-DE" sz="2400" dirty="0">
                <a:latin typeface="Calibri" panose="020F0502020204030204" pitchFamily="34" charset="0"/>
              </a:rPr>
              <a:t>. La </a:t>
            </a:r>
            <a:r>
              <a:rPr lang="de-CH" altLang="de-DE" sz="2400" dirty="0" err="1">
                <a:latin typeface="Calibri" panose="020F0502020204030204" pitchFamily="34" charset="0"/>
              </a:rPr>
              <a:t>voie</a:t>
            </a:r>
            <a:r>
              <a:rPr lang="de-CH" altLang="de-DE" sz="2400" dirty="0">
                <a:latin typeface="Calibri" panose="020F0502020204030204" pitchFamily="34" charset="0"/>
              </a:rPr>
              <a:t> </a:t>
            </a:r>
            <a:r>
              <a:rPr lang="de-CH" altLang="de-DE" sz="2400" dirty="0" err="1">
                <a:latin typeface="Calibri" panose="020F0502020204030204" pitchFamily="34" charset="0"/>
              </a:rPr>
              <a:t>bilatérale</a:t>
            </a:r>
            <a:r>
              <a:rPr lang="de-CH" altLang="de-DE" sz="2400" dirty="0">
                <a:latin typeface="Calibri" panose="020F0502020204030204" pitchFamily="34" charset="0"/>
              </a:rPr>
              <a:t> </a:t>
            </a:r>
            <a:r>
              <a:rPr lang="de-CH" altLang="de-DE" sz="2400" dirty="0" err="1">
                <a:latin typeface="Calibri" panose="020F0502020204030204" pitchFamily="34" charset="0"/>
              </a:rPr>
              <a:t>devient</a:t>
            </a:r>
            <a:r>
              <a:rPr lang="de-CH" altLang="de-DE" sz="2400" dirty="0">
                <a:latin typeface="Calibri" panose="020F0502020204030204" pitchFamily="34" charset="0"/>
              </a:rPr>
              <a:t> la </a:t>
            </a:r>
            <a:r>
              <a:rPr lang="de-CH" altLang="de-DE" sz="2400" dirty="0" err="1">
                <a:latin typeface="Calibri" panose="020F0502020204030204" pitchFamily="34" charset="0"/>
              </a:rPr>
              <a:t>seule</a:t>
            </a:r>
            <a:r>
              <a:rPr lang="de-CH" altLang="de-DE" sz="2400" dirty="0">
                <a:latin typeface="Calibri" panose="020F0502020204030204" pitchFamily="34" charset="0"/>
              </a:rPr>
              <a:t> </a:t>
            </a:r>
            <a:r>
              <a:rPr lang="de-CH" altLang="de-DE" sz="2400" dirty="0" err="1">
                <a:latin typeface="Calibri" panose="020F0502020204030204" pitchFamily="34" charset="0"/>
              </a:rPr>
              <a:t>option</a:t>
            </a:r>
            <a:r>
              <a:rPr lang="de-CH" altLang="de-DE" sz="2400" dirty="0">
                <a:latin typeface="Calibri" panose="020F0502020204030204" pitchFamily="34" charset="0"/>
              </a:rPr>
              <a:t>.</a:t>
            </a:r>
          </a:p>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2000 : </a:t>
            </a:r>
            <a:r>
              <a:rPr lang="de-CH" altLang="de-DE" sz="2400" dirty="0" err="1">
                <a:latin typeface="Calibri" panose="020F0502020204030204" pitchFamily="34" charset="0"/>
              </a:rPr>
              <a:t>Acceptation</a:t>
            </a:r>
            <a:r>
              <a:rPr lang="de-CH" altLang="de-DE" sz="2400" dirty="0">
                <a:latin typeface="Calibri" panose="020F0502020204030204" pitchFamily="34" charset="0"/>
              </a:rPr>
              <a:t> des </a:t>
            </a:r>
            <a:r>
              <a:rPr lang="de-CH" altLang="de-DE" sz="2400" dirty="0" err="1">
                <a:latin typeface="Calibri" panose="020F0502020204030204" pitchFamily="34" charset="0"/>
              </a:rPr>
              <a:t>accords</a:t>
            </a:r>
            <a:r>
              <a:rPr lang="de-CH" altLang="de-DE" sz="2400" dirty="0">
                <a:latin typeface="Calibri" panose="020F0502020204030204" pitchFamily="34" charset="0"/>
              </a:rPr>
              <a:t> </a:t>
            </a:r>
            <a:r>
              <a:rPr lang="de-CH" altLang="de-DE" sz="2400" dirty="0" err="1">
                <a:latin typeface="Calibri" panose="020F0502020204030204" pitchFamily="34" charset="0"/>
              </a:rPr>
              <a:t>bilatéraux</a:t>
            </a:r>
            <a:r>
              <a:rPr lang="de-CH" altLang="de-DE" sz="2400" dirty="0">
                <a:latin typeface="Calibri" panose="020F0502020204030204" pitchFamily="34" charset="0"/>
              </a:rPr>
              <a:t> I,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paquet</a:t>
            </a:r>
            <a:r>
              <a:rPr lang="de-CH" altLang="de-DE" sz="2400" dirty="0">
                <a:latin typeface="Calibri" panose="020F0502020204030204" pitchFamily="34" charset="0"/>
              </a:rPr>
              <a:t> de 7 </a:t>
            </a:r>
            <a:r>
              <a:rPr lang="de-CH" altLang="de-DE" sz="2400" dirty="0" err="1">
                <a:latin typeface="Calibri" panose="020F0502020204030204" pitchFamily="34" charset="0"/>
              </a:rPr>
              <a:t>accords</a:t>
            </a:r>
            <a:r>
              <a:rPr lang="de-CH" altLang="de-DE" sz="2400" dirty="0">
                <a:latin typeface="Calibri" panose="020F0502020204030204" pitchFamily="34" charset="0"/>
              </a:rPr>
              <a:t>, </a:t>
            </a:r>
            <a:r>
              <a:rPr lang="de-CH" altLang="de-DE" sz="2400" dirty="0" err="1">
                <a:latin typeface="Calibri" panose="020F0502020204030204" pitchFamily="34" charset="0"/>
              </a:rPr>
              <a:t>notamment</a:t>
            </a:r>
            <a:r>
              <a:rPr lang="de-CH" altLang="de-DE" sz="2400" dirty="0">
                <a:latin typeface="Calibri" panose="020F0502020204030204" pitchFamily="34" charset="0"/>
              </a:rPr>
              <a:t> la </a:t>
            </a:r>
            <a:r>
              <a:rPr lang="de-CH" altLang="de-DE" sz="2400" dirty="0" err="1">
                <a:latin typeface="Calibri" panose="020F0502020204030204" pitchFamily="34" charset="0"/>
              </a:rPr>
              <a:t>libre</a:t>
            </a:r>
            <a:r>
              <a:rPr lang="de-CH" altLang="de-DE" sz="2400" dirty="0">
                <a:latin typeface="Calibri" panose="020F0502020204030204" pitchFamily="34" charset="0"/>
              </a:rPr>
              <a:t> </a:t>
            </a:r>
            <a:r>
              <a:rPr lang="de-CH" altLang="de-DE" sz="2400" dirty="0" err="1">
                <a:latin typeface="Calibri" panose="020F0502020204030204" pitchFamily="34" charset="0"/>
              </a:rPr>
              <a:t>circulation</a:t>
            </a:r>
            <a:r>
              <a:rPr lang="de-CH" altLang="de-DE" sz="2400" dirty="0">
                <a:latin typeface="Calibri" panose="020F0502020204030204" pitchFamily="34" charset="0"/>
              </a:rPr>
              <a:t> des </a:t>
            </a:r>
            <a:r>
              <a:rPr lang="de-CH" altLang="de-DE" sz="2400" dirty="0" err="1">
                <a:latin typeface="Calibri" panose="020F0502020204030204" pitchFamily="34" charset="0"/>
              </a:rPr>
              <a:t>personnes</a:t>
            </a:r>
            <a:r>
              <a:rPr lang="de-CH" altLang="de-DE" sz="2400" dirty="0">
                <a:latin typeface="Calibri" panose="020F0502020204030204" pitchFamily="34" charset="0"/>
              </a:rPr>
              <a:t>.</a:t>
            </a:r>
          </a:p>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2001 : Refus de </a:t>
            </a:r>
            <a:r>
              <a:rPr lang="de-CH" altLang="de-DE" sz="2400" dirty="0" err="1">
                <a:latin typeface="Calibri" panose="020F0502020204030204" pitchFamily="34" charset="0"/>
              </a:rPr>
              <a:t>l’initiative</a:t>
            </a:r>
            <a:r>
              <a:rPr lang="de-CH" altLang="de-DE" sz="2400" dirty="0">
                <a:latin typeface="Calibri" panose="020F0502020204030204" pitchFamily="34" charset="0"/>
              </a:rPr>
              <a:t> « Oui à </a:t>
            </a:r>
            <a:r>
              <a:rPr lang="de-CH" altLang="de-DE" sz="2400" dirty="0" err="1">
                <a:latin typeface="Calibri" panose="020F0502020204030204" pitchFamily="34" charset="0"/>
              </a:rPr>
              <a:t>l’Europe</a:t>
            </a:r>
            <a:r>
              <a:rPr lang="de-CH" altLang="de-DE" sz="2400" dirty="0">
                <a:latin typeface="Calibri" panose="020F0502020204030204" pitchFamily="34" charset="0"/>
              </a:rPr>
              <a:t>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Text Box 11">
            <a:extLst>
              <a:ext uri="{FF2B5EF4-FFF2-40B4-BE49-F238E27FC236}">
                <a16:creationId xmlns:a16="http://schemas.microsoft.com/office/drawing/2014/main" id="{18184AD3-4374-9818-E0AF-251FCB36D28F}"/>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5778" name="Rectangle 2">
            <a:extLst>
              <a:ext uri="{FF2B5EF4-FFF2-40B4-BE49-F238E27FC236}">
                <a16:creationId xmlns:a16="http://schemas.microsoft.com/office/drawing/2014/main" id="{39356F8E-2D31-F69F-5CA2-9BDBDF8669A0}"/>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7. </a:t>
            </a:r>
            <a:r>
              <a:rPr lang="fr-FR" altLang="de-DE" sz="2400" b="1">
                <a:solidFill>
                  <a:schemeClr val="bg1"/>
                </a:solidFill>
                <a:latin typeface="Calibri" panose="020F0502020204030204" pitchFamily="34" charset="0"/>
              </a:rPr>
              <a:t>La politique économique extérieure de la Suisse</a:t>
            </a:r>
            <a:endParaRPr lang="de-DE" altLang="de-DE" sz="2400" b="1">
              <a:solidFill>
                <a:schemeClr val="bg1"/>
              </a:solidFill>
              <a:latin typeface="Calibri" panose="020F0502020204030204" pitchFamily="34" charset="0"/>
            </a:endParaRPr>
          </a:p>
        </p:txBody>
      </p:sp>
      <p:sp>
        <p:nvSpPr>
          <p:cNvPr id="75779" name="Rectangle 3">
            <a:extLst>
              <a:ext uri="{FF2B5EF4-FFF2-40B4-BE49-F238E27FC236}">
                <a16:creationId xmlns:a16="http://schemas.microsoft.com/office/drawing/2014/main" id="{75FF8955-F40E-8A88-4305-7599ACB67E37}"/>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75780" name="Text Box 7">
            <a:extLst>
              <a:ext uri="{FF2B5EF4-FFF2-40B4-BE49-F238E27FC236}">
                <a16:creationId xmlns:a16="http://schemas.microsoft.com/office/drawing/2014/main" id="{63757407-3787-4200-D0CD-0CFC43621D73}"/>
              </a:ext>
            </a:extLst>
          </p:cNvPr>
          <p:cNvSpPr txBox="1">
            <a:spLocks noChangeArrowheads="1"/>
          </p:cNvSpPr>
          <p:nvPr/>
        </p:nvSpPr>
        <p:spPr bwMode="auto">
          <a:xfrm>
            <a:off x="323850" y="1196975"/>
            <a:ext cx="8640763"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2004 : </a:t>
            </a:r>
            <a:r>
              <a:rPr lang="de-CH" altLang="de-DE" sz="2400" dirty="0" err="1">
                <a:latin typeface="Calibri" panose="020F0502020204030204" pitchFamily="34" charset="0"/>
              </a:rPr>
              <a:t>Acceptation</a:t>
            </a:r>
            <a:r>
              <a:rPr lang="de-CH" altLang="de-DE" sz="2400" dirty="0">
                <a:latin typeface="Calibri" panose="020F0502020204030204" pitchFamily="34" charset="0"/>
              </a:rPr>
              <a:t> des Accords </a:t>
            </a:r>
            <a:r>
              <a:rPr lang="de-CH" altLang="de-DE" sz="2400" dirty="0" err="1">
                <a:latin typeface="Calibri" panose="020F0502020204030204" pitchFamily="34" charset="0"/>
              </a:rPr>
              <a:t>bilatéraux</a:t>
            </a:r>
            <a:r>
              <a:rPr lang="de-CH" altLang="de-DE" sz="2400" dirty="0">
                <a:latin typeface="Calibri" panose="020F0502020204030204" pitchFamily="34" charset="0"/>
              </a:rPr>
              <a:t> II.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points</a:t>
            </a:r>
            <a:r>
              <a:rPr lang="de-CH" altLang="de-DE" sz="2400" dirty="0">
                <a:latin typeface="Calibri" panose="020F0502020204030204" pitchFamily="34" charset="0"/>
              </a:rPr>
              <a:t> </a:t>
            </a:r>
            <a:r>
              <a:rPr lang="de-CH" altLang="de-DE" sz="2400" dirty="0" err="1">
                <a:latin typeface="Calibri" panose="020F0502020204030204" pitchFamily="34" charset="0"/>
              </a:rPr>
              <a:t>importants</a:t>
            </a:r>
            <a:r>
              <a:rPr lang="de-CH" altLang="de-DE" sz="2400" dirty="0">
                <a:latin typeface="Calibri" panose="020F0502020204030204" pitchFamily="34" charset="0"/>
              </a:rPr>
              <a:t> </a:t>
            </a:r>
            <a:r>
              <a:rPr lang="de-CH" altLang="de-DE" sz="2400" dirty="0" err="1">
                <a:latin typeface="Calibri" panose="020F0502020204030204" pitchFamily="34" charset="0"/>
              </a:rPr>
              <a:t>sont</a:t>
            </a:r>
            <a:r>
              <a:rPr lang="de-CH" altLang="de-DE" sz="2400" dirty="0">
                <a:latin typeface="Calibri" panose="020F0502020204030204" pitchFamily="34" charset="0"/>
              </a:rPr>
              <a:t> </a:t>
            </a:r>
            <a:r>
              <a:rPr lang="de-CH" altLang="de-DE" sz="2400" dirty="0" err="1">
                <a:latin typeface="Calibri" panose="020F0502020204030204" pitchFamily="34" charset="0"/>
              </a:rPr>
              <a:t>l’accord</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la </a:t>
            </a:r>
            <a:r>
              <a:rPr lang="de-CH" altLang="de-DE" sz="2400" dirty="0" err="1">
                <a:latin typeface="Calibri" panose="020F0502020204030204" pitchFamily="34" charset="0"/>
              </a:rPr>
              <a:t>fiscalité</a:t>
            </a:r>
            <a:r>
              <a:rPr lang="de-CH" altLang="de-DE" sz="2400" dirty="0">
                <a:latin typeface="Calibri" panose="020F0502020204030204" pitchFamily="34" charset="0"/>
              </a:rPr>
              <a:t> et </a:t>
            </a:r>
            <a:r>
              <a:rPr lang="de-CH" altLang="de-DE" sz="2400" dirty="0" err="1">
                <a:latin typeface="Calibri" panose="020F0502020204030204" pitchFamily="34" charset="0"/>
              </a:rPr>
              <a:t>l’épargne</a:t>
            </a:r>
            <a:r>
              <a:rPr lang="de-CH" altLang="de-DE" sz="2400" dirty="0">
                <a:latin typeface="Calibri" panose="020F0502020204030204" pitchFamily="34" charset="0"/>
              </a:rPr>
              <a:t> </a:t>
            </a:r>
            <a:r>
              <a:rPr lang="de-CH" altLang="de-DE" sz="2400" dirty="0" err="1">
                <a:latin typeface="Calibri" panose="020F0502020204030204" pitchFamily="34" charset="0"/>
              </a:rPr>
              <a:t>ainsi</a:t>
            </a:r>
            <a:r>
              <a:rPr lang="de-CH" altLang="de-DE" sz="2400" dirty="0">
                <a:latin typeface="Calibri" panose="020F0502020204030204" pitchFamily="34" charset="0"/>
              </a:rPr>
              <a:t> </a:t>
            </a:r>
            <a:r>
              <a:rPr lang="de-CH" altLang="de-DE" sz="2400" dirty="0" err="1">
                <a:latin typeface="Calibri" panose="020F0502020204030204" pitchFamily="34" charset="0"/>
              </a:rPr>
              <a:t>que</a:t>
            </a:r>
            <a:r>
              <a:rPr lang="de-CH" altLang="de-DE" sz="2400" dirty="0">
                <a:latin typeface="Calibri" panose="020F0502020204030204" pitchFamily="34" charset="0"/>
              </a:rPr>
              <a:t> « Schengen/Dublin ».</a:t>
            </a:r>
          </a:p>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2009 : </a:t>
            </a:r>
            <a:r>
              <a:rPr lang="de-CH" altLang="de-DE" sz="2400" dirty="0" err="1">
                <a:latin typeface="Calibri" panose="020F0502020204030204" pitchFamily="34" charset="0"/>
              </a:rPr>
              <a:t>Acceptation</a:t>
            </a:r>
            <a:r>
              <a:rPr lang="de-CH" altLang="de-DE" sz="2400" dirty="0">
                <a:latin typeface="Calibri" panose="020F0502020204030204" pitchFamily="34" charset="0"/>
              </a:rPr>
              <a:t> de la </a:t>
            </a:r>
            <a:r>
              <a:rPr lang="de-CH" altLang="de-DE" sz="2400" dirty="0" err="1">
                <a:latin typeface="Calibri" panose="020F0502020204030204" pitchFamily="34" charset="0"/>
              </a:rPr>
              <a:t>reconduction</a:t>
            </a:r>
            <a:r>
              <a:rPr lang="de-CH" altLang="de-DE" sz="2400" dirty="0">
                <a:latin typeface="Calibri" panose="020F0502020204030204" pitchFamily="34" charset="0"/>
              </a:rPr>
              <a:t> de </a:t>
            </a:r>
            <a:r>
              <a:rPr lang="de-CH" altLang="de-DE" sz="2400" dirty="0" err="1">
                <a:latin typeface="Calibri" panose="020F0502020204030204" pitchFamily="34" charset="0"/>
              </a:rPr>
              <a:t>l’accord</a:t>
            </a:r>
            <a:r>
              <a:rPr lang="de-CH" altLang="de-DE" sz="2400" dirty="0">
                <a:latin typeface="Calibri" panose="020F0502020204030204" pitchFamily="34" charset="0"/>
              </a:rPr>
              <a:t> </a:t>
            </a:r>
            <a:r>
              <a:rPr lang="de-CH" altLang="de-DE" sz="2400" dirty="0" err="1">
                <a:latin typeface="Calibri" panose="020F0502020204030204" pitchFamily="34" charset="0"/>
              </a:rPr>
              <a:t>sur</a:t>
            </a:r>
            <a:r>
              <a:rPr lang="de-CH" altLang="de-DE" sz="2400" dirty="0">
                <a:latin typeface="Calibri" panose="020F0502020204030204" pitchFamily="34" charset="0"/>
              </a:rPr>
              <a:t> la </a:t>
            </a:r>
            <a:r>
              <a:rPr lang="de-CH" altLang="de-DE" sz="2400" dirty="0" err="1">
                <a:latin typeface="Calibri" panose="020F0502020204030204" pitchFamily="34" charset="0"/>
              </a:rPr>
              <a:t>libre</a:t>
            </a:r>
            <a:r>
              <a:rPr lang="de-CH" altLang="de-DE" sz="2400" dirty="0">
                <a:latin typeface="Calibri" panose="020F0502020204030204" pitchFamily="34" charset="0"/>
              </a:rPr>
              <a:t> </a:t>
            </a:r>
            <a:r>
              <a:rPr lang="de-CH" altLang="de-DE" sz="2400" dirty="0" err="1">
                <a:latin typeface="Calibri" panose="020F0502020204030204" pitchFamily="34" charset="0"/>
              </a:rPr>
              <a:t>circulation</a:t>
            </a:r>
            <a:r>
              <a:rPr lang="de-CH" altLang="de-DE" sz="2400" dirty="0">
                <a:latin typeface="Calibri" panose="020F0502020204030204" pitchFamily="34" charset="0"/>
              </a:rPr>
              <a:t> des </a:t>
            </a:r>
            <a:r>
              <a:rPr lang="de-CH" altLang="de-DE" sz="2400" dirty="0" err="1">
                <a:latin typeface="Calibri" panose="020F0502020204030204" pitchFamily="34" charset="0"/>
              </a:rPr>
              <a:t>personnes</a:t>
            </a:r>
            <a:r>
              <a:rPr lang="de-CH" altLang="de-DE" sz="2400" dirty="0">
                <a:latin typeface="Calibri" panose="020F0502020204030204" pitchFamily="34" charset="0"/>
              </a:rPr>
              <a:t> et de </a:t>
            </a:r>
            <a:r>
              <a:rPr lang="de-CH" altLang="de-DE" sz="2400" dirty="0" err="1">
                <a:latin typeface="Calibri" panose="020F0502020204030204" pitchFamily="34" charset="0"/>
              </a:rPr>
              <a:t>son</a:t>
            </a:r>
            <a:r>
              <a:rPr lang="de-CH" altLang="de-DE" sz="2400" dirty="0">
                <a:latin typeface="Calibri" panose="020F0502020204030204" pitchFamily="34" charset="0"/>
              </a:rPr>
              <a:t> </a:t>
            </a:r>
            <a:r>
              <a:rPr lang="de-CH" altLang="de-DE" sz="2400" dirty="0" err="1">
                <a:latin typeface="Calibri" panose="020F0502020204030204" pitchFamily="34" charset="0"/>
              </a:rPr>
              <a:t>extension</a:t>
            </a:r>
            <a:r>
              <a:rPr lang="de-CH" altLang="de-DE" sz="2400" dirty="0">
                <a:latin typeface="Calibri" panose="020F0502020204030204" pitchFamily="34" charset="0"/>
              </a:rPr>
              <a:t> à la </a:t>
            </a:r>
            <a:r>
              <a:rPr lang="de-CH" altLang="de-DE" sz="2400" dirty="0" err="1">
                <a:latin typeface="Calibri" panose="020F0502020204030204" pitchFamily="34" charset="0"/>
              </a:rPr>
              <a:t>Roumanie</a:t>
            </a:r>
            <a:r>
              <a:rPr lang="de-CH" altLang="de-DE" sz="2400" dirty="0">
                <a:latin typeface="Calibri" panose="020F0502020204030204" pitchFamily="34" charset="0"/>
              </a:rPr>
              <a:t> et la </a:t>
            </a:r>
            <a:r>
              <a:rPr lang="de-CH" altLang="de-DE" sz="2400" dirty="0" err="1">
                <a:latin typeface="Calibri" panose="020F0502020204030204" pitchFamily="34" charset="0"/>
              </a:rPr>
              <a:t>Bulgarie</a:t>
            </a:r>
            <a:r>
              <a:rPr lang="de-CH" altLang="de-DE" sz="2400" dirty="0">
                <a:latin typeface="Calibri" panose="020F0502020204030204" pitchFamily="34" charset="0"/>
              </a:rPr>
              <a:t>. </a:t>
            </a:r>
          </a:p>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2014 : </a:t>
            </a:r>
            <a:r>
              <a:rPr lang="de-CH" altLang="de-DE" sz="2400" dirty="0" err="1">
                <a:latin typeface="Calibri" panose="020F0502020204030204" pitchFamily="34" charset="0"/>
              </a:rPr>
              <a:t>Acceptation</a:t>
            </a:r>
            <a:r>
              <a:rPr lang="de-CH" altLang="de-DE" sz="2400" dirty="0">
                <a:latin typeface="Calibri" panose="020F0502020204030204" pitchFamily="34" charset="0"/>
              </a:rPr>
              <a:t> de </a:t>
            </a:r>
            <a:r>
              <a:rPr lang="de-CH" altLang="de-DE" sz="2400" dirty="0" err="1">
                <a:latin typeface="Calibri" panose="020F0502020204030204" pitchFamily="34" charset="0"/>
              </a:rPr>
              <a:t>l’initiative</a:t>
            </a:r>
            <a:r>
              <a:rPr lang="de-CH" altLang="de-DE" sz="2400" dirty="0">
                <a:latin typeface="Calibri" panose="020F0502020204030204" pitchFamily="34" charset="0"/>
              </a:rPr>
              <a:t> « Contre </a:t>
            </a:r>
            <a:r>
              <a:rPr lang="de-CH" altLang="de-DE" sz="2400" dirty="0" err="1">
                <a:latin typeface="Calibri" panose="020F0502020204030204" pitchFamily="34" charset="0"/>
              </a:rPr>
              <a:t>l’immigration</a:t>
            </a:r>
            <a:r>
              <a:rPr lang="de-CH" altLang="de-DE" sz="2400" dirty="0">
                <a:latin typeface="Calibri" panose="020F0502020204030204" pitchFamily="34" charset="0"/>
              </a:rPr>
              <a:t> de </a:t>
            </a:r>
            <a:r>
              <a:rPr lang="de-CH" altLang="de-DE" sz="2400" dirty="0" err="1">
                <a:latin typeface="Calibri" panose="020F0502020204030204" pitchFamily="34" charset="0"/>
              </a:rPr>
              <a:t>masse</a:t>
            </a:r>
            <a:r>
              <a:rPr lang="de-CH" altLang="de-DE" sz="2400" dirty="0">
                <a:latin typeface="Calibri" panose="020F0502020204030204" pitchFamily="34" charset="0"/>
              </a:rPr>
              <a:t> », </a:t>
            </a:r>
            <a:r>
              <a:rPr lang="de-CH" altLang="de-DE" sz="2400" dirty="0" err="1">
                <a:latin typeface="Calibri" panose="020F0502020204030204" pitchFamily="34" charset="0"/>
              </a:rPr>
              <a:t>qui</a:t>
            </a:r>
            <a:r>
              <a:rPr lang="de-CH" altLang="de-DE" sz="2400" dirty="0">
                <a:latin typeface="Calibri" panose="020F0502020204030204" pitchFamily="34" charset="0"/>
              </a:rPr>
              <a:t> </a:t>
            </a:r>
            <a:r>
              <a:rPr lang="de-CH" altLang="de-DE" sz="2400" dirty="0" err="1">
                <a:latin typeface="Calibri" panose="020F0502020204030204" pitchFamily="34" charset="0"/>
              </a:rPr>
              <a:t>menace</a:t>
            </a:r>
            <a:r>
              <a:rPr lang="de-CH" altLang="de-DE" sz="2400" dirty="0">
                <a:latin typeface="Calibri" panose="020F0502020204030204" pitchFamily="34" charset="0"/>
              </a:rPr>
              <a:t> la </a:t>
            </a:r>
            <a:r>
              <a:rPr lang="de-CH" altLang="de-DE" sz="2400" dirty="0" err="1">
                <a:latin typeface="Calibri" panose="020F0502020204030204" pitchFamily="34" charset="0"/>
              </a:rPr>
              <a:t>libre</a:t>
            </a:r>
            <a:r>
              <a:rPr lang="de-CH" altLang="de-DE" sz="2400" dirty="0">
                <a:latin typeface="Calibri" panose="020F0502020204030204" pitchFamily="34" charset="0"/>
              </a:rPr>
              <a:t> </a:t>
            </a:r>
            <a:r>
              <a:rPr lang="de-CH" altLang="de-DE" sz="2400" dirty="0" err="1">
                <a:latin typeface="Calibri" panose="020F0502020204030204" pitchFamily="34" charset="0"/>
              </a:rPr>
              <a:t>circulation</a:t>
            </a:r>
            <a:r>
              <a:rPr lang="de-CH" altLang="de-DE" sz="2400" dirty="0">
                <a:latin typeface="Calibri" panose="020F0502020204030204" pitchFamily="34" charset="0"/>
              </a:rPr>
              <a:t> des </a:t>
            </a:r>
            <a:r>
              <a:rPr lang="de-CH" altLang="de-DE" sz="2400" dirty="0" err="1">
                <a:latin typeface="Calibri" panose="020F0502020204030204" pitchFamily="34" charset="0"/>
              </a:rPr>
              <a:t>personnes</a:t>
            </a:r>
            <a:r>
              <a:rPr lang="de-CH" altLang="de-DE" sz="2400" dirty="0">
                <a:latin typeface="Calibri" panose="020F0502020204030204" pitchFamily="34" charset="0"/>
              </a:rPr>
              <a:t>. En 2016, le </a:t>
            </a:r>
            <a:r>
              <a:rPr lang="de-CH" altLang="de-DE" sz="2400" dirty="0" err="1">
                <a:latin typeface="Calibri" panose="020F0502020204030204" pitchFamily="34" charset="0"/>
              </a:rPr>
              <a:t>parlement</a:t>
            </a:r>
            <a:r>
              <a:rPr lang="de-CH" altLang="de-DE" sz="2400" dirty="0">
                <a:latin typeface="Calibri" panose="020F0502020204030204" pitchFamily="34" charset="0"/>
              </a:rPr>
              <a:t> </a:t>
            </a:r>
            <a:r>
              <a:rPr lang="de-CH" altLang="de-DE" sz="2400" dirty="0" err="1">
                <a:latin typeface="Calibri" panose="020F0502020204030204" pitchFamily="34" charset="0"/>
              </a:rPr>
              <a:t>met</a:t>
            </a:r>
            <a:r>
              <a:rPr lang="de-CH" altLang="de-DE" sz="2400" dirty="0">
                <a:latin typeface="Calibri" panose="020F0502020204030204" pitchFamily="34" charset="0"/>
              </a:rPr>
              <a:t> en </a:t>
            </a:r>
            <a:r>
              <a:rPr lang="de-CH" altLang="de-DE" sz="2400" dirty="0" err="1">
                <a:latin typeface="Calibri" panose="020F0502020204030204" pitchFamily="34" charset="0"/>
              </a:rPr>
              <a:t>œuvre</a:t>
            </a:r>
            <a:r>
              <a:rPr lang="de-CH" altLang="de-DE" sz="2400" dirty="0">
                <a:latin typeface="Calibri" panose="020F0502020204030204" pitchFamily="34" charset="0"/>
              </a:rPr>
              <a:t> </a:t>
            </a:r>
            <a:r>
              <a:rPr lang="de-CH" altLang="de-DE" sz="2400" dirty="0" err="1">
                <a:latin typeface="Calibri" panose="020F0502020204030204" pitchFamily="34" charset="0"/>
              </a:rPr>
              <a:t>l’initiative</a:t>
            </a:r>
            <a:r>
              <a:rPr lang="de-CH" altLang="de-DE" sz="2400" dirty="0">
                <a:latin typeface="Calibri" panose="020F0502020204030204" pitchFamily="34" charset="0"/>
              </a:rPr>
              <a:t> en </a:t>
            </a:r>
            <a:r>
              <a:rPr lang="de-CH" altLang="de-DE" sz="2400" dirty="0" err="1">
                <a:latin typeface="Calibri" panose="020F0502020204030204" pitchFamily="34" charset="0"/>
              </a:rPr>
              <a:t>renforçant</a:t>
            </a:r>
            <a:r>
              <a:rPr lang="de-CH" altLang="de-DE" sz="2400" dirty="0">
                <a:latin typeface="Calibri" panose="020F0502020204030204" pitchFamily="34" charset="0"/>
              </a:rPr>
              <a:t> la </a:t>
            </a:r>
            <a:r>
              <a:rPr lang="de-CH" altLang="de-DE" sz="2400" dirty="0" err="1">
                <a:latin typeface="Calibri" panose="020F0502020204030204" pitchFamily="34" charset="0"/>
              </a:rPr>
              <a:t>protection</a:t>
            </a:r>
            <a:r>
              <a:rPr lang="de-CH" altLang="de-DE" sz="2400" dirty="0">
                <a:latin typeface="Calibri" panose="020F0502020204030204" pitchFamily="34" charset="0"/>
              </a:rPr>
              <a:t> des </a:t>
            </a:r>
            <a:r>
              <a:rPr lang="de-CH" altLang="de-DE" sz="2400" dirty="0" err="1">
                <a:latin typeface="Calibri" panose="020F0502020204030204" pitchFamily="34" charset="0"/>
              </a:rPr>
              <a:t>travailleurs</a:t>
            </a:r>
            <a:r>
              <a:rPr lang="de-CH" altLang="de-DE" sz="2400" dirty="0">
                <a:latin typeface="Calibri" panose="020F0502020204030204" pitchFamily="34" charset="0"/>
              </a:rPr>
              <a:t> </a:t>
            </a:r>
            <a:r>
              <a:rPr lang="de-CH" altLang="de-DE" sz="2400" dirty="0" err="1">
                <a:latin typeface="Calibri" panose="020F0502020204030204" pitchFamily="34" charset="0"/>
              </a:rPr>
              <a:t>indigènes</a:t>
            </a:r>
            <a:r>
              <a:rPr lang="de-CH" altLang="de-DE" sz="2400" dirty="0">
                <a:latin typeface="Calibri" panose="020F0502020204030204" pitchFamily="34" charset="0"/>
              </a:rPr>
              <a:t>, </a:t>
            </a:r>
            <a:r>
              <a:rPr lang="de-CH" altLang="de-DE" sz="2400" dirty="0" err="1">
                <a:latin typeface="Calibri" panose="020F0502020204030204" pitchFamily="34" charset="0"/>
              </a:rPr>
              <a:t>mesure</a:t>
            </a:r>
            <a:r>
              <a:rPr lang="de-CH" altLang="de-DE" sz="2400" dirty="0">
                <a:latin typeface="Calibri" panose="020F0502020204030204" pitchFamily="34" charset="0"/>
              </a:rPr>
              <a:t> </a:t>
            </a:r>
            <a:r>
              <a:rPr lang="de-CH" altLang="de-DE" sz="2400" dirty="0" err="1">
                <a:latin typeface="Calibri" panose="020F0502020204030204" pitchFamily="34" charset="0"/>
              </a:rPr>
              <a:t>compatible</a:t>
            </a:r>
            <a:r>
              <a:rPr lang="de-CH" altLang="de-DE" sz="2400" dirty="0">
                <a:latin typeface="Calibri" panose="020F0502020204030204" pitchFamily="34" charset="0"/>
              </a:rPr>
              <a:t> </a:t>
            </a:r>
            <a:r>
              <a:rPr lang="de-CH" altLang="de-DE" sz="2400" dirty="0" err="1">
                <a:latin typeface="Calibri" panose="020F0502020204030204" pitchFamily="34" charset="0"/>
              </a:rPr>
              <a:t>avec</a:t>
            </a:r>
            <a:r>
              <a:rPr lang="de-CH" altLang="de-DE" sz="2400" dirty="0">
                <a:latin typeface="Calibri" panose="020F0502020204030204" pitchFamily="34" charset="0"/>
              </a:rPr>
              <a:t> la </a:t>
            </a:r>
            <a:r>
              <a:rPr lang="de-CH" altLang="de-DE" sz="2400" dirty="0" err="1">
                <a:latin typeface="Calibri" panose="020F0502020204030204" pitchFamily="34" charset="0"/>
              </a:rPr>
              <a:t>libre</a:t>
            </a:r>
            <a:r>
              <a:rPr lang="de-CH" altLang="de-DE" sz="2400" dirty="0">
                <a:latin typeface="Calibri" panose="020F0502020204030204" pitchFamily="34" charset="0"/>
              </a:rPr>
              <a:t> </a:t>
            </a:r>
            <a:r>
              <a:rPr lang="de-CH" altLang="de-DE" sz="2400" dirty="0" err="1">
                <a:latin typeface="Calibri" panose="020F0502020204030204" pitchFamily="34" charset="0"/>
              </a:rPr>
              <a:t>circulation</a:t>
            </a:r>
            <a:r>
              <a:rPr lang="de-CH" altLang="de-DE" sz="2400" dirty="0">
                <a:latin typeface="Calibri" panose="020F0502020204030204" pitchFamily="34" charset="0"/>
              </a:rPr>
              <a:t>, </a:t>
            </a:r>
            <a:r>
              <a:rPr lang="de-CH" altLang="de-DE" sz="2400" dirty="0" err="1">
                <a:latin typeface="Calibri" panose="020F0502020204030204" pitchFamily="34" charset="0"/>
              </a:rPr>
              <a:t>mais</a:t>
            </a:r>
            <a:r>
              <a:rPr lang="de-CH" altLang="de-DE" sz="2400" dirty="0">
                <a:latin typeface="Calibri" panose="020F0502020204030204" pitchFamily="34" charset="0"/>
              </a:rPr>
              <a:t> </a:t>
            </a:r>
            <a:r>
              <a:rPr lang="de-CH" altLang="de-DE" sz="2400" dirty="0" err="1">
                <a:latin typeface="Calibri" panose="020F0502020204030204" pitchFamily="34" charset="0"/>
              </a:rPr>
              <a:t>controversée</a:t>
            </a:r>
            <a:r>
              <a:rPr lang="de-CH" altLang="de-DE" sz="2400" dirty="0">
                <a:latin typeface="Calibri" panose="020F0502020204030204" pitchFamily="34" charset="0"/>
              </a:rPr>
              <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1" name="Text Box 11">
            <a:extLst>
              <a:ext uri="{FF2B5EF4-FFF2-40B4-BE49-F238E27FC236}">
                <a16:creationId xmlns:a16="http://schemas.microsoft.com/office/drawing/2014/main" id="{46B0D1EA-3111-1603-F669-2256CE323395}"/>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76802" name="Rectangle 2">
            <a:extLst>
              <a:ext uri="{FF2B5EF4-FFF2-40B4-BE49-F238E27FC236}">
                <a16:creationId xmlns:a16="http://schemas.microsoft.com/office/drawing/2014/main" id="{068D0B08-C2B8-947B-21F3-8EB3F14C16B8}"/>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7. </a:t>
            </a:r>
            <a:r>
              <a:rPr lang="fr-FR" altLang="de-DE" sz="2400" b="1">
                <a:solidFill>
                  <a:schemeClr val="bg1"/>
                </a:solidFill>
                <a:latin typeface="Calibri" panose="020F0502020204030204" pitchFamily="34" charset="0"/>
              </a:rPr>
              <a:t>La politique économique extérieure de la Suisse</a:t>
            </a:r>
            <a:endParaRPr lang="de-DE" altLang="de-DE" sz="2400" b="1">
              <a:solidFill>
                <a:schemeClr val="bg1"/>
              </a:solidFill>
              <a:latin typeface="Calibri" panose="020F0502020204030204" pitchFamily="34" charset="0"/>
            </a:endParaRPr>
          </a:p>
        </p:txBody>
      </p:sp>
      <p:sp>
        <p:nvSpPr>
          <p:cNvPr id="76803" name="Rectangle 3">
            <a:extLst>
              <a:ext uri="{FF2B5EF4-FFF2-40B4-BE49-F238E27FC236}">
                <a16:creationId xmlns:a16="http://schemas.microsoft.com/office/drawing/2014/main" id="{456D3C67-974F-7419-902F-35FFDC809CB1}"/>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CH" altLang="de-DE" sz="2800" b="1">
                <a:solidFill>
                  <a:schemeClr val="bg1"/>
                </a:solidFill>
                <a:latin typeface="Calibri" panose="020F0502020204030204" pitchFamily="34" charset="0"/>
              </a:rPr>
              <a:t>9</a:t>
            </a:r>
            <a:endParaRPr lang="de-DE" altLang="de-DE" sz="2800" b="1">
              <a:solidFill>
                <a:schemeClr val="bg1"/>
              </a:solidFill>
              <a:latin typeface="Calibri" panose="020F0502020204030204" pitchFamily="34" charset="0"/>
            </a:endParaRPr>
          </a:p>
        </p:txBody>
      </p:sp>
      <p:sp>
        <p:nvSpPr>
          <p:cNvPr id="76804" name="Text Box 7">
            <a:extLst>
              <a:ext uri="{FF2B5EF4-FFF2-40B4-BE49-F238E27FC236}">
                <a16:creationId xmlns:a16="http://schemas.microsoft.com/office/drawing/2014/main" id="{BC6D279B-7C7E-327A-C50F-B49172C76510}"/>
              </a:ext>
            </a:extLst>
          </p:cNvPr>
          <p:cNvSpPr txBox="1">
            <a:spLocks noChangeArrowheads="1"/>
          </p:cNvSpPr>
          <p:nvPr/>
        </p:nvSpPr>
        <p:spPr bwMode="auto">
          <a:xfrm>
            <a:off x="323850" y="1196975"/>
            <a:ext cx="864076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sz="2400" dirty="0">
              <a:latin typeface="Calibri" panose="020F0502020204030204" pitchFamily="34" charset="0"/>
            </a:endParaRPr>
          </a:p>
          <a:p>
            <a:pPr eaLnBrk="1" hangingPunct="1"/>
            <a:r>
              <a:rPr lang="de-CH" altLang="de-DE" sz="2400" dirty="0">
                <a:latin typeface="Calibri" panose="020F0502020204030204" pitchFamily="34" charset="0"/>
              </a:rPr>
              <a:t>2021 : Abandon des </a:t>
            </a:r>
            <a:r>
              <a:rPr lang="de-CH" altLang="de-DE" sz="2400" dirty="0" err="1">
                <a:latin typeface="Calibri" panose="020F0502020204030204" pitchFamily="34" charset="0"/>
              </a:rPr>
              <a:t>négociations</a:t>
            </a:r>
            <a:r>
              <a:rPr lang="de-CH" altLang="de-DE" sz="2400" dirty="0">
                <a:latin typeface="Calibri" panose="020F0502020204030204" pitchFamily="34" charset="0"/>
              </a:rPr>
              <a:t> de </a:t>
            </a:r>
            <a:r>
              <a:rPr lang="de-CH" altLang="de-DE" sz="2400" dirty="0" err="1">
                <a:latin typeface="Calibri" panose="020F0502020204030204" pitchFamily="34" charset="0"/>
              </a:rPr>
              <a:t>l’accord-cadre</a:t>
            </a:r>
            <a:r>
              <a:rPr lang="de-CH" altLang="de-DE" sz="2400" dirty="0">
                <a:latin typeface="Calibri" panose="020F0502020204030204" pitchFamily="34" charset="0"/>
              </a:rPr>
              <a:t> </a:t>
            </a:r>
            <a:r>
              <a:rPr lang="de-CH" altLang="de-DE" sz="2400" dirty="0" err="1">
                <a:latin typeface="Calibri" panose="020F0502020204030204" pitchFamily="34" charset="0"/>
              </a:rPr>
              <a:t>avec</a:t>
            </a:r>
            <a:r>
              <a:rPr lang="de-CH" altLang="de-DE" sz="2400" dirty="0">
                <a:latin typeface="Calibri" panose="020F0502020204030204" pitchFamily="34" charset="0"/>
              </a:rPr>
              <a:t> </a:t>
            </a:r>
            <a:r>
              <a:rPr lang="de-CH" altLang="de-DE" sz="2400" dirty="0" err="1">
                <a:latin typeface="Calibri" panose="020F0502020204030204" pitchFamily="34" charset="0"/>
              </a:rPr>
              <a:t>l’UE</a:t>
            </a:r>
            <a:r>
              <a:rPr lang="de-CH" altLang="de-DE" sz="2400" dirty="0">
                <a:latin typeface="Calibri" panose="020F0502020204030204" pitchFamily="34" charset="0"/>
              </a:rPr>
              <a:t>, </a:t>
            </a:r>
            <a:r>
              <a:rPr lang="de-CH" altLang="de-DE" sz="2400" dirty="0" err="1">
                <a:latin typeface="Calibri" panose="020F0502020204030204" pitchFamily="34" charset="0"/>
              </a:rPr>
              <a:t>commencées</a:t>
            </a:r>
            <a:r>
              <a:rPr lang="de-CH" altLang="de-DE" sz="2400" dirty="0">
                <a:latin typeface="Calibri" panose="020F0502020204030204" pitchFamily="34" charset="0"/>
              </a:rPr>
              <a:t> en 2014. Par </a:t>
            </a:r>
            <a:r>
              <a:rPr lang="de-CH" altLang="de-DE" sz="2400" dirty="0" err="1">
                <a:latin typeface="Calibri" panose="020F0502020204030204" pitchFamily="34" charset="0"/>
              </a:rPr>
              <a:t>cet</a:t>
            </a:r>
            <a:r>
              <a:rPr lang="de-CH" altLang="de-DE" sz="2400" dirty="0">
                <a:latin typeface="Calibri" panose="020F0502020204030204" pitchFamily="34" charset="0"/>
              </a:rPr>
              <a:t> </a:t>
            </a:r>
            <a:r>
              <a:rPr lang="de-CH" altLang="de-DE" sz="2400" dirty="0" err="1">
                <a:latin typeface="Calibri" panose="020F0502020204030204" pitchFamily="34" charset="0"/>
              </a:rPr>
              <a:t>accord</a:t>
            </a:r>
            <a:r>
              <a:rPr lang="de-CH" altLang="de-DE" sz="2400" dirty="0">
                <a:latin typeface="Calibri" panose="020F0502020204030204" pitchFamily="34" charset="0"/>
              </a:rPr>
              <a:t>, la Suisse </a:t>
            </a:r>
            <a:r>
              <a:rPr lang="de-CH" altLang="de-DE" sz="2400" dirty="0" err="1">
                <a:latin typeface="Calibri" panose="020F0502020204030204" pitchFamily="34" charset="0"/>
              </a:rPr>
              <a:t>aurait</a:t>
            </a:r>
            <a:r>
              <a:rPr lang="de-CH" altLang="de-DE" sz="2400" dirty="0">
                <a:latin typeface="Calibri" panose="020F0502020204030204" pitchFamily="34" charset="0"/>
              </a:rPr>
              <a:t> </a:t>
            </a:r>
            <a:r>
              <a:rPr lang="de-CH" altLang="de-DE" sz="2400" dirty="0" err="1">
                <a:latin typeface="Calibri" panose="020F0502020204030204" pitchFamily="34" charset="0"/>
              </a:rPr>
              <a:t>directement</a:t>
            </a:r>
            <a:r>
              <a:rPr lang="de-CH" altLang="de-DE" sz="2400" dirty="0">
                <a:latin typeface="Calibri" panose="020F0502020204030204" pitchFamily="34" charset="0"/>
              </a:rPr>
              <a:t> </a:t>
            </a:r>
            <a:r>
              <a:rPr lang="de-CH" altLang="de-DE" sz="2400" dirty="0" err="1">
                <a:latin typeface="Calibri" panose="020F0502020204030204" pitchFamily="34" charset="0"/>
              </a:rPr>
              <a:t>appliqué</a:t>
            </a:r>
            <a:r>
              <a:rPr lang="de-CH" altLang="de-DE" sz="2400" dirty="0">
                <a:latin typeface="Calibri" panose="020F0502020204030204" pitchFamily="34" charset="0"/>
              </a:rPr>
              <a:t> le </a:t>
            </a:r>
            <a:r>
              <a:rPr lang="de-CH" altLang="de-DE" sz="2400" dirty="0" err="1">
                <a:latin typeface="Calibri" panose="020F0502020204030204" pitchFamily="34" charset="0"/>
              </a:rPr>
              <a:t>droit</a:t>
            </a:r>
            <a:r>
              <a:rPr lang="de-CH" altLang="de-DE" sz="2400" dirty="0">
                <a:latin typeface="Calibri" panose="020F0502020204030204" pitchFamily="34" charset="0"/>
              </a:rPr>
              <a:t> UE en </a:t>
            </a:r>
            <a:r>
              <a:rPr lang="de-CH" altLang="de-DE" sz="2400" dirty="0" err="1">
                <a:latin typeface="Calibri" panose="020F0502020204030204" pitchFamily="34" charset="0"/>
              </a:rPr>
              <a:t>accédant</a:t>
            </a:r>
            <a:r>
              <a:rPr lang="de-CH" altLang="de-DE" sz="2400" dirty="0">
                <a:latin typeface="Calibri" panose="020F0502020204030204" pitchFamily="34" charset="0"/>
              </a:rPr>
              <a:t> au </a:t>
            </a:r>
            <a:r>
              <a:rPr lang="de-CH" altLang="de-DE" sz="2400" dirty="0" err="1">
                <a:latin typeface="Calibri" panose="020F0502020204030204" pitchFamily="34" charset="0"/>
              </a:rPr>
              <a:t>marché</a:t>
            </a:r>
            <a:r>
              <a:rPr lang="de-CH" altLang="de-DE" sz="2400" dirty="0">
                <a:latin typeface="Calibri" panose="020F0502020204030204" pitchFamily="34" charset="0"/>
              </a:rPr>
              <a:t> commun.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tribunal</a:t>
            </a:r>
            <a:r>
              <a:rPr lang="de-CH" altLang="de-DE" sz="2400" dirty="0">
                <a:latin typeface="Calibri" panose="020F0502020204030204" pitchFamily="34" charset="0"/>
              </a:rPr>
              <a:t> </a:t>
            </a:r>
            <a:r>
              <a:rPr lang="de-CH" altLang="de-DE" sz="2400" dirty="0" err="1">
                <a:latin typeface="Calibri" panose="020F0502020204030204" pitchFamily="34" charset="0"/>
              </a:rPr>
              <a:t>arbitral</a:t>
            </a:r>
            <a:r>
              <a:rPr lang="de-CH" altLang="de-DE" sz="2400" dirty="0">
                <a:latin typeface="Calibri" panose="020F0502020204030204" pitchFamily="34" charset="0"/>
              </a:rPr>
              <a:t> </a:t>
            </a:r>
            <a:r>
              <a:rPr lang="de-CH" altLang="de-DE" sz="2400" dirty="0" err="1">
                <a:latin typeface="Calibri" panose="020F0502020204030204" pitchFamily="34" charset="0"/>
              </a:rPr>
              <a:t>indépendant</a:t>
            </a:r>
            <a:r>
              <a:rPr lang="de-CH" altLang="de-DE" sz="2400" dirty="0">
                <a:latin typeface="Calibri" panose="020F0502020204030204" pitchFamily="34" charset="0"/>
              </a:rPr>
              <a:t> </a:t>
            </a:r>
            <a:r>
              <a:rPr lang="de-CH" altLang="de-DE" sz="2400" dirty="0" err="1">
                <a:latin typeface="Calibri" panose="020F0502020204030204" pitchFamily="34" charset="0"/>
              </a:rPr>
              <a:t>aurait</a:t>
            </a:r>
            <a:r>
              <a:rPr lang="de-CH" altLang="de-DE" sz="2400" dirty="0">
                <a:latin typeface="Calibri" panose="020F0502020204030204" pitchFamily="34" charset="0"/>
              </a:rPr>
              <a:t> </a:t>
            </a:r>
            <a:r>
              <a:rPr lang="de-CH" altLang="de-DE" sz="2400" dirty="0" err="1">
                <a:latin typeface="Calibri" panose="020F0502020204030204" pitchFamily="34" charset="0"/>
              </a:rPr>
              <a:t>réglé</a:t>
            </a:r>
            <a:r>
              <a:rPr lang="de-CH" altLang="de-DE" sz="2400" dirty="0">
                <a:latin typeface="Calibri" panose="020F0502020204030204" pitchFamily="34" charset="0"/>
              </a:rPr>
              <a:t> </a:t>
            </a:r>
            <a:r>
              <a:rPr lang="de-CH" altLang="de-DE" sz="2400" dirty="0" err="1">
                <a:latin typeface="Calibri" panose="020F0502020204030204" pitchFamily="34" charset="0"/>
              </a:rPr>
              <a:t>les</a:t>
            </a:r>
            <a:r>
              <a:rPr lang="de-CH" altLang="de-DE" sz="2400" dirty="0">
                <a:latin typeface="Calibri" panose="020F0502020204030204" pitchFamily="34" charset="0"/>
              </a:rPr>
              <a:t> </a:t>
            </a:r>
            <a:r>
              <a:rPr lang="de-CH" altLang="de-DE" sz="2400" dirty="0" err="1">
                <a:latin typeface="Calibri" panose="020F0502020204030204" pitchFamily="34" charset="0"/>
              </a:rPr>
              <a:t>conflits</a:t>
            </a:r>
            <a:r>
              <a:rPr lang="de-CH" altLang="de-DE" sz="2400" dirty="0">
                <a:latin typeface="Calibri" panose="020F0502020204030204" pitchFamily="34" charset="0"/>
              </a:rPr>
              <a:t> entre la Suisse et </a:t>
            </a:r>
            <a:r>
              <a:rPr lang="de-CH" altLang="de-DE" sz="2400" dirty="0" err="1">
                <a:latin typeface="Calibri" panose="020F0502020204030204" pitchFamily="34" charset="0"/>
              </a:rPr>
              <a:t>l’UE</a:t>
            </a:r>
            <a:r>
              <a:rPr lang="de-CH" altLang="de-DE" sz="2400" dirty="0">
                <a:latin typeface="Calibri" panose="020F0502020204030204" pitchFamily="34" charset="0"/>
              </a:rPr>
              <a:t>.</a:t>
            </a:r>
          </a:p>
          <a:p>
            <a:pPr eaLnBrk="1" hangingPunct="1"/>
            <a:endParaRPr lang="de-CH" altLang="de-DE" sz="2400" dirty="0">
              <a:latin typeface="Calibri" panose="020F0502020204030204" pitchFamily="34" charset="0"/>
            </a:endParaRPr>
          </a:p>
          <a:p>
            <a:pPr eaLnBrk="1" hangingPunct="1"/>
            <a:r>
              <a:rPr lang="de-CH" altLang="de-DE" sz="2400">
                <a:latin typeface="Calibri" panose="020F0502020204030204" pitchFamily="34" charset="0"/>
              </a:rPr>
              <a:t>2024 : </a:t>
            </a:r>
            <a:r>
              <a:rPr lang="de-CH" altLang="de-DE" sz="2400" dirty="0">
                <a:latin typeface="Calibri" panose="020F0502020204030204" pitchFamily="34" charset="0"/>
              </a:rPr>
              <a:t>Reprise des </a:t>
            </a:r>
            <a:r>
              <a:rPr lang="de-CH" altLang="de-DE" sz="2400" dirty="0" err="1">
                <a:latin typeface="Calibri" panose="020F0502020204030204" pitchFamily="34" charset="0"/>
              </a:rPr>
              <a:t>négociations</a:t>
            </a:r>
            <a:r>
              <a:rPr lang="de-CH" altLang="de-DE" sz="2400" dirty="0">
                <a:latin typeface="Calibri" panose="020F0502020204030204" pitchFamily="34" charset="0"/>
              </a:rPr>
              <a:t> </a:t>
            </a:r>
            <a:r>
              <a:rPr lang="de-CH" altLang="de-DE" sz="2400" dirty="0" err="1">
                <a:latin typeface="Calibri" panose="020F0502020204030204" pitchFamily="34" charset="0"/>
              </a:rPr>
              <a:t>avec</a:t>
            </a:r>
            <a:r>
              <a:rPr lang="de-CH" altLang="de-DE" sz="2400" dirty="0">
                <a:latin typeface="Calibri" panose="020F0502020204030204" pitchFamily="34" charset="0"/>
              </a:rPr>
              <a:t> </a:t>
            </a:r>
            <a:r>
              <a:rPr lang="de-CH" altLang="de-DE" sz="2400" dirty="0" err="1">
                <a:latin typeface="Calibri" panose="020F0502020204030204" pitchFamily="34" charset="0"/>
              </a:rPr>
              <a:t>l’UE</a:t>
            </a:r>
            <a:r>
              <a:rPr lang="de-CH" altLang="de-DE" sz="2400" dirty="0">
                <a:latin typeface="Calibri" panose="020F0502020204030204"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1">
            <a:extLst>
              <a:ext uri="{FF2B5EF4-FFF2-40B4-BE49-F238E27FC236}">
                <a16:creationId xmlns:a16="http://schemas.microsoft.com/office/drawing/2014/main" id="{CE40C955-5688-3B51-C274-E05302DC77B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3554" name="Rectangle 3">
            <a:extLst>
              <a:ext uri="{FF2B5EF4-FFF2-40B4-BE49-F238E27FC236}">
                <a16:creationId xmlns:a16="http://schemas.microsoft.com/office/drawing/2014/main" id="{FD93CC7D-5436-E12B-2AE5-320210FE3A11}"/>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0484" name="Text Box 7">
            <a:extLst>
              <a:ext uri="{FF2B5EF4-FFF2-40B4-BE49-F238E27FC236}">
                <a16:creationId xmlns:a16="http://schemas.microsoft.com/office/drawing/2014/main" id="{7BC8F842-4506-C2EF-8B72-3D2A13A7D853}"/>
              </a:ext>
            </a:extLst>
          </p:cNvPr>
          <p:cNvSpPr txBox="1">
            <a:spLocks noChangeArrowheads="1"/>
          </p:cNvSpPr>
          <p:nvPr/>
        </p:nvSpPr>
        <p:spPr bwMode="auto">
          <a:xfrm>
            <a:off x="344488" y="930275"/>
            <a:ext cx="8299450" cy="5262563"/>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marL="0" indent="0" eaLnBrk="1" hangingPunct="1">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a:t>
            </a:r>
            <a:r>
              <a:rPr lang="de-CH" altLang="de-DE" sz="2400" b="1" dirty="0" err="1">
                <a:latin typeface="Calibri" panose="020F0502020204030204" pitchFamily="34" charset="0"/>
              </a:rPr>
              <a:t>commerciale</a:t>
            </a:r>
            <a:r>
              <a:rPr lang="de-CH" altLang="de-DE" sz="2400" b="1" dirty="0">
                <a:latin typeface="Calibri" panose="020F0502020204030204" pitchFamily="34" charset="0"/>
              </a:rPr>
              <a:t> :</a:t>
            </a:r>
            <a:r>
              <a:rPr lang="de-CH" altLang="de-DE" sz="2400" dirty="0">
                <a:latin typeface="Calibri" panose="020F0502020204030204" pitchFamily="34" charset="0"/>
              </a:rPr>
              <a:t> </a:t>
            </a:r>
            <a:r>
              <a:rPr lang="de-CH" altLang="de-DE" sz="2400" dirty="0" err="1">
                <a:latin typeface="Calibri" panose="020F0502020204030204" pitchFamily="34" charset="0"/>
              </a:rPr>
              <a:t>recettes</a:t>
            </a:r>
            <a:r>
              <a:rPr lang="de-CH" altLang="de-DE" sz="2400" dirty="0">
                <a:latin typeface="Calibri" panose="020F0502020204030204" pitchFamily="34" charset="0"/>
              </a:rPr>
              <a:t> et </a:t>
            </a:r>
            <a:r>
              <a:rPr lang="de-CH" altLang="de-DE" sz="2400" dirty="0" err="1">
                <a:latin typeface="Calibri" panose="020F0502020204030204" pitchFamily="34" charset="0"/>
              </a:rPr>
              <a:t>dépenses</a:t>
            </a:r>
            <a:r>
              <a:rPr lang="de-CH" altLang="de-DE" sz="2400" dirty="0">
                <a:latin typeface="Calibri" panose="020F0502020204030204" pitchFamily="34" charset="0"/>
              </a:rPr>
              <a:t> du </a:t>
            </a:r>
            <a:r>
              <a:rPr lang="de-CH" altLang="de-DE" sz="2400" dirty="0" err="1">
                <a:latin typeface="Calibri" panose="020F0502020204030204" pitchFamily="34" charset="0"/>
              </a:rPr>
              <a:t>commerce</a:t>
            </a:r>
            <a:r>
              <a:rPr lang="de-CH" altLang="de-DE" sz="2400" dirty="0">
                <a:latin typeface="Calibri" panose="020F0502020204030204" pitchFamily="34" charset="0"/>
              </a:rPr>
              <a:t> de </a:t>
            </a:r>
            <a:r>
              <a:rPr lang="de-CH" altLang="de-DE" sz="2400" dirty="0" err="1">
                <a:latin typeface="Calibri" panose="020F0502020204030204" pitchFamily="34" charset="0"/>
              </a:rPr>
              <a:t>biens</a:t>
            </a:r>
            <a:r>
              <a:rPr lang="de-CH" altLang="de-DE" sz="2400" dirty="0">
                <a:latin typeface="Calibri" panose="020F0502020204030204" pitchFamily="34" charset="0"/>
              </a:rPr>
              <a:t> (</a:t>
            </a:r>
            <a:r>
              <a:rPr lang="de-CH" altLang="de-DE" sz="2400" dirty="0" err="1">
                <a:latin typeface="Calibri" panose="020F0502020204030204" pitchFamily="34" charset="0"/>
              </a:rPr>
              <a:t>achat</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voiture</a:t>
            </a:r>
            <a:r>
              <a:rPr lang="de-CH" altLang="de-DE" sz="2400" dirty="0">
                <a:latin typeface="Calibri" panose="020F0502020204030204" pitchFamily="34" charset="0"/>
              </a:rPr>
              <a:t> </a:t>
            </a:r>
            <a:r>
              <a:rPr lang="de-CH" altLang="de-DE" sz="2400" dirty="0" err="1">
                <a:latin typeface="Calibri" panose="020F0502020204030204" pitchFamily="34" charset="0"/>
              </a:rPr>
              <a:t>allemande</a:t>
            </a:r>
            <a:r>
              <a:rPr lang="de-DE" altLang="de-DE" sz="2400" dirty="0">
                <a:latin typeface="Calibri" panose="020F0502020204030204" pitchFamily="34" charset="0"/>
                <a:sym typeface="Wingdings" panose="05000000000000000000" pitchFamily="2" charset="2"/>
              </a:rPr>
              <a:t> </a:t>
            </a:r>
            <a:r>
              <a:rPr lang="de-CH" altLang="de-DE" sz="2400" dirty="0">
                <a:latin typeface="Calibri" panose="020F0502020204030204" pitchFamily="34" charset="0"/>
              </a:rPr>
              <a:t> </a:t>
            </a:r>
            <a:r>
              <a:rPr lang="de-CH" altLang="de-DE" sz="2400" dirty="0" err="1">
                <a:latin typeface="Calibri" panose="020F0502020204030204" pitchFamily="34" charset="0"/>
              </a:rPr>
              <a:t>sortie</a:t>
            </a:r>
            <a:r>
              <a:rPr lang="de-CH" altLang="de-DE" sz="2400" dirty="0">
                <a:latin typeface="Calibri" panose="020F0502020204030204" pitchFamily="34" charset="0"/>
              </a:rPr>
              <a:t> de </a:t>
            </a:r>
            <a:r>
              <a:rPr lang="de-CH" altLang="de-DE" sz="2400" dirty="0" err="1">
                <a:latin typeface="Calibri" panose="020F0502020204030204" pitchFamily="34" charset="0"/>
              </a:rPr>
              <a:t>devises</a:t>
            </a:r>
            <a:r>
              <a:rPr lang="de-CH" altLang="de-DE" sz="2400" dirty="0">
                <a:latin typeface="Calibri" panose="020F0502020204030204" pitchFamily="34" charset="0"/>
              </a:rPr>
              <a:t> </a:t>
            </a:r>
            <a:r>
              <a:rPr lang="de-DE" altLang="de-DE" sz="2400" dirty="0">
                <a:latin typeface="Calibri" panose="020F0502020204030204" pitchFamily="34" charset="0"/>
                <a:sym typeface="Wingdings" panose="05000000000000000000" pitchFamily="2" charset="2"/>
              </a:rPr>
              <a:t> </a:t>
            </a:r>
            <a:r>
              <a:rPr lang="de-DE" altLang="de-DE" sz="2400" dirty="0" err="1">
                <a:latin typeface="Calibri" panose="020F0502020204030204" pitchFamily="34" charset="0"/>
                <a:sym typeface="Wingdings" panose="05000000000000000000" pitchFamily="2" charset="2"/>
              </a:rPr>
              <a:t>enregistrement</a:t>
            </a:r>
            <a:r>
              <a:rPr lang="de-DE" altLang="de-DE" sz="2400" dirty="0">
                <a:latin typeface="Calibri" panose="020F0502020204030204" pitchFamily="34" charset="0"/>
                <a:sym typeface="Wingdings" panose="05000000000000000000" pitchFamily="2" charset="2"/>
              </a:rPr>
              <a:t> </a:t>
            </a:r>
            <a:r>
              <a:rPr lang="de-DE" altLang="de-DE" sz="2400" dirty="0" err="1">
                <a:latin typeface="Calibri" panose="020F0502020204030204" pitchFamily="34" charset="0"/>
                <a:sym typeface="Wingdings" panose="05000000000000000000" pitchFamily="2" charset="2"/>
              </a:rPr>
              <a:t>négatif</a:t>
            </a:r>
            <a:r>
              <a:rPr lang="de-DE" altLang="de-DE" sz="2400" dirty="0">
                <a:latin typeface="Calibri" panose="020F0502020204030204" pitchFamily="34" charset="0"/>
                <a:sym typeface="Wingdings" panose="05000000000000000000" pitchFamily="2" charset="2"/>
              </a:rPr>
              <a:t>).</a:t>
            </a:r>
          </a:p>
          <a:p>
            <a:pPr eaLnBrk="1" hangingPunct="1">
              <a:buFont typeface="Calibri" panose="020F0502020204030204" pitchFamily="34" charset="0"/>
              <a:buChar char="•"/>
              <a:defRPr/>
            </a:pPr>
            <a:endParaRPr lang="de-DE" altLang="de-DE" sz="2400" b="1" dirty="0">
              <a:latin typeface="Calibri" panose="020F0502020204030204" pitchFamily="34" charset="0"/>
              <a:sym typeface="Wingdings" panose="05000000000000000000" pitchFamily="2" charset="2"/>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services</a:t>
            </a:r>
            <a:r>
              <a:rPr lang="de-CH" altLang="de-DE" sz="2400" b="1" dirty="0">
                <a:latin typeface="Calibri" panose="020F0502020204030204" pitchFamily="34" charset="0"/>
              </a:rPr>
              <a:t> : </a:t>
            </a:r>
            <a:r>
              <a:rPr lang="de-CH" altLang="de-DE" sz="2400" dirty="0" err="1">
                <a:latin typeface="Calibri" panose="020F0502020204030204" pitchFamily="34" charset="0"/>
              </a:rPr>
              <a:t>recettes</a:t>
            </a:r>
            <a:r>
              <a:rPr lang="de-CH" altLang="de-DE" sz="2400" dirty="0">
                <a:latin typeface="Calibri" panose="020F0502020204030204" pitchFamily="34" charset="0"/>
              </a:rPr>
              <a:t> et </a:t>
            </a:r>
            <a:r>
              <a:rPr lang="de-CH" altLang="de-DE" sz="2400" dirty="0" err="1">
                <a:latin typeface="Calibri" panose="020F0502020204030204" pitchFamily="34" charset="0"/>
              </a:rPr>
              <a:t>dépenses</a:t>
            </a:r>
            <a:r>
              <a:rPr lang="de-CH" altLang="de-DE" sz="2400" dirty="0">
                <a:latin typeface="Calibri" panose="020F0502020204030204" pitchFamily="34" charset="0"/>
              </a:rPr>
              <a:t> de </a:t>
            </a:r>
            <a:r>
              <a:rPr lang="de-CH" altLang="de-DE" sz="2400" dirty="0" err="1">
                <a:latin typeface="Calibri" panose="020F0502020204030204" pitchFamily="34" charset="0"/>
              </a:rPr>
              <a:t>l’import</a:t>
            </a:r>
            <a:r>
              <a:rPr lang="de-CH" altLang="de-DE" sz="2400" dirty="0">
                <a:latin typeface="Calibri" panose="020F0502020204030204" pitchFamily="34" charset="0"/>
              </a:rPr>
              <a:t>/</a:t>
            </a:r>
            <a:r>
              <a:rPr lang="de-CH" altLang="de-DE" sz="2400" dirty="0" err="1">
                <a:latin typeface="Calibri" panose="020F0502020204030204" pitchFamily="34" charset="0"/>
              </a:rPr>
              <a:t>export</a:t>
            </a:r>
            <a:r>
              <a:rPr lang="de-CH" altLang="de-DE" sz="2400" dirty="0">
                <a:latin typeface="Calibri" panose="020F0502020204030204" pitchFamily="34" charset="0"/>
              </a:rPr>
              <a:t> de </a:t>
            </a:r>
            <a:r>
              <a:rPr lang="de-CH" altLang="de-DE" sz="2400" dirty="0" err="1">
                <a:latin typeface="Calibri" panose="020F0502020204030204" pitchFamily="34" charset="0"/>
              </a:rPr>
              <a:t>services</a:t>
            </a:r>
            <a:r>
              <a:rPr lang="de-CH" altLang="de-DE" sz="2400" dirty="0">
                <a:latin typeface="Calibri" panose="020F0502020204030204" pitchFamily="34" charset="0"/>
              </a:rPr>
              <a:t> (</a:t>
            </a:r>
            <a:r>
              <a:rPr lang="de-CH" altLang="de-DE" sz="2400" dirty="0" err="1">
                <a:latin typeface="Calibri" panose="020F0502020204030204" pitchFamily="34" charset="0"/>
              </a:rPr>
              <a:t>nuitée</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a:t>
            </a:r>
            <a:r>
              <a:rPr lang="de-CH" altLang="de-DE" sz="2400" dirty="0" err="1">
                <a:latin typeface="Calibri" panose="020F0502020204030204" pitchFamily="34" charset="0"/>
              </a:rPr>
              <a:t>touriste</a:t>
            </a:r>
            <a:r>
              <a:rPr lang="de-CH" altLang="de-DE" sz="2400" dirty="0">
                <a:latin typeface="Calibri" panose="020F0502020204030204" pitchFamily="34" charset="0"/>
              </a:rPr>
              <a:t> en Suisse </a:t>
            </a:r>
            <a:r>
              <a:rPr lang="de-DE" altLang="de-DE" sz="2400" dirty="0">
                <a:latin typeface="Calibri" panose="020F0502020204030204" pitchFamily="34" charset="0"/>
                <a:sym typeface="Wingdings" panose="05000000000000000000" pitchFamily="2" charset="2"/>
              </a:rPr>
              <a:t> </a:t>
            </a:r>
            <a:r>
              <a:rPr lang="de-DE" altLang="de-DE" sz="2400" dirty="0" err="1">
                <a:latin typeface="Calibri" panose="020F0502020204030204" pitchFamily="34" charset="0"/>
                <a:sym typeface="Wingdings" panose="05000000000000000000" pitchFamily="2" charset="2"/>
              </a:rPr>
              <a:t>entrée</a:t>
            </a:r>
            <a:r>
              <a:rPr lang="de-DE" altLang="de-DE" sz="2400" dirty="0">
                <a:latin typeface="Calibri" panose="020F0502020204030204" pitchFamily="34" charset="0"/>
                <a:sym typeface="Wingdings" panose="05000000000000000000" pitchFamily="2" charset="2"/>
              </a:rPr>
              <a:t> de </a:t>
            </a:r>
            <a:r>
              <a:rPr lang="de-DE" altLang="de-DE" sz="2400" dirty="0" err="1">
                <a:latin typeface="Calibri" panose="020F0502020204030204" pitchFamily="34" charset="0"/>
                <a:sym typeface="Wingdings" panose="05000000000000000000" pitchFamily="2" charset="2"/>
              </a:rPr>
              <a:t>devises</a:t>
            </a:r>
            <a:r>
              <a:rPr lang="de-DE" altLang="de-DE" sz="2400" dirty="0">
                <a:latin typeface="Calibri" panose="020F0502020204030204" pitchFamily="34" charset="0"/>
                <a:sym typeface="Wingdings" panose="05000000000000000000" pitchFamily="2" charset="2"/>
              </a:rPr>
              <a:t>  </a:t>
            </a:r>
            <a:r>
              <a:rPr lang="de-DE" altLang="de-DE" sz="2400" dirty="0" err="1">
                <a:latin typeface="Calibri" panose="020F0502020204030204" pitchFamily="34" charset="0"/>
                <a:sym typeface="Wingdings" panose="05000000000000000000" pitchFamily="2" charset="2"/>
              </a:rPr>
              <a:t>enregistrement</a:t>
            </a:r>
            <a:r>
              <a:rPr lang="de-DE" altLang="de-DE" sz="2400" dirty="0">
                <a:latin typeface="Calibri" panose="020F0502020204030204" pitchFamily="34" charset="0"/>
                <a:sym typeface="Wingdings" panose="05000000000000000000" pitchFamily="2" charset="2"/>
              </a:rPr>
              <a:t> </a:t>
            </a:r>
            <a:r>
              <a:rPr lang="de-DE" altLang="de-DE" sz="2400" dirty="0" err="1">
                <a:latin typeface="Calibri" panose="020F0502020204030204" pitchFamily="34" charset="0"/>
                <a:sym typeface="Wingdings" panose="05000000000000000000" pitchFamily="2" charset="2"/>
              </a:rPr>
              <a:t>positif</a:t>
            </a:r>
            <a:r>
              <a:rPr lang="de-DE" altLang="de-DE" sz="2400" dirty="0">
                <a:latin typeface="Calibri" panose="020F0502020204030204" pitchFamily="34" charset="0"/>
                <a:sym typeface="Wingdings" panose="05000000000000000000" pitchFamily="2" charset="2"/>
              </a:rPr>
              <a:t>).</a:t>
            </a:r>
            <a:endParaRPr lang="de-CH" altLang="de-DE" sz="2400" b="1" dirty="0">
              <a:latin typeface="Calibri" panose="020F0502020204030204" pitchFamily="34" charset="0"/>
            </a:endParaRPr>
          </a:p>
        </p:txBody>
      </p:sp>
      <p:sp>
        <p:nvSpPr>
          <p:cNvPr id="23556" name="Rectangle 2">
            <a:extLst>
              <a:ext uri="{FF2B5EF4-FFF2-40B4-BE49-F238E27FC236}">
                <a16:creationId xmlns:a16="http://schemas.microsoft.com/office/drawing/2014/main" id="{347A0250-495F-1F55-9637-4AA6F395EF2A}"/>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grpSp>
        <p:nvGrpSpPr>
          <p:cNvPr id="23557" name="Groupe 6">
            <a:extLst>
              <a:ext uri="{FF2B5EF4-FFF2-40B4-BE49-F238E27FC236}">
                <a16:creationId xmlns:a16="http://schemas.microsoft.com/office/drawing/2014/main" id="{7949D190-710D-68BA-8AC4-B2FFF84D1752}"/>
              </a:ext>
            </a:extLst>
          </p:cNvPr>
          <p:cNvGrpSpPr>
            <a:grpSpLocks/>
          </p:cNvGrpSpPr>
          <p:nvPr/>
        </p:nvGrpSpPr>
        <p:grpSpPr bwMode="auto">
          <a:xfrm>
            <a:off x="2922588" y="1055564"/>
            <a:ext cx="3143250" cy="2157412"/>
            <a:chOff x="4020345" y="1138618"/>
            <a:chExt cx="3143944" cy="2157774"/>
          </a:xfrm>
        </p:grpSpPr>
        <p:pic>
          <p:nvPicPr>
            <p:cNvPr id="23558" name="Image 1">
              <a:extLst>
                <a:ext uri="{FF2B5EF4-FFF2-40B4-BE49-F238E27FC236}">
                  <a16:creationId xmlns:a16="http://schemas.microsoft.com/office/drawing/2014/main" id="{244D6E0C-1252-6262-54D2-CAA7416D08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0345" y="1138618"/>
              <a:ext cx="3143944" cy="2157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0C8CF935-EAAB-18B9-A057-6B272281F916}"/>
                </a:ext>
              </a:extLst>
            </p:cNvPr>
            <p:cNvSpPr/>
            <p:nvPr/>
          </p:nvSpPr>
          <p:spPr>
            <a:xfrm>
              <a:off x="5225523" y="1138618"/>
              <a:ext cx="765344" cy="112731"/>
            </a:xfrm>
            <a:prstGeom prst="rect">
              <a:avLst/>
            </a:prstGeom>
            <a:solidFill>
              <a:srgbClr val="FEF0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
          <p:nvSpPr>
            <p:cNvPr id="5" name="Rectangle 4">
              <a:extLst>
                <a:ext uri="{FF2B5EF4-FFF2-40B4-BE49-F238E27FC236}">
                  <a16:creationId xmlns:a16="http://schemas.microsoft.com/office/drawing/2014/main" id="{C7A92B3D-852A-568A-7B4C-3A4A0725C01A}"/>
                </a:ext>
              </a:extLst>
            </p:cNvPr>
            <p:cNvSpPr/>
            <p:nvPr/>
          </p:nvSpPr>
          <p:spPr>
            <a:xfrm>
              <a:off x="4145785" y="1271990"/>
              <a:ext cx="2924821" cy="414407"/>
            </a:xfrm>
            <a:prstGeom prst="rect">
              <a:avLst/>
            </a:prstGeom>
            <a:noFill/>
            <a:ln w="38100">
              <a:solidFill>
                <a:srgbClr val="E9501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1">
            <a:extLst>
              <a:ext uri="{FF2B5EF4-FFF2-40B4-BE49-F238E27FC236}">
                <a16:creationId xmlns:a16="http://schemas.microsoft.com/office/drawing/2014/main" id="{E217238D-CDA3-583E-F070-6DCE9AB1B829}"/>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4578" name="Rectangle 3">
            <a:extLst>
              <a:ext uri="{FF2B5EF4-FFF2-40B4-BE49-F238E27FC236}">
                <a16:creationId xmlns:a16="http://schemas.microsoft.com/office/drawing/2014/main" id="{6E30DECA-3D74-3B19-310D-FA3D3DC56CB9}"/>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1508" name="Text Box 7">
            <a:extLst>
              <a:ext uri="{FF2B5EF4-FFF2-40B4-BE49-F238E27FC236}">
                <a16:creationId xmlns:a16="http://schemas.microsoft.com/office/drawing/2014/main" id="{98504983-5DB4-28AE-A5DA-66BA8E774E9A}"/>
              </a:ext>
            </a:extLst>
          </p:cNvPr>
          <p:cNvSpPr txBox="1">
            <a:spLocks noChangeArrowheads="1"/>
          </p:cNvSpPr>
          <p:nvPr/>
        </p:nvSpPr>
        <p:spPr bwMode="auto">
          <a:xfrm>
            <a:off x="344488" y="930275"/>
            <a:ext cx="8299450" cy="5632450"/>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marL="0" indent="0" eaLnBrk="1" hangingPunct="1">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revenus</a:t>
            </a:r>
            <a:r>
              <a:rPr lang="de-CH" altLang="de-DE" sz="2400" b="1" dirty="0">
                <a:latin typeface="Calibri" panose="020F0502020204030204" pitchFamily="34" charset="0"/>
              </a:rPr>
              <a:t> du </a:t>
            </a:r>
            <a:r>
              <a:rPr lang="de-CH" altLang="de-DE" sz="2400" b="1" dirty="0" err="1">
                <a:latin typeface="Calibri" panose="020F0502020204030204" pitchFamily="34" charset="0"/>
              </a:rPr>
              <a:t>travail</a:t>
            </a:r>
            <a:r>
              <a:rPr lang="de-CH" altLang="de-DE" sz="2400" b="1" dirty="0">
                <a:latin typeface="Calibri" panose="020F0502020204030204" pitchFamily="34" charset="0"/>
              </a:rPr>
              <a:t> :</a:t>
            </a:r>
            <a:r>
              <a:rPr lang="de-CH" altLang="de-DE" sz="2400" dirty="0">
                <a:latin typeface="Calibri" panose="020F0502020204030204" pitchFamily="34" charset="0"/>
              </a:rPr>
              <a:t> </a:t>
            </a:r>
            <a:r>
              <a:rPr lang="de-CH" altLang="de-DE" sz="2400" dirty="0" err="1">
                <a:latin typeface="Calibri" panose="020F0502020204030204" pitchFamily="34" charset="0"/>
              </a:rPr>
              <a:t>paiement</a:t>
            </a:r>
            <a:r>
              <a:rPr lang="de-CH" altLang="de-DE" sz="2400" dirty="0">
                <a:latin typeface="Calibri" panose="020F0502020204030204" pitchFamily="34" charset="0"/>
              </a:rPr>
              <a:t> des </a:t>
            </a:r>
            <a:r>
              <a:rPr lang="de-CH" altLang="de-DE" sz="2400" dirty="0" err="1">
                <a:latin typeface="Calibri" panose="020F0502020204030204" pitchFamily="34" charset="0"/>
              </a:rPr>
              <a:t>salaires</a:t>
            </a:r>
            <a:r>
              <a:rPr lang="de-CH" altLang="de-DE" sz="2400" dirty="0">
                <a:latin typeface="Calibri" panose="020F0502020204030204" pitchFamily="34" charset="0"/>
              </a:rPr>
              <a:t> </a:t>
            </a:r>
            <a:r>
              <a:rPr lang="de-CH" altLang="de-DE" sz="2400" dirty="0" err="1">
                <a:latin typeface="Calibri" panose="020F0502020204030204" pitchFamily="34" charset="0"/>
              </a:rPr>
              <a:t>transfrontaliers</a:t>
            </a:r>
            <a:r>
              <a:rPr lang="de-CH" altLang="de-DE" sz="2400" dirty="0">
                <a:latin typeface="Calibri" panose="020F0502020204030204" pitchFamily="34" charset="0"/>
              </a:rPr>
              <a:t> (</a:t>
            </a:r>
            <a:r>
              <a:rPr lang="de-CH" altLang="de-DE" sz="2400" dirty="0" err="1">
                <a:latin typeface="Calibri" panose="020F0502020204030204" pitchFamily="34" charset="0"/>
              </a:rPr>
              <a:t>salaire</a:t>
            </a:r>
            <a:r>
              <a:rPr lang="de-CH" altLang="de-DE" sz="2400" dirty="0">
                <a:latin typeface="Calibri" panose="020F0502020204030204" pitchFamily="34" charset="0"/>
              </a:rPr>
              <a:t> </a:t>
            </a:r>
            <a:r>
              <a:rPr lang="de-CH" altLang="de-DE" sz="2400" dirty="0" err="1">
                <a:latin typeface="Calibri" panose="020F0502020204030204" pitchFamily="34" charset="0"/>
              </a:rPr>
              <a:t>d’un</a:t>
            </a:r>
            <a:r>
              <a:rPr lang="de-CH" altLang="de-DE" sz="2400" dirty="0">
                <a:latin typeface="Calibri" panose="020F0502020204030204" pitchFamily="34" charset="0"/>
              </a:rPr>
              <a:t> </a:t>
            </a:r>
            <a:r>
              <a:rPr lang="de-CH" altLang="de-DE" sz="2400" dirty="0" err="1">
                <a:latin typeface="Calibri" panose="020F0502020204030204" pitchFamily="34" charset="0"/>
              </a:rPr>
              <a:t>frontalier</a:t>
            </a:r>
            <a:r>
              <a:rPr lang="de-CH" altLang="de-DE" sz="2400" dirty="0">
                <a:latin typeface="Calibri" panose="020F0502020204030204" pitchFamily="34" charset="0"/>
              </a:rPr>
              <a:t> </a:t>
            </a:r>
            <a:r>
              <a:rPr lang="de-CH" altLang="de-DE" sz="2400" dirty="0" err="1">
                <a:latin typeface="Calibri" panose="020F0502020204030204" pitchFamily="34" charset="0"/>
              </a:rPr>
              <a:t>français</a:t>
            </a:r>
            <a:r>
              <a:rPr lang="de-CH" altLang="de-DE" sz="2400" dirty="0">
                <a:latin typeface="Calibri" panose="020F0502020204030204" pitchFamily="34" charset="0"/>
              </a:rPr>
              <a:t> </a:t>
            </a:r>
            <a:r>
              <a:rPr lang="de-CH" altLang="de-DE" sz="2400" dirty="0" err="1">
                <a:latin typeface="Calibri" panose="020F0502020204030204" pitchFamily="34" charset="0"/>
              </a:rPr>
              <a:t>travaillant</a:t>
            </a:r>
            <a:r>
              <a:rPr lang="de-CH" altLang="de-DE" sz="2400" dirty="0">
                <a:latin typeface="Calibri" panose="020F0502020204030204" pitchFamily="34" charset="0"/>
              </a:rPr>
              <a:t> à Genève </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sortie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devises</a:t>
            </a:r>
            <a:r>
              <a:rPr lang="de-CH" altLang="de-DE" sz="2400" dirty="0">
                <a:latin typeface="Calibri" panose="020F0502020204030204" pitchFamily="34" charset="0"/>
                <a:sym typeface="Wingdings" panose="05000000000000000000" pitchFamily="2" charset="2"/>
              </a:rPr>
              <a:t>  </a:t>
            </a:r>
            <a:r>
              <a:rPr lang="de-CH" altLang="de-DE" sz="2400" dirty="0" err="1">
                <a:latin typeface="Calibri" panose="020F0502020204030204" pitchFamily="34" charset="0"/>
                <a:sym typeface="Wingdings" panose="05000000000000000000" pitchFamily="2" charset="2"/>
              </a:rPr>
              <a:t>enregistrement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négatif</a:t>
            </a:r>
            <a:r>
              <a:rPr lang="de-CH" altLang="de-DE" sz="2400" dirty="0">
                <a:latin typeface="Calibri" panose="020F0502020204030204" pitchFamily="34" charset="0"/>
                <a:sym typeface="Wingdings" panose="05000000000000000000" pitchFamily="2" charset="2"/>
              </a:rPr>
              <a:t>).</a:t>
            </a:r>
          </a:p>
          <a:p>
            <a:pPr marL="0" indent="0"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revenus</a:t>
            </a:r>
            <a:r>
              <a:rPr lang="de-CH" altLang="de-DE" sz="2400" b="1" dirty="0">
                <a:latin typeface="Calibri" panose="020F0502020204030204" pitchFamily="34" charset="0"/>
              </a:rPr>
              <a:t> du </a:t>
            </a:r>
            <a:r>
              <a:rPr lang="de-CH" altLang="de-DE" sz="2400" b="1" dirty="0" err="1">
                <a:latin typeface="Calibri" panose="020F0502020204030204" pitchFamily="34" charset="0"/>
              </a:rPr>
              <a:t>capital</a:t>
            </a:r>
            <a:r>
              <a:rPr lang="de-CH" altLang="de-DE" sz="2400" b="1" dirty="0">
                <a:latin typeface="Calibri" panose="020F0502020204030204" pitchFamily="34" charset="0"/>
              </a:rPr>
              <a:t> :</a:t>
            </a:r>
            <a:r>
              <a:rPr lang="de-CH" altLang="de-DE" sz="2400" dirty="0">
                <a:latin typeface="Calibri" panose="020F0502020204030204" pitchFamily="34" charset="0"/>
              </a:rPr>
              <a:t> </a:t>
            </a:r>
            <a:r>
              <a:rPr lang="de-CH" altLang="de-DE" sz="2400" dirty="0" err="1">
                <a:latin typeface="Calibri" panose="020F0502020204030204" pitchFamily="34" charset="0"/>
              </a:rPr>
              <a:t>mouvements</a:t>
            </a:r>
            <a:r>
              <a:rPr lang="de-CH" altLang="de-DE" sz="2400" dirty="0">
                <a:latin typeface="Calibri" panose="020F0502020204030204" pitchFamily="34" charset="0"/>
              </a:rPr>
              <a:t> de </a:t>
            </a:r>
            <a:r>
              <a:rPr lang="de-CH" altLang="de-DE" sz="2400" dirty="0" err="1">
                <a:latin typeface="Calibri" panose="020F0502020204030204" pitchFamily="34" charset="0"/>
              </a:rPr>
              <a:t>revenus</a:t>
            </a:r>
            <a:r>
              <a:rPr lang="de-CH" altLang="de-DE" sz="2400" dirty="0">
                <a:latin typeface="Calibri" panose="020F0502020204030204" pitchFamily="34" charset="0"/>
              </a:rPr>
              <a:t> du </a:t>
            </a:r>
            <a:r>
              <a:rPr lang="de-CH" altLang="de-DE" sz="2400" dirty="0" err="1">
                <a:latin typeface="Calibri" panose="020F0502020204030204" pitchFamily="34" charset="0"/>
              </a:rPr>
              <a:t>capital</a:t>
            </a:r>
            <a:r>
              <a:rPr lang="de-CH" altLang="de-DE" sz="2400" dirty="0">
                <a:latin typeface="Calibri" panose="020F0502020204030204" pitchFamily="34" charset="0"/>
              </a:rPr>
              <a:t> </a:t>
            </a:r>
            <a:r>
              <a:rPr lang="de-CH" altLang="de-DE" sz="2400" dirty="0" err="1">
                <a:latin typeface="Calibri" panose="020F0502020204030204" pitchFamily="34" charset="0"/>
              </a:rPr>
              <a:t>transfrontalier</a:t>
            </a:r>
            <a:r>
              <a:rPr lang="de-CH" altLang="de-DE" sz="2400" dirty="0">
                <a:latin typeface="Calibri" panose="020F0502020204030204" pitchFamily="34" charset="0"/>
              </a:rPr>
              <a:t> (</a:t>
            </a:r>
            <a:r>
              <a:rPr lang="de-CH" altLang="de-DE" sz="2400" dirty="0" err="1">
                <a:latin typeface="Calibri" panose="020F0502020204030204" pitchFamily="34" charset="0"/>
              </a:rPr>
              <a:t>dividende</a:t>
            </a:r>
            <a:r>
              <a:rPr lang="de-CH" altLang="de-DE" sz="2400" dirty="0">
                <a:latin typeface="Calibri" panose="020F0502020204030204" pitchFamily="34" charset="0"/>
              </a:rPr>
              <a:t> </a:t>
            </a:r>
            <a:r>
              <a:rPr lang="de-CH" altLang="de-DE" sz="2400" dirty="0" err="1">
                <a:latin typeface="Calibri" panose="020F0502020204030204" pitchFamily="34" charset="0"/>
              </a:rPr>
              <a:t>d’une</a:t>
            </a:r>
            <a:r>
              <a:rPr lang="de-CH" altLang="de-DE" sz="2400" dirty="0">
                <a:latin typeface="Calibri" panose="020F0502020204030204" pitchFamily="34" charset="0"/>
              </a:rPr>
              <a:t> </a:t>
            </a:r>
            <a:r>
              <a:rPr lang="de-CH" altLang="de-DE" sz="2400" dirty="0" err="1">
                <a:latin typeface="Calibri" panose="020F0502020204030204" pitchFamily="34" charset="0"/>
              </a:rPr>
              <a:t>action</a:t>
            </a:r>
            <a:r>
              <a:rPr lang="de-CH" altLang="de-DE" sz="2400" dirty="0">
                <a:latin typeface="Calibri" panose="020F0502020204030204" pitchFamily="34" charset="0"/>
              </a:rPr>
              <a:t> </a:t>
            </a:r>
            <a:r>
              <a:rPr lang="de-CH" altLang="de-DE" sz="2400" dirty="0" err="1">
                <a:latin typeface="Calibri" panose="020F0502020204030204" pitchFamily="34" charset="0"/>
              </a:rPr>
              <a:t>américaine</a:t>
            </a:r>
            <a:r>
              <a:rPr lang="de-CH" altLang="de-DE" sz="2400" dirty="0">
                <a:latin typeface="Calibri" panose="020F0502020204030204" pitchFamily="34" charset="0"/>
              </a:rPr>
              <a:t> </a:t>
            </a:r>
            <a:r>
              <a:rPr lang="de-CH" altLang="de-DE" sz="2400" dirty="0" err="1">
                <a:latin typeface="Calibri" panose="020F0502020204030204" pitchFamily="34" charset="0"/>
              </a:rPr>
              <a:t>détenue</a:t>
            </a:r>
            <a:r>
              <a:rPr lang="de-CH" altLang="de-DE" sz="2400" dirty="0">
                <a:latin typeface="Calibri" panose="020F0502020204030204" pitchFamily="34" charset="0"/>
              </a:rPr>
              <a:t> par </a:t>
            </a:r>
            <a:r>
              <a:rPr lang="de-CH" altLang="de-DE" sz="2400" dirty="0" err="1">
                <a:latin typeface="Calibri" panose="020F0502020204030204" pitchFamily="34" charset="0"/>
              </a:rPr>
              <a:t>un</a:t>
            </a:r>
            <a:r>
              <a:rPr lang="de-CH" altLang="de-DE" sz="2400" dirty="0">
                <a:latin typeface="Calibri" panose="020F0502020204030204" pitchFamily="34" charset="0"/>
              </a:rPr>
              <a:t> </a:t>
            </a:r>
            <a:r>
              <a:rPr lang="de-CH" altLang="de-DE" sz="2400" dirty="0" err="1">
                <a:latin typeface="Calibri" panose="020F0502020204030204" pitchFamily="34" charset="0"/>
              </a:rPr>
              <a:t>résident</a:t>
            </a:r>
            <a:r>
              <a:rPr lang="de-CH" altLang="de-DE" sz="2400" dirty="0">
                <a:latin typeface="Calibri" panose="020F0502020204030204" pitchFamily="34" charset="0"/>
              </a:rPr>
              <a:t> </a:t>
            </a:r>
            <a:r>
              <a:rPr lang="de-CH" altLang="de-DE" sz="2400" dirty="0" err="1">
                <a:latin typeface="Calibri" panose="020F0502020204030204" pitchFamily="34" charset="0"/>
              </a:rPr>
              <a:t>suisse</a:t>
            </a:r>
            <a:r>
              <a:rPr lang="de-CH" altLang="de-DE" sz="2400" dirty="0">
                <a:latin typeface="Calibri" panose="020F0502020204030204" pitchFamily="34" charset="0"/>
              </a:rPr>
              <a:t> </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entrée</a:t>
            </a:r>
            <a:r>
              <a:rPr lang="de-CH" altLang="de-DE" sz="2400" dirty="0">
                <a:latin typeface="Calibri" panose="020F0502020204030204" pitchFamily="34" charset="0"/>
                <a:sym typeface="Wingdings" panose="05000000000000000000" pitchFamily="2" charset="2"/>
              </a:rPr>
              <a:t> de </a:t>
            </a:r>
            <a:r>
              <a:rPr lang="de-CH" altLang="de-DE" sz="2400" dirty="0" err="1">
                <a:latin typeface="Calibri" panose="020F0502020204030204" pitchFamily="34" charset="0"/>
                <a:sym typeface="Wingdings" panose="05000000000000000000" pitchFamily="2" charset="2"/>
              </a:rPr>
              <a:t>devises</a:t>
            </a:r>
            <a:r>
              <a:rPr lang="de-CH" altLang="de-DE" sz="2400" dirty="0">
                <a:latin typeface="Calibri" panose="020F0502020204030204" pitchFamily="34" charset="0"/>
                <a:sym typeface="Wingdings" panose="05000000000000000000" pitchFamily="2" charset="2"/>
              </a:rPr>
              <a:t>  </a:t>
            </a:r>
            <a:r>
              <a:rPr lang="de-CH" altLang="de-DE" sz="2400" dirty="0" err="1">
                <a:latin typeface="Calibri" panose="020F0502020204030204" pitchFamily="34" charset="0"/>
                <a:sym typeface="Wingdings" panose="05000000000000000000" pitchFamily="2" charset="2"/>
              </a:rPr>
              <a:t>enregistrement</a:t>
            </a:r>
            <a:r>
              <a:rPr lang="de-CH" altLang="de-DE" sz="2400" dirty="0">
                <a:latin typeface="Calibri" panose="020F0502020204030204" pitchFamily="34" charset="0"/>
                <a:sym typeface="Wingdings" panose="05000000000000000000" pitchFamily="2" charset="2"/>
              </a:rPr>
              <a:t> </a:t>
            </a:r>
            <a:r>
              <a:rPr lang="de-CH" altLang="de-DE" sz="2400" dirty="0" err="1">
                <a:latin typeface="Calibri" panose="020F0502020204030204" pitchFamily="34" charset="0"/>
                <a:sym typeface="Wingdings" panose="05000000000000000000" pitchFamily="2" charset="2"/>
              </a:rPr>
              <a:t>positif</a:t>
            </a:r>
            <a:r>
              <a:rPr lang="de-CH" altLang="de-DE" sz="2400" dirty="0">
                <a:latin typeface="Calibri" panose="020F0502020204030204" pitchFamily="34" charset="0"/>
                <a:sym typeface="Wingdings" panose="05000000000000000000" pitchFamily="2" charset="2"/>
              </a:rPr>
              <a:t>).</a:t>
            </a:r>
            <a:endParaRPr lang="de-CH" altLang="de-DE" sz="2400" dirty="0">
              <a:latin typeface="Calibri" panose="020F0502020204030204" pitchFamily="34" charset="0"/>
            </a:endParaRPr>
          </a:p>
        </p:txBody>
      </p:sp>
      <p:sp>
        <p:nvSpPr>
          <p:cNvPr id="24580" name="Rectangle 2">
            <a:extLst>
              <a:ext uri="{FF2B5EF4-FFF2-40B4-BE49-F238E27FC236}">
                <a16:creationId xmlns:a16="http://schemas.microsoft.com/office/drawing/2014/main" id="{5AC039D4-0992-0A82-6EB8-C336A66CDFC0}"/>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grpSp>
        <p:nvGrpSpPr>
          <p:cNvPr id="2" name="Groupe 6">
            <a:extLst>
              <a:ext uri="{FF2B5EF4-FFF2-40B4-BE49-F238E27FC236}">
                <a16:creationId xmlns:a16="http://schemas.microsoft.com/office/drawing/2014/main" id="{BC5684C7-F1F3-5CFA-B212-F0E5EF7494CC}"/>
              </a:ext>
            </a:extLst>
          </p:cNvPr>
          <p:cNvGrpSpPr>
            <a:grpSpLocks/>
          </p:cNvGrpSpPr>
          <p:nvPr/>
        </p:nvGrpSpPr>
        <p:grpSpPr bwMode="auto">
          <a:xfrm>
            <a:off x="2922588" y="1073150"/>
            <a:ext cx="3143250" cy="2157412"/>
            <a:chOff x="4020345" y="1138618"/>
            <a:chExt cx="3143944" cy="2157774"/>
          </a:xfrm>
        </p:grpSpPr>
        <p:pic>
          <p:nvPicPr>
            <p:cNvPr id="3" name="Image 1">
              <a:extLst>
                <a:ext uri="{FF2B5EF4-FFF2-40B4-BE49-F238E27FC236}">
                  <a16:creationId xmlns:a16="http://schemas.microsoft.com/office/drawing/2014/main" id="{39A273EF-BB48-5658-E20F-F95E533191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0345" y="1138618"/>
              <a:ext cx="3143944" cy="2157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429D6700-FF72-7C6C-3B53-DF1482D666F1}"/>
                </a:ext>
              </a:extLst>
            </p:cNvPr>
            <p:cNvSpPr/>
            <p:nvPr/>
          </p:nvSpPr>
          <p:spPr>
            <a:xfrm>
              <a:off x="5225523" y="1138618"/>
              <a:ext cx="765344" cy="112731"/>
            </a:xfrm>
            <a:prstGeom prst="rect">
              <a:avLst/>
            </a:prstGeom>
            <a:solidFill>
              <a:srgbClr val="FEF0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
          <p:nvSpPr>
            <p:cNvPr id="5" name="Rectangle 4">
              <a:extLst>
                <a:ext uri="{FF2B5EF4-FFF2-40B4-BE49-F238E27FC236}">
                  <a16:creationId xmlns:a16="http://schemas.microsoft.com/office/drawing/2014/main" id="{BF1717E9-A629-C82F-9928-6FE15627FD9E}"/>
                </a:ext>
              </a:extLst>
            </p:cNvPr>
            <p:cNvSpPr/>
            <p:nvPr/>
          </p:nvSpPr>
          <p:spPr>
            <a:xfrm>
              <a:off x="4145785" y="1271990"/>
              <a:ext cx="2924821" cy="414407"/>
            </a:xfrm>
            <a:prstGeom prst="rect">
              <a:avLst/>
            </a:prstGeom>
            <a:noFill/>
            <a:ln w="38100">
              <a:solidFill>
                <a:srgbClr val="E9501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1">
            <a:extLst>
              <a:ext uri="{FF2B5EF4-FFF2-40B4-BE49-F238E27FC236}">
                <a16:creationId xmlns:a16="http://schemas.microsoft.com/office/drawing/2014/main" id="{9DBB56E9-D25A-6F40-7970-DB1F21A53917}"/>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5602" name="Rectangle 3">
            <a:extLst>
              <a:ext uri="{FF2B5EF4-FFF2-40B4-BE49-F238E27FC236}">
                <a16:creationId xmlns:a16="http://schemas.microsoft.com/office/drawing/2014/main" id="{670E7E2F-6AEE-67DC-74A1-92B1A003AF82}"/>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1508" name="Text Box 7">
            <a:extLst>
              <a:ext uri="{FF2B5EF4-FFF2-40B4-BE49-F238E27FC236}">
                <a16:creationId xmlns:a16="http://schemas.microsoft.com/office/drawing/2014/main" id="{B9E24F63-2C8D-988D-5F3E-48D368323679}"/>
              </a:ext>
            </a:extLst>
          </p:cNvPr>
          <p:cNvSpPr txBox="1">
            <a:spLocks noChangeArrowheads="1"/>
          </p:cNvSpPr>
          <p:nvPr/>
        </p:nvSpPr>
        <p:spPr bwMode="auto">
          <a:xfrm>
            <a:off x="344488" y="930275"/>
            <a:ext cx="8299450" cy="3786188"/>
          </a:xfrm>
          <a:prstGeom prst="rect">
            <a:avLst/>
          </a:prstGeom>
          <a:noFill/>
          <a:ln>
            <a:noFill/>
          </a:ln>
        </p:spPr>
        <p:txBody>
          <a:bodyPr>
            <a:spAutoFit/>
          </a:bodyPr>
          <a:lstStyle>
            <a:lvl1pPr marL="342900" indent="-342900">
              <a:defRPr>
                <a:solidFill>
                  <a:schemeClr val="tx1"/>
                </a:solidFill>
                <a:latin typeface="Tunga" panose="020B0502040204020203" pitchFamily="34" charset="0"/>
                <a:ea typeface="ＭＳ Ｐゴシック" panose="020B0600070205080204" pitchFamily="34" charset="-128"/>
              </a:defRPr>
            </a:lvl1pPr>
            <a:lvl2pPr marL="742950" indent="-285750">
              <a:defRPr>
                <a:solidFill>
                  <a:schemeClr val="tx1"/>
                </a:solidFill>
                <a:latin typeface="Tunga" panose="020B0502040204020203" pitchFamily="34" charset="0"/>
                <a:ea typeface="ＭＳ Ｐゴシック" panose="020B0600070205080204" pitchFamily="34" charset="-128"/>
              </a:defRPr>
            </a:lvl2pPr>
            <a:lvl3pPr marL="1143000" indent="-228600">
              <a:defRPr>
                <a:solidFill>
                  <a:schemeClr val="tx1"/>
                </a:solidFill>
                <a:latin typeface="Tunga" panose="020B0502040204020203" pitchFamily="34" charset="0"/>
                <a:ea typeface="ＭＳ Ｐゴシック" panose="020B0600070205080204" pitchFamily="34" charset="-128"/>
              </a:defRPr>
            </a:lvl3pPr>
            <a:lvl4pPr marL="1600200" indent="-228600">
              <a:defRPr>
                <a:solidFill>
                  <a:schemeClr val="tx1"/>
                </a:solidFill>
                <a:latin typeface="Tunga" panose="020B0502040204020203" pitchFamily="34" charset="0"/>
                <a:ea typeface="ＭＳ Ｐゴシック" panose="020B0600070205080204" pitchFamily="34" charset="-128"/>
              </a:defRPr>
            </a:lvl4pPr>
            <a:lvl5pPr marL="2057400" indent="-228600">
              <a:defRPr>
                <a:solidFill>
                  <a:schemeClr val="tx1"/>
                </a:solidFill>
                <a:latin typeface="Tunga" panose="020B0502040204020203"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ＭＳ Ｐゴシック" panose="020B0600070205080204" pitchFamily="34" charset="-128"/>
              </a:defRPr>
            </a:lvl9pPr>
          </a:lstStyle>
          <a:p>
            <a:pPr eaLnBrk="1" hangingPunct="1">
              <a:defRPr/>
            </a:pPr>
            <a:endParaRPr lang="de-CH" altLang="de-DE" sz="2400" dirty="0">
              <a:latin typeface="Calibri" panose="020F0502020204030204" pitchFamily="34" charset="0"/>
            </a:endParaRPr>
          </a:p>
          <a:p>
            <a:pPr eaLnBrk="1" hangingPunct="1">
              <a:defRPr/>
            </a:pPr>
            <a:endParaRPr lang="de-CH" altLang="de-DE" sz="2400"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a:p>
            <a:pPr marL="0" indent="0" eaLnBrk="1" hangingPunct="1">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r>
              <a:rPr lang="de-CH" altLang="de-DE" sz="2400" b="1" dirty="0">
                <a:latin typeface="Calibri" panose="020F0502020204030204" pitchFamily="34" charset="0"/>
              </a:rPr>
              <a:t>Balance des </a:t>
            </a:r>
            <a:r>
              <a:rPr lang="de-CH" altLang="de-DE" sz="2400" b="1" dirty="0" err="1">
                <a:latin typeface="Calibri" panose="020F0502020204030204" pitchFamily="34" charset="0"/>
              </a:rPr>
              <a:t>transferts</a:t>
            </a:r>
            <a:r>
              <a:rPr lang="de-CH" altLang="de-DE" sz="2400" b="1" dirty="0">
                <a:latin typeface="Calibri" panose="020F0502020204030204" pitchFamily="34" charset="0"/>
              </a:rPr>
              <a:t> </a:t>
            </a:r>
            <a:r>
              <a:rPr lang="de-CH" altLang="de-DE" sz="2400" b="1" dirty="0" err="1">
                <a:latin typeface="Calibri" panose="020F0502020204030204" pitchFamily="34" charset="0"/>
              </a:rPr>
              <a:t>courants</a:t>
            </a:r>
            <a:r>
              <a:rPr lang="de-CH" altLang="de-DE" sz="2400" dirty="0">
                <a:latin typeface="Calibri" panose="020F0502020204030204" pitchFamily="34" charset="0"/>
              </a:rPr>
              <a:t> (</a:t>
            </a:r>
            <a:r>
              <a:rPr lang="de-CH" altLang="de-DE" sz="2400" dirty="0" err="1">
                <a:latin typeface="Calibri" panose="020F0502020204030204" pitchFamily="34" charset="0"/>
              </a:rPr>
              <a:t>aide</a:t>
            </a:r>
            <a:r>
              <a:rPr lang="de-CH" altLang="de-DE" sz="2400" dirty="0">
                <a:latin typeface="Calibri" panose="020F0502020204030204" pitchFamily="34" charset="0"/>
              </a:rPr>
              <a:t> au </a:t>
            </a:r>
            <a:r>
              <a:rPr lang="de-CH" altLang="de-DE" sz="2400" dirty="0" err="1">
                <a:latin typeface="Calibri" panose="020F0502020204030204" pitchFamily="34" charset="0"/>
              </a:rPr>
              <a:t>développement</a:t>
            </a:r>
            <a:r>
              <a:rPr lang="de-CH" altLang="de-DE" sz="2400" dirty="0">
                <a:latin typeface="Calibri" panose="020F0502020204030204" pitchFamily="34" charset="0"/>
              </a:rPr>
              <a:t>)</a:t>
            </a:r>
          </a:p>
          <a:p>
            <a:pPr marL="0" indent="0" eaLnBrk="1" hangingPunct="1">
              <a:defRPr/>
            </a:pPr>
            <a:endParaRPr lang="de-CH" altLang="de-DE" sz="2400" b="1" dirty="0">
              <a:latin typeface="Calibri" panose="020F0502020204030204" pitchFamily="34" charset="0"/>
            </a:endParaRPr>
          </a:p>
          <a:p>
            <a:pPr eaLnBrk="1" hangingPunct="1">
              <a:buFont typeface="Calibri" panose="020F0502020204030204" pitchFamily="34" charset="0"/>
              <a:buChar char="•"/>
              <a:defRPr/>
            </a:pPr>
            <a:endParaRPr lang="de-CH" altLang="de-DE" sz="2400" b="1" dirty="0">
              <a:latin typeface="Calibri" panose="020F0502020204030204" pitchFamily="34" charset="0"/>
            </a:endParaRPr>
          </a:p>
        </p:txBody>
      </p:sp>
      <p:sp>
        <p:nvSpPr>
          <p:cNvPr id="25604" name="Rectangle 2">
            <a:extLst>
              <a:ext uri="{FF2B5EF4-FFF2-40B4-BE49-F238E27FC236}">
                <a16:creationId xmlns:a16="http://schemas.microsoft.com/office/drawing/2014/main" id="{5C393093-2485-AB04-FDD4-07B61C123769}"/>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grpSp>
        <p:nvGrpSpPr>
          <p:cNvPr id="2" name="Groupe 6">
            <a:extLst>
              <a:ext uri="{FF2B5EF4-FFF2-40B4-BE49-F238E27FC236}">
                <a16:creationId xmlns:a16="http://schemas.microsoft.com/office/drawing/2014/main" id="{3A72BC00-DC9F-43D6-6E2C-5F608D79E340}"/>
              </a:ext>
            </a:extLst>
          </p:cNvPr>
          <p:cNvGrpSpPr>
            <a:grpSpLocks/>
          </p:cNvGrpSpPr>
          <p:nvPr/>
        </p:nvGrpSpPr>
        <p:grpSpPr bwMode="auto">
          <a:xfrm>
            <a:off x="2922588" y="1043583"/>
            <a:ext cx="3143250" cy="2157412"/>
            <a:chOff x="4020345" y="1138618"/>
            <a:chExt cx="3143944" cy="2157774"/>
          </a:xfrm>
        </p:grpSpPr>
        <p:pic>
          <p:nvPicPr>
            <p:cNvPr id="3" name="Image 1">
              <a:extLst>
                <a:ext uri="{FF2B5EF4-FFF2-40B4-BE49-F238E27FC236}">
                  <a16:creationId xmlns:a16="http://schemas.microsoft.com/office/drawing/2014/main" id="{4F6A7D6F-846D-5154-83F6-FFD87F1E6C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0345" y="1138618"/>
              <a:ext cx="3143944" cy="2157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1DFA6825-9FB1-41C7-8AFE-8E0D8BBE6EE0}"/>
                </a:ext>
              </a:extLst>
            </p:cNvPr>
            <p:cNvSpPr/>
            <p:nvPr/>
          </p:nvSpPr>
          <p:spPr>
            <a:xfrm>
              <a:off x="5225523" y="1138618"/>
              <a:ext cx="765344" cy="112731"/>
            </a:xfrm>
            <a:prstGeom prst="rect">
              <a:avLst/>
            </a:prstGeom>
            <a:solidFill>
              <a:srgbClr val="FEF0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sp>
          <p:nvSpPr>
            <p:cNvPr id="5" name="Rectangle 4">
              <a:extLst>
                <a:ext uri="{FF2B5EF4-FFF2-40B4-BE49-F238E27FC236}">
                  <a16:creationId xmlns:a16="http://schemas.microsoft.com/office/drawing/2014/main" id="{73320869-FB62-D171-3F38-EC9B6A5E0AFA}"/>
                </a:ext>
              </a:extLst>
            </p:cNvPr>
            <p:cNvSpPr/>
            <p:nvPr/>
          </p:nvSpPr>
          <p:spPr>
            <a:xfrm>
              <a:off x="4145785" y="1271990"/>
              <a:ext cx="2924821" cy="414407"/>
            </a:xfrm>
            <a:prstGeom prst="rect">
              <a:avLst/>
            </a:prstGeom>
            <a:noFill/>
            <a:ln w="38100">
              <a:solidFill>
                <a:srgbClr val="E9501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H"/>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1">
            <a:extLst>
              <a:ext uri="{FF2B5EF4-FFF2-40B4-BE49-F238E27FC236}">
                <a16:creationId xmlns:a16="http://schemas.microsoft.com/office/drawing/2014/main" id="{2783EC2C-BD07-1277-29B9-6D5944C3D7D6}"/>
              </a:ext>
            </a:extLst>
          </p:cNvPr>
          <p:cNvSpPr txBox="1">
            <a:spLocks noChangeArrowheads="1"/>
          </p:cNvSpPr>
          <p:nvPr/>
        </p:nvSpPr>
        <p:spPr bwMode="auto">
          <a:xfrm>
            <a:off x="4695825" y="1073150"/>
            <a:ext cx="397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endParaRPr lang="de-CH" altLang="de-DE">
              <a:latin typeface="Calibri" panose="020F0502020204030204" pitchFamily="34" charset="0"/>
            </a:endParaRPr>
          </a:p>
        </p:txBody>
      </p:sp>
      <p:sp>
        <p:nvSpPr>
          <p:cNvPr id="26626" name="Rectangle 2">
            <a:extLst>
              <a:ext uri="{FF2B5EF4-FFF2-40B4-BE49-F238E27FC236}">
                <a16:creationId xmlns:a16="http://schemas.microsoft.com/office/drawing/2014/main" id="{7AD0A7AD-9BA8-5D01-65E7-B165A7E2066F}"/>
              </a:ext>
            </a:extLst>
          </p:cNvPr>
          <p:cNvSpPr>
            <a:spLocks noChangeArrowheads="1"/>
          </p:cNvSpPr>
          <p:nvPr/>
        </p:nvSpPr>
        <p:spPr bwMode="auto">
          <a:xfrm>
            <a:off x="323850" y="131763"/>
            <a:ext cx="739298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solidFill>
                  <a:schemeClr val="bg1"/>
                </a:solidFill>
                <a:latin typeface="Calibri" panose="020F0502020204030204" pitchFamily="34" charset="0"/>
              </a:rPr>
              <a:t>1. Mesurer l’interconnexion internationale</a:t>
            </a:r>
            <a:endParaRPr lang="de-DE" altLang="de-DE" sz="2400" b="1">
              <a:solidFill>
                <a:schemeClr val="bg1"/>
              </a:solidFill>
              <a:latin typeface="Calibri" panose="020F0502020204030204" pitchFamily="34" charset="0"/>
            </a:endParaRPr>
          </a:p>
        </p:txBody>
      </p:sp>
      <p:sp>
        <p:nvSpPr>
          <p:cNvPr id="26627" name="Rectangle 3">
            <a:extLst>
              <a:ext uri="{FF2B5EF4-FFF2-40B4-BE49-F238E27FC236}">
                <a16:creationId xmlns:a16="http://schemas.microsoft.com/office/drawing/2014/main" id="{03858955-9C79-AA12-B274-C8AF2FD5A6A7}"/>
              </a:ext>
            </a:extLst>
          </p:cNvPr>
          <p:cNvSpPr>
            <a:spLocks noChangeArrowheads="1"/>
          </p:cNvSpPr>
          <p:nvPr/>
        </p:nvSpPr>
        <p:spPr bwMode="auto">
          <a:xfrm>
            <a:off x="7956550" y="131763"/>
            <a:ext cx="719138" cy="649287"/>
          </a:xfrm>
          <a:prstGeom prst="rect">
            <a:avLst/>
          </a:prstGeom>
          <a:solidFill>
            <a:srgbClr val="E94E1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algn="ctr" eaLnBrk="1" hangingPunct="1"/>
            <a:r>
              <a:rPr lang="de-DE" altLang="de-DE" sz="2800" b="1">
                <a:solidFill>
                  <a:schemeClr val="bg1"/>
                </a:solidFill>
                <a:latin typeface="Calibri" panose="020F0502020204030204" pitchFamily="34" charset="0"/>
              </a:rPr>
              <a:t>9</a:t>
            </a:r>
          </a:p>
        </p:txBody>
      </p:sp>
      <p:sp>
        <p:nvSpPr>
          <p:cNvPr id="26628" name="Text Box 7">
            <a:extLst>
              <a:ext uri="{FF2B5EF4-FFF2-40B4-BE49-F238E27FC236}">
                <a16:creationId xmlns:a16="http://schemas.microsoft.com/office/drawing/2014/main" id="{C1F98CD4-2542-7584-5327-18197BEEADC6}"/>
              </a:ext>
            </a:extLst>
          </p:cNvPr>
          <p:cNvSpPr txBox="1">
            <a:spLocks noChangeArrowheads="1"/>
          </p:cNvSpPr>
          <p:nvPr/>
        </p:nvSpPr>
        <p:spPr bwMode="auto">
          <a:xfrm>
            <a:off x="344488" y="1143000"/>
            <a:ext cx="82994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unga" panose="020B0502040204020203" pitchFamily="34" charset="0"/>
                <a:ea typeface="MS PGothic" panose="020B0600070205080204" pitchFamily="34" charset="-128"/>
              </a:defRPr>
            </a:lvl1pPr>
            <a:lvl2pPr marL="742950" indent="-285750">
              <a:defRPr>
                <a:solidFill>
                  <a:schemeClr val="tx1"/>
                </a:solidFill>
                <a:latin typeface="Tunga" panose="020B0502040204020203" pitchFamily="34" charset="0"/>
                <a:ea typeface="MS PGothic" panose="020B0600070205080204" pitchFamily="34" charset="-128"/>
              </a:defRPr>
            </a:lvl2pPr>
            <a:lvl3pPr marL="1143000" indent="-228600">
              <a:defRPr>
                <a:solidFill>
                  <a:schemeClr val="tx1"/>
                </a:solidFill>
                <a:latin typeface="Tunga" panose="020B0502040204020203" pitchFamily="34" charset="0"/>
                <a:ea typeface="MS PGothic" panose="020B0600070205080204" pitchFamily="34" charset="-128"/>
              </a:defRPr>
            </a:lvl3pPr>
            <a:lvl4pPr marL="1600200" indent="-228600">
              <a:defRPr>
                <a:solidFill>
                  <a:schemeClr val="tx1"/>
                </a:solidFill>
                <a:latin typeface="Tunga" panose="020B0502040204020203" pitchFamily="34" charset="0"/>
                <a:ea typeface="MS PGothic" panose="020B0600070205080204" pitchFamily="34" charset="-128"/>
              </a:defRPr>
            </a:lvl4pPr>
            <a:lvl5pPr marL="2057400" indent="-228600">
              <a:defRPr>
                <a:solidFill>
                  <a:schemeClr val="tx1"/>
                </a:solidFill>
                <a:latin typeface="Tunga" panose="020B05020402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Tunga" panose="020B0502040204020203" pitchFamily="34" charset="0"/>
                <a:ea typeface="MS PGothic" panose="020B0600070205080204" pitchFamily="34" charset="-128"/>
              </a:defRPr>
            </a:lvl9pPr>
          </a:lstStyle>
          <a:p>
            <a:pPr eaLnBrk="1" hangingPunct="1"/>
            <a:r>
              <a:rPr lang="de-CH" altLang="de-DE" sz="2400" b="1">
                <a:latin typeface="Calibri" panose="020F0502020204030204" pitchFamily="34" charset="0"/>
              </a:rPr>
              <a:t>Compte de capital</a:t>
            </a:r>
          </a:p>
          <a:p>
            <a:pPr eaLnBrk="1" hangingPunct="1">
              <a:buFontTx/>
              <a:buChar char="•"/>
            </a:pPr>
            <a:endParaRPr lang="de-CH" altLang="de-DE" sz="2400">
              <a:latin typeface="Calibri" panose="020F0502020204030204" pitchFamily="34" charset="0"/>
            </a:endParaRPr>
          </a:p>
          <a:p>
            <a:pPr eaLnBrk="1" hangingPunct="1">
              <a:buFont typeface="Calibri" panose="020F0502020204030204" pitchFamily="34" charset="0"/>
              <a:buChar char="•"/>
            </a:pPr>
            <a:endParaRPr lang="de-CH" altLang="de-DE" sz="2400">
              <a:latin typeface="Calibri" panose="020F0502020204030204" pitchFamily="34" charset="0"/>
              <a:sym typeface="Wingdings" pitchFamily="2" charset="2"/>
            </a:endParaRPr>
          </a:p>
          <a:p>
            <a:pPr eaLnBrk="1" hangingPunct="1">
              <a:buFont typeface="Calibri" panose="020F0502020204030204" pitchFamily="34" charset="0"/>
              <a:buChar char="•"/>
            </a:pPr>
            <a:r>
              <a:rPr lang="de-CH" altLang="de-DE" sz="2400">
                <a:latin typeface="Calibri" panose="020F0502020204030204" pitchFamily="34" charset="0"/>
                <a:sym typeface="Wingdings" pitchFamily="2" charset="2"/>
              </a:rPr>
              <a:t>Recense les transferts unilatéraux sans contrepartie qui ne concernent pas le revenu courant </a:t>
            </a:r>
            <a:r>
              <a:rPr lang="fr-FR" altLang="de-DE" sz="2400">
                <a:latin typeface="Calibri" panose="020F0502020204030204" pitchFamily="34" charset="0"/>
                <a:sym typeface="Wingdings" pitchFamily="2" charset="2"/>
              </a:rPr>
              <a:t>(sinon, ils seraient enregistrés dans les transferts courants de la balance des transactions courantes).</a:t>
            </a:r>
            <a:endParaRPr lang="de-CH" altLang="de-DE" sz="2400">
              <a:latin typeface="Calibri" panose="020F0502020204030204" pitchFamily="34" charset="0"/>
              <a:sym typeface="Wingdings" pitchFamily="2" charset="2"/>
            </a:endParaRPr>
          </a:p>
          <a:p>
            <a:pPr eaLnBrk="1" hangingPunct="1">
              <a:buFont typeface="Calibri" panose="020F0502020204030204" pitchFamily="34" charset="0"/>
              <a:buChar char="•"/>
            </a:pPr>
            <a:endParaRPr lang="de-CH" altLang="de-DE" sz="2400">
              <a:latin typeface="Calibri" panose="020F0502020204030204" pitchFamily="34" charset="0"/>
              <a:sym typeface="Wingdings" pitchFamily="2" charset="2"/>
            </a:endParaRPr>
          </a:p>
          <a:p>
            <a:pPr eaLnBrk="1" hangingPunct="1">
              <a:buFont typeface="Calibri" panose="020F0502020204030204" pitchFamily="34" charset="0"/>
              <a:buChar char="•"/>
            </a:pPr>
            <a:r>
              <a:rPr lang="de-CH" altLang="de-DE" sz="2400">
                <a:latin typeface="Calibri" panose="020F0502020204030204" pitchFamily="34" charset="0"/>
                <a:sym typeface="Wingdings" pitchFamily="2" charset="2"/>
              </a:rPr>
              <a:t>Exemple : remise de dette.</a:t>
            </a:r>
          </a:p>
          <a:p>
            <a:pPr eaLnBrk="1" hangingPunct="1">
              <a:buFont typeface="Calibri" panose="020F0502020204030204" pitchFamily="34" charset="0"/>
              <a:buChar char="•"/>
            </a:pPr>
            <a:endParaRPr lang="de-CH" altLang="de-DE" sz="2400">
              <a:latin typeface="Calibri" panose="020F0502020204030204" pitchFamily="34" charset="0"/>
              <a:sym typeface="Wingdings" pitchFamily="2" charset="2"/>
            </a:endParaRPr>
          </a:p>
          <a:p>
            <a:pPr eaLnBrk="1" hangingPunct="1">
              <a:buFont typeface="Calibri" panose="020F0502020204030204" pitchFamily="34" charset="0"/>
              <a:buChar char="•"/>
            </a:pPr>
            <a:r>
              <a:rPr lang="de-CH" altLang="de-DE" sz="2400">
                <a:latin typeface="Calibri" panose="020F0502020204030204" pitchFamily="34" charset="0"/>
                <a:sym typeface="Wingdings" pitchFamily="2" charset="2"/>
              </a:rPr>
              <a:t>Dans les États prospères comme la Suisse, ce compte a très peu d’importance.</a:t>
            </a:r>
          </a:p>
        </p:txBody>
      </p:sp>
    </p:spTree>
  </p:cSld>
  <p:clrMapOvr>
    <a:masterClrMapping/>
  </p:clrMapOvr>
</p:sld>
</file>

<file path=ppt/theme/theme1.xml><?xml version="1.0" encoding="utf-8"?>
<a:theme xmlns:a="http://schemas.openxmlformats.org/drawingml/2006/main" name="Design KAPITEL 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KAPITEL 1" id="{DD133BA0-00F6-4058-A13E-D0A8A5BDDEB4}" vid="{56F45A12-2BCA-4FA7-A0DC-F09880C92F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TotalTime>
  <Words>3289</Words>
  <Application>Microsoft Macintosh PowerPoint</Application>
  <PresentationFormat>Affichage à l'écran (4:3)</PresentationFormat>
  <Paragraphs>529</Paragraphs>
  <Slides>58</Slides>
  <Notes>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58</vt:i4>
      </vt:variant>
    </vt:vector>
  </HeadingPairs>
  <TitlesOfParts>
    <vt:vector size="65" baseType="lpstr">
      <vt:lpstr>ＭＳ Ｐゴシック</vt:lpstr>
      <vt:lpstr>Arial</vt:lpstr>
      <vt:lpstr>Calibri</vt:lpstr>
      <vt:lpstr>Frutiger 45 Light</vt:lpstr>
      <vt:lpstr>Tunga</vt:lpstr>
      <vt:lpstr>Wingdings</vt:lpstr>
      <vt:lpstr>Design KAPITEL 1</vt:lpstr>
      <vt:lpstr>Division internationale  du travail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Inflation und Geldpolitik</dc:title>
  <dc:creator>Damian Künzi</dc:creator>
  <cp:lastModifiedBy>Alice Micheau</cp:lastModifiedBy>
  <cp:revision>436</cp:revision>
  <dcterms:created xsi:type="dcterms:W3CDTF">2007-08-28T15:32:08Z</dcterms:created>
  <dcterms:modified xsi:type="dcterms:W3CDTF">2025-03-04T09:05:40Z</dcterms:modified>
</cp:coreProperties>
</file>