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35"/>
  </p:notesMasterIdLst>
  <p:handoutMasterIdLst>
    <p:handoutMasterId r:id="rId36"/>
  </p:handoutMasterIdLst>
  <p:sldIdLst>
    <p:sldId id="256" r:id="rId2"/>
    <p:sldId id="257" r:id="rId3"/>
    <p:sldId id="303" r:id="rId4"/>
    <p:sldId id="259" r:id="rId5"/>
    <p:sldId id="308" r:id="rId6"/>
    <p:sldId id="304" r:id="rId7"/>
    <p:sldId id="309" r:id="rId8"/>
    <p:sldId id="310" r:id="rId9"/>
    <p:sldId id="311" r:id="rId10"/>
    <p:sldId id="312" r:id="rId11"/>
    <p:sldId id="313" r:id="rId12"/>
    <p:sldId id="305" r:id="rId13"/>
    <p:sldId id="326" r:id="rId14"/>
    <p:sldId id="315" r:id="rId15"/>
    <p:sldId id="318" r:id="rId16"/>
    <p:sldId id="319" r:id="rId17"/>
    <p:sldId id="329" r:id="rId18"/>
    <p:sldId id="328" r:id="rId19"/>
    <p:sldId id="327" r:id="rId20"/>
    <p:sldId id="330" r:id="rId21"/>
    <p:sldId id="306" r:id="rId22"/>
    <p:sldId id="316" r:id="rId23"/>
    <p:sldId id="320" r:id="rId24"/>
    <p:sldId id="321" r:id="rId25"/>
    <p:sldId id="307" r:id="rId26"/>
    <p:sldId id="317" r:id="rId27"/>
    <p:sldId id="322" r:id="rId28"/>
    <p:sldId id="323" r:id="rId29"/>
    <p:sldId id="331" r:id="rId30"/>
    <p:sldId id="335" r:id="rId31"/>
    <p:sldId id="332" r:id="rId32"/>
    <p:sldId id="333" r:id="rId33"/>
    <p:sldId id="334" r:id="rId34"/>
  </p:sldIdLst>
  <p:sldSz cx="9144000" cy="6858000" type="screen4x3"/>
  <p:notesSz cx="6797675" cy="9926638"/>
  <p:defaultTextStyle>
    <a:defPPr>
      <a:defRPr lang="de-DE"/>
    </a:defPPr>
    <a:lvl1pPr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455" autoAdjust="0"/>
    <p:restoredTop sz="94694"/>
  </p:normalViewPr>
  <p:slideViewPr>
    <p:cSldViewPr>
      <p:cViewPr varScale="1">
        <p:scale>
          <a:sx n="117" d="100"/>
          <a:sy n="117" d="100"/>
        </p:scale>
        <p:origin x="1296" y="168"/>
      </p:cViewPr>
      <p:guideLst>
        <p:guide orient="horz" pos="2160"/>
        <p:guide pos="2880"/>
      </p:guideLst>
    </p:cSldViewPr>
  </p:slideViewPr>
  <p:notesTextViewPr>
    <p:cViewPr>
      <p:scale>
        <a:sx n="100" d="100"/>
        <a:sy n="100" d="100"/>
      </p:scale>
      <p:origin x="0" y="0"/>
    </p:cViewPr>
  </p:notesTextViewPr>
  <p:notesViewPr>
    <p:cSldViewPr>
      <p:cViewPr varScale="1">
        <p:scale>
          <a:sx n="70" d="100"/>
          <a:sy n="70" d="100"/>
        </p:scale>
        <p:origin x="3584" y="6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8F21E1FE-5C5D-F2E8-2852-325CB6457258}"/>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pPr>
              <a:defRPr/>
            </a:pPr>
            <a:endParaRPr lang="fr-CH"/>
          </a:p>
        </p:txBody>
      </p:sp>
      <p:sp>
        <p:nvSpPr>
          <p:cNvPr id="4" name="Espace réservé du pied de page 3">
            <a:extLst>
              <a:ext uri="{FF2B5EF4-FFF2-40B4-BE49-F238E27FC236}">
                <a16:creationId xmlns:a16="http://schemas.microsoft.com/office/drawing/2014/main" id="{88706421-7F59-050E-D661-86346295404D}"/>
              </a:ext>
            </a:extLst>
          </p:cNvPr>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pPr>
              <a:defRPr/>
            </a:pPr>
            <a:endParaRPr lang="fr-CH"/>
          </a:p>
        </p:txBody>
      </p:sp>
      <p:sp>
        <p:nvSpPr>
          <p:cNvPr id="5" name="Espace réservé du numéro de diapositive 4">
            <a:extLst>
              <a:ext uri="{FF2B5EF4-FFF2-40B4-BE49-F238E27FC236}">
                <a16:creationId xmlns:a16="http://schemas.microsoft.com/office/drawing/2014/main" id="{E1FBDE6E-5571-84F1-7CA7-4BFABF2A587A}"/>
              </a:ext>
            </a:extLst>
          </p:cNvPr>
          <p:cNvSpPr>
            <a:spLocks noGrp="1"/>
          </p:cNvSpPr>
          <p:nvPr>
            <p:ph type="sldNum" sz="quarter" idx="3"/>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173D17F1-CDA2-FF4B-A3CF-F2FB7C63E43B}" type="slidenum">
              <a:rPr lang="fr-CH" altLang="fr-FR"/>
              <a:pPr>
                <a:defRPr/>
              </a:pPr>
              <a:t>‹N°›</a:t>
            </a:fld>
            <a:endParaRPr lang="fr-CH" altLang="fr-F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E0869F13-555A-E792-4AE4-5CF6D8009E96}"/>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pPr>
              <a:defRPr/>
            </a:pPr>
            <a:endParaRPr lang="fr-CH"/>
          </a:p>
        </p:txBody>
      </p:sp>
      <p:sp>
        <p:nvSpPr>
          <p:cNvPr id="3" name="Espace réservé de la date 2">
            <a:extLst>
              <a:ext uri="{FF2B5EF4-FFF2-40B4-BE49-F238E27FC236}">
                <a16:creationId xmlns:a16="http://schemas.microsoft.com/office/drawing/2014/main" id="{1BBEAB13-BF9C-A464-7E16-C71578CA828C}"/>
              </a:ext>
            </a:extLst>
          </p:cNvPr>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pPr>
              <a:defRPr/>
            </a:pPr>
            <a:fld id="{37EB008F-5050-A549-9B97-464BD6A29E57}" type="datetimeFigureOut">
              <a:rPr lang="fr-CH"/>
              <a:pPr>
                <a:defRPr/>
              </a:pPr>
              <a:t>04.03.25</a:t>
            </a:fld>
            <a:endParaRPr lang="fr-CH"/>
          </a:p>
        </p:txBody>
      </p:sp>
      <p:sp>
        <p:nvSpPr>
          <p:cNvPr id="4" name="Espace réservé de l'image des diapositives 3">
            <a:extLst>
              <a:ext uri="{FF2B5EF4-FFF2-40B4-BE49-F238E27FC236}">
                <a16:creationId xmlns:a16="http://schemas.microsoft.com/office/drawing/2014/main" id="{E4930F14-B283-1B22-D63B-BE119FD7ABB6}"/>
              </a:ext>
            </a:extLst>
          </p:cNvPr>
          <p:cNvSpPr>
            <a:spLocks noGrp="1" noRot="1" noChangeAspect="1"/>
          </p:cNvSpPr>
          <p:nvPr>
            <p:ph type="sldImg" idx="2"/>
          </p:nvPr>
        </p:nvSpPr>
        <p:spPr>
          <a:xfrm>
            <a:off x="1165225" y="1241425"/>
            <a:ext cx="4467225" cy="3349625"/>
          </a:xfrm>
          <a:prstGeom prst="rect">
            <a:avLst/>
          </a:prstGeom>
          <a:noFill/>
          <a:ln w="12700">
            <a:solidFill>
              <a:prstClr val="black"/>
            </a:solidFill>
          </a:ln>
        </p:spPr>
        <p:txBody>
          <a:bodyPr vert="horz" lIns="91440" tIns="45720" rIns="91440" bIns="45720" rtlCol="0" anchor="ctr"/>
          <a:lstStyle/>
          <a:p>
            <a:pPr lvl="0"/>
            <a:endParaRPr lang="fr-CH" noProof="0"/>
          </a:p>
        </p:txBody>
      </p:sp>
      <p:sp>
        <p:nvSpPr>
          <p:cNvPr id="5" name="Espace réservé des notes 4">
            <a:extLst>
              <a:ext uri="{FF2B5EF4-FFF2-40B4-BE49-F238E27FC236}">
                <a16:creationId xmlns:a16="http://schemas.microsoft.com/office/drawing/2014/main" id="{64909A97-D029-5530-ED66-4C55006B1678}"/>
              </a:ext>
            </a:extLst>
          </p:cNvPr>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endParaRPr lang="fr-CH" noProof="0"/>
          </a:p>
        </p:txBody>
      </p:sp>
      <p:sp>
        <p:nvSpPr>
          <p:cNvPr id="6" name="Espace réservé du pied de page 5">
            <a:extLst>
              <a:ext uri="{FF2B5EF4-FFF2-40B4-BE49-F238E27FC236}">
                <a16:creationId xmlns:a16="http://schemas.microsoft.com/office/drawing/2014/main" id="{F9851F80-7D21-800E-6C05-93095AAF059D}"/>
              </a:ext>
            </a:extLst>
          </p:cNvPr>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pPr>
              <a:defRPr/>
            </a:pPr>
            <a:endParaRPr lang="fr-CH"/>
          </a:p>
        </p:txBody>
      </p:sp>
      <p:sp>
        <p:nvSpPr>
          <p:cNvPr id="7" name="Espace réservé du numéro de diapositive 6">
            <a:extLst>
              <a:ext uri="{FF2B5EF4-FFF2-40B4-BE49-F238E27FC236}">
                <a16:creationId xmlns:a16="http://schemas.microsoft.com/office/drawing/2014/main" id="{E32E5E83-3515-C4E1-754D-77A086ADB059}"/>
              </a:ext>
            </a:extLst>
          </p:cNvPr>
          <p:cNvSpPr>
            <a:spLocks noGrp="1"/>
          </p:cNvSpPr>
          <p:nvPr>
            <p:ph type="sldNum" sz="quarter" idx="5"/>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ECE6A1B7-CDE4-B248-885F-53038B926D53}" type="slidenum">
              <a:rPr lang="fr-CH" altLang="fr-FR"/>
              <a:pPr>
                <a:defRPr/>
              </a:pPr>
              <a:t>‹N°›</a:t>
            </a:fld>
            <a:endParaRPr lang="fr-CH" altLang="fr-FR"/>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143000" y="1122363"/>
            <a:ext cx="6858000" cy="2387600"/>
          </a:xfrm>
        </p:spPr>
        <p:txBody>
          <a:bodyPr anchor="b"/>
          <a:lstStyle>
            <a:lvl1pPr algn="ctr">
              <a:defRPr sz="4500"/>
            </a:lvl1pPr>
          </a:lstStyle>
          <a:p>
            <a:r>
              <a:rPr lang="de-DE"/>
              <a:t>Titelmasterformat durch Klicken bearbeiten</a:t>
            </a:r>
            <a:endParaRPr lang="de-CH"/>
          </a:p>
        </p:txBody>
      </p:sp>
      <p:sp>
        <p:nvSpPr>
          <p:cNvPr id="3" name="Untertitel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a:t>Formatvorlage des Untertitelmasters durch Klicken bearbeiten</a:t>
            </a:r>
            <a:endParaRPr lang="de-CH"/>
          </a:p>
        </p:txBody>
      </p:sp>
      <p:sp>
        <p:nvSpPr>
          <p:cNvPr id="4" name="Datumsplatzhalter 3">
            <a:extLst>
              <a:ext uri="{FF2B5EF4-FFF2-40B4-BE49-F238E27FC236}">
                <a16:creationId xmlns:a16="http://schemas.microsoft.com/office/drawing/2014/main" id="{76B2CEA2-8986-43B6-CD20-DB1AC06097E1}"/>
              </a:ext>
            </a:extLst>
          </p:cNvPr>
          <p:cNvSpPr>
            <a:spLocks noGrp="1"/>
          </p:cNvSpPr>
          <p:nvPr>
            <p:ph type="dt" sz="half" idx="10"/>
          </p:nvPr>
        </p:nvSpPr>
        <p:spPr/>
        <p:txBody>
          <a:bodyPr/>
          <a:lstStyle>
            <a:lvl1pPr>
              <a:defRPr/>
            </a:lvl1pPr>
          </a:lstStyle>
          <a:p>
            <a:pPr>
              <a:defRPr/>
            </a:pPr>
            <a:endParaRPr lang="de-DE"/>
          </a:p>
        </p:txBody>
      </p:sp>
      <p:sp>
        <p:nvSpPr>
          <p:cNvPr id="5" name="Fußzeilenplatzhalter 4">
            <a:extLst>
              <a:ext uri="{FF2B5EF4-FFF2-40B4-BE49-F238E27FC236}">
                <a16:creationId xmlns:a16="http://schemas.microsoft.com/office/drawing/2014/main" id="{37330901-8881-7684-3769-0A4EB94EF254}"/>
              </a:ext>
            </a:extLst>
          </p:cNvPr>
          <p:cNvSpPr>
            <a:spLocks noGrp="1"/>
          </p:cNvSpPr>
          <p:nvPr>
            <p:ph type="ftr" sz="quarter" idx="11"/>
          </p:nvPr>
        </p:nvSpPr>
        <p:spPr>
          <a:xfrm>
            <a:off x="5429250" y="6207125"/>
            <a:ext cx="3086100" cy="365125"/>
          </a:xfrm>
        </p:spPr>
        <p:txBody>
          <a:bodyPr/>
          <a:lstStyle>
            <a:lvl1pPr>
              <a:defRPr/>
            </a:lvl1pPr>
          </a:lstStyle>
          <a:p>
            <a:pPr>
              <a:defRPr/>
            </a:pPr>
            <a:endParaRPr lang="de-DE"/>
          </a:p>
        </p:txBody>
      </p:sp>
      <p:sp>
        <p:nvSpPr>
          <p:cNvPr id="6" name="Foliennummernplatzhalter 5">
            <a:extLst>
              <a:ext uri="{FF2B5EF4-FFF2-40B4-BE49-F238E27FC236}">
                <a16:creationId xmlns:a16="http://schemas.microsoft.com/office/drawing/2014/main" id="{84BBD6D7-9C0D-64D2-C6EC-4B4C99129D04}"/>
              </a:ext>
            </a:extLst>
          </p:cNvPr>
          <p:cNvSpPr>
            <a:spLocks noGrp="1"/>
          </p:cNvSpPr>
          <p:nvPr>
            <p:ph type="sldNum" sz="quarter" idx="12"/>
          </p:nvPr>
        </p:nvSpPr>
        <p:spPr>
          <a:xfrm>
            <a:off x="6457950" y="5868988"/>
            <a:ext cx="20574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5BD66A03-7A22-DE48-A436-FDFE0B12D69A}" type="slidenum">
              <a:rPr lang="de-DE" altLang="de-DE"/>
              <a:pPr>
                <a:defRPr/>
              </a:pPr>
              <a:t>‹N°›</a:t>
            </a:fld>
            <a:endParaRPr lang="de-DE" altLang="de-DE"/>
          </a:p>
        </p:txBody>
      </p:sp>
    </p:spTree>
    <p:extLst>
      <p:ext uri="{BB962C8B-B14F-4D97-AF65-F5344CB8AC3E}">
        <p14:creationId xmlns:p14="http://schemas.microsoft.com/office/powerpoint/2010/main" val="30901620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el und vertikaler Text">
    <p:spTree>
      <p:nvGrpSpPr>
        <p:cNvPr id="1" name=""/>
        <p:cNvGrpSpPr/>
        <p:nvPr/>
      </p:nvGrpSpPr>
      <p:grpSpPr>
        <a:xfrm>
          <a:off x="0" y="0"/>
          <a:ext cx="0" cy="0"/>
          <a:chOff x="0" y="0"/>
          <a:chExt cx="0" cy="0"/>
        </a:xfrm>
      </p:grpSpPr>
      <p:pic>
        <p:nvPicPr>
          <p:cNvPr id="4" name="Picture 9" descr="C:\Users\dak\Desktop\hep_logo [klein].jpg">
            <a:extLst>
              <a:ext uri="{FF2B5EF4-FFF2-40B4-BE49-F238E27FC236}">
                <a16:creationId xmlns:a16="http://schemas.microsoft.com/office/drawing/2014/main" id="{C433C81E-2053-9841-999A-FBEB99A69CC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 y="6286500"/>
            <a:ext cx="155575" cy="48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8">
            <a:extLst>
              <a:ext uri="{FF2B5EF4-FFF2-40B4-BE49-F238E27FC236}">
                <a16:creationId xmlns:a16="http://schemas.microsoft.com/office/drawing/2014/main" id="{6BB4B5FA-976C-B2EA-8BA0-0D928D1B3069}"/>
              </a:ext>
            </a:extLst>
          </p:cNvPr>
          <p:cNvSpPr txBox="1">
            <a:spLocks noChangeArrowheads="1"/>
          </p:cNvSpPr>
          <p:nvPr/>
        </p:nvSpPr>
        <p:spPr bwMode="auto">
          <a:xfrm>
            <a:off x="214313" y="6572250"/>
            <a:ext cx="3857625" cy="261938"/>
          </a:xfrm>
          <a:prstGeom prst="rect">
            <a:avLst/>
          </a:prstGeom>
          <a:noFill/>
          <a:ln>
            <a:noFill/>
          </a:ln>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latin typeface="Tunga" panose="020B0502040204020203" pitchFamily="34" charset="0"/>
              </a:rPr>
              <a:t>•</a:t>
            </a:r>
            <a:r>
              <a:rPr lang="de-CH" altLang="de-DE" sz="900">
                <a:latin typeface="Frutiger 45 Light" pitchFamily="34" charset="0"/>
              </a:rPr>
              <a:t> www.hep-verlag.ch</a:t>
            </a:r>
            <a:endParaRPr lang="de-DE" altLang="de-DE" sz="900">
              <a:latin typeface="Frutiger 45 Light" pitchFamily="34" charset="0"/>
            </a:endParaRPr>
          </a:p>
        </p:txBody>
      </p:sp>
      <p:sp>
        <p:nvSpPr>
          <p:cNvPr id="6" name="Text Box 8">
            <a:extLst>
              <a:ext uri="{FF2B5EF4-FFF2-40B4-BE49-F238E27FC236}">
                <a16:creationId xmlns:a16="http://schemas.microsoft.com/office/drawing/2014/main" id="{10589FDE-EB53-1DEB-F0C3-C595A11631FC}"/>
              </a:ext>
            </a:extLst>
          </p:cNvPr>
          <p:cNvSpPr txBox="1">
            <a:spLocks noChangeArrowheads="1"/>
          </p:cNvSpPr>
          <p:nvPr/>
        </p:nvSpPr>
        <p:spPr bwMode="auto">
          <a:xfrm>
            <a:off x="5148263" y="6583363"/>
            <a:ext cx="4067175" cy="260350"/>
          </a:xfrm>
          <a:prstGeom prst="rect">
            <a:avLst/>
          </a:prstGeom>
          <a:noFill/>
          <a:ln w="9525">
            <a:noFill/>
            <a:miter lim="800000"/>
            <a:headEnd/>
            <a:tailEnd/>
          </a:ln>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defRPr/>
            </a:pPr>
            <a:r>
              <a:rPr lang="de-CH" altLang="de-DE" sz="900" dirty="0">
                <a:latin typeface="Frutiger 45 Light" pitchFamily="34" charset="0"/>
              </a:rPr>
              <a:t>      </a:t>
            </a:r>
            <a:r>
              <a:rPr lang="de-CH" altLang="de-DE" sz="900" dirty="0" err="1">
                <a:latin typeface="Frutiger 45 Light" pitchFamily="34" charset="0"/>
              </a:rPr>
              <a:t>Brunetti</a:t>
            </a:r>
            <a:r>
              <a:rPr lang="de-CH" altLang="de-DE" sz="900" dirty="0">
                <a:latin typeface="Frutiger 45 Light" pitchFamily="34" charset="0"/>
              </a:rPr>
              <a:t> </a:t>
            </a:r>
            <a:r>
              <a:rPr lang="de-CH" altLang="de-DE" sz="1100" dirty="0">
                <a:latin typeface="Tunga" panose="020B0502040204020203" pitchFamily="34" charset="0"/>
              </a:rPr>
              <a:t>•</a:t>
            </a:r>
            <a:r>
              <a:rPr lang="de-CH" altLang="de-DE" sz="1100" dirty="0">
                <a:latin typeface="Frutiger 45 Light" pitchFamily="34" charset="0"/>
              </a:rPr>
              <a:t> </a:t>
            </a:r>
            <a:r>
              <a:rPr lang="de-CH" altLang="de-DE" sz="900" dirty="0">
                <a:latin typeface="Frutiger 45 Light" pitchFamily="34" charset="0"/>
              </a:rPr>
              <a:t>Volkswirtschaftslehre – Ausgabe 2017 </a:t>
            </a:r>
            <a:r>
              <a:rPr lang="de-CH" altLang="de-DE" sz="1100" dirty="0"/>
              <a:t>•</a:t>
            </a:r>
            <a:r>
              <a:rPr lang="de-CH" altLang="de-DE" sz="1100" dirty="0">
                <a:latin typeface="Frutiger 45 Light" pitchFamily="34" charset="0"/>
              </a:rPr>
              <a:t> </a:t>
            </a:r>
            <a:r>
              <a:rPr lang="de-CH" altLang="de-DE" sz="900" dirty="0">
                <a:latin typeface="Frutiger 45 Light" pitchFamily="34" charset="0"/>
              </a:rPr>
              <a:t>978-3-0355-0799-7</a:t>
            </a:r>
            <a:endParaRPr lang="de-DE" altLang="de-DE" sz="900" dirty="0">
              <a:latin typeface="Frutiger 45 Light" pitchFamily="34" charset="0"/>
            </a:endParaRPr>
          </a:p>
        </p:txBody>
      </p:sp>
      <p:pic>
        <p:nvPicPr>
          <p:cNvPr id="7" name="Picture 10" descr="C:\Users\dak\Desktop\hep_logo [klein2].jpg">
            <a:extLst>
              <a:ext uri="{FF2B5EF4-FFF2-40B4-BE49-F238E27FC236}">
                <a16:creationId xmlns:a16="http://schemas.microsoft.com/office/drawing/2014/main" id="{97D6B3E2-0232-631B-85C6-C797F60AAF48}"/>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7950" y="6286500"/>
            <a:ext cx="15716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el 1"/>
          <p:cNvSpPr>
            <a:spLocks noGrp="1"/>
          </p:cNvSpPr>
          <p:nvPr>
            <p:ph type="title"/>
          </p:nvPr>
        </p:nvSpPr>
        <p:spPr/>
        <p:txBody>
          <a:bodyPr/>
          <a:lstStyle/>
          <a:p>
            <a:r>
              <a:rPr lang="de-DE"/>
              <a:t>Titelmasterformat durch Klicken bearbeiten</a:t>
            </a:r>
            <a:endParaRPr lang="de-CH"/>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8" name="Datumsplatzhalter 3">
            <a:extLst>
              <a:ext uri="{FF2B5EF4-FFF2-40B4-BE49-F238E27FC236}">
                <a16:creationId xmlns:a16="http://schemas.microsoft.com/office/drawing/2014/main" id="{23A84EC0-8457-F15A-7F9E-0E61F0CC670C}"/>
              </a:ext>
            </a:extLst>
          </p:cNvPr>
          <p:cNvSpPr>
            <a:spLocks noGrp="1"/>
          </p:cNvSpPr>
          <p:nvPr>
            <p:ph type="dt" sz="half" idx="10"/>
          </p:nvPr>
        </p:nvSpPr>
        <p:spPr/>
        <p:txBody>
          <a:bodyPr/>
          <a:lstStyle>
            <a:lvl1pPr>
              <a:defRPr/>
            </a:lvl1pPr>
          </a:lstStyle>
          <a:p>
            <a:pPr>
              <a:defRPr/>
            </a:pPr>
            <a:endParaRPr lang="de-DE"/>
          </a:p>
        </p:txBody>
      </p:sp>
      <p:sp>
        <p:nvSpPr>
          <p:cNvPr id="9" name="Fußzeilenplatzhalter 4">
            <a:extLst>
              <a:ext uri="{FF2B5EF4-FFF2-40B4-BE49-F238E27FC236}">
                <a16:creationId xmlns:a16="http://schemas.microsoft.com/office/drawing/2014/main" id="{0B866759-4CB3-DCC7-0D49-AE0A81D0D5B5}"/>
              </a:ext>
            </a:extLst>
          </p:cNvPr>
          <p:cNvSpPr>
            <a:spLocks noGrp="1"/>
          </p:cNvSpPr>
          <p:nvPr>
            <p:ph type="ftr" sz="quarter" idx="11"/>
          </p:nvPr>
        </p:nvSpPr>
        <p:spPr/>
        <p:txBody>
          <a:bodyPr/>
          <a:lstStyle>
            <a:lvl1pPr>
              <a:defRPr/>
            </a:lvl1pPr>
          </a:lstStyle>
          <a:p>
            <a:pPr>
              <a:defRPr/>
            </a:pPr>
            <a:endParaRPr lang="de-DE"/>
          </a:p>
        </p:txBody>
      </p:sp>
      <p:sp>
        <p:nvSpPr>
          <p:cNvPr id="10" name="Foliennummernplatzhalter 5">
            <a:extLst>
              <a:ext uri="{FF2B5EF4-FFF2-40B4-BE49-F238E27FC236}">
                <a16:creationId xmlns:a16="http://schemas.microsoft.com/office/drawing/2014/main" id="{4737F4C1-9C3B-5D4F-921C-0522DAE24379}"/>
              </a:ext>
            </a:extLst>
          </p:cNvPr>
          <p:cNvSpPr>
            <a:spLocks noGrp="1"/>
          </p:cNvSpPr>
          <p:nvPr>
            <p:ph type="sldNum" sz="quarter" idx="12"/>
          </p:nvPr>
        </p:nvSpPr>
        <p:spPr>
          <a:xfrm>
            <a:off x="6457950" y="6356350"/>
            <a:ext cx="20574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CC02142C-1A49-334C-ADB9-B31FB559EA04}" type="slidenum">
              <a:rPr lang="de-DE" altLang="de-DE"/>
              <a:pPr>
                <a:defRPr/>
              </a:pPr>
              <a:t>‹N°›</a:t>
            </a:fld>
            <a:endParaRPr lang="de-DE" altLang="de-DE"/>
          </a:p>
        </p:txBody>
      </p:sp>
    </p:spTree>
    <p:extLst>
      <p:ext uri="{BB962C8B-B14F-4D97-AF65-F5344CB8AC3E}">
        <p14:creationId xmlns:p14="http://schemas.microsoft.com/office/powerpoint/2010/main" val="15981265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kaler Titel und Text">
    <p:spTree>
      <p:nvGrpSpPr>
        <p:cNvPr id="1" name=""/>
        <p:cNvGrpSpPr/>
        <p:nvPr/>
      </p:nvGrpSpPr>
      <p:grpSpPr>
        <a:xfrm>
          <a:off x="0" y="0"/>
          <a:ext cx="0" cy="0"/>
          <a:chOff x="0" y="0"/>
          <a:chExt cx="0" cy="0"/>
        </a:xfrm>
      </p:grpSpPr>
      <p:pic>
        <p:nvPicPr>
          <p:cNvPr id="4" name="Picture 9" descr="C:\Users\dak\Desktop\hep_logo [klein].jpg">
            <a:extLst>
              <a:ext uri="{FF2B5EF4-FFF2-40B4-BE49-F238E27FC236}">
                <a16:creationId xmlns:a16="http://schemas.microsoft.com/office/drawing/2014/main" id="{F15DF63C-9D16-41FD-F68C-8116BC8BC97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 y="6286500"/>
            <a:ext cx="155575" cy="48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8">
            <a:extLst>
              <a:ext uri="{FF2B5EF4-FFF2-40B4-BE49-F238E27FC236}">
                <a16:creationId xmlns:a16="http://schemas.microsoft.com/office/drawing/2014/main" id="{3C4B574E-9E60-C008-73AB-F313332853A1}"/>
              </a:ext>
            </a:extLst>
          </p:cNvPr>
          <p:cNvSpPr txBox="1">
            <a:spLocks noChangeArrowheads="1"/>
          </p:cNvSpPr>
          <p:nvPr/>
        </p:nvSpPr>
        <p:spPr bwMode="auto">
          <a:xfrm>
            <a:off x="214313" y="6572250"/>
            <a:ext cx="3857625" cy="261938"/>
          </a:xfrm>
          <a:prstGeom prst="rect">
            <a:avLst/>
          </a:prstGeom>
          <a:noFill/>
          <a:ln>
            <a:noFill/>
          </a:ln>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latin typeface="Tunga" panose="020B0502040204020203" pitchFamily="34" charset="0"/>
              </a:rPr>
              <a:t>•</a:t>
            </a:r>
            <a:r>
              <a:rPr lang="de-CH" altLang="de-DE" sz="900">
                <a:latin typeface="Frutiger 45 Light" pitchFamily="34" charset="0"/>
              </a:rPr>
              <a:t> www.hep-verlag.ch</a:t>
            </a:r>
            <a:endParaRPr lang="de-DE" altLang="de-DE" sz="900">
              <a:latin typeface="Frutiger 45 Light" pitchFamily="34" charset="0"/>
            </a:endParaRPr>
          </a:p>
        </p:txBody>
      </p:sp>
      <p:sp>
        <p:nvSpPr>
          <p:cNvPr id="6" name="Text Box 8">
            <a:extLst>
              <a:ext uri="{FF2B5EF4-FFF2-40B4-BE49-F238E27FC236}">
                <a16:creationId xmlns:a16="http://schemas.microsoft.com/office/drawing/2014/main" id="{CC3D3DD0-7AC8-3F12-9710-8C862A3E92E9}"/>
              </a:ext>
            </a:extLst>
          </p:cNvPr>
          <p:cNvSpPr txBox="1">
            <a:spLocks noChangeArrowheads="1"/>
          </p:cNvSpPr>
          <p:nvPr/>
        </p:nvSpPr>
        <p:spPr bwMode="auto">
          <a:xfrm>
            <a:off x="5148263" y="6583363"/>
            <a:ext cx="4067175" cy="260350"/>
          </a:xfrm>
          <a:prstGeom prst="rect">
            <a:avLst/>
          </a:prstGeom>
          <a:noFill/>
          <a:ln w="9525">
            <a:noFill/>
            <a:miter lim="800000"/>
            <a:headEnd/>
            <a:tailEnd/>
          </a:ln>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defRPr/>
            </a:pPr>
            <a:r>
              <a:rPr lang="de-CH" altLang="de-DE" sz="900" dirty="0">
                <a:latin typeface="Frutiger 45 Light" pitchFamily="34" charset="0"/>
              </a:rPr>
              <a:t>      </a:t>
            </a:r>
            <a:r>
              <a:rPr lang="de-CH" altLang="de-DE" sz="900" dirty="0" err="1">
                <a:latin typeface="Frutiger 45 Light" pitchFamily="34" charset="0"/>
              </a:rPr>
              <a:t>Brunetti</a:t>
            </a:r>
            <a:r>
              <a:rPr lang="de-CH" altLang="de-DE" sz="900" dirty="0">
                <a:latin typeface="Frutiger 45 Light" pitchFamily="34" charset="0"/>
              </a:rPr>
              <a:t> </a:t>
            </a:r>
            <a:r>
              <a:rPr lang="de-CH" altLang="de-DE" sz="1100" dirty="0">
                <a:latin typeface="Tunga" panose="020B0502040204020203" pitchFamily="34" charset="0"/>
              </a:rPr>
              <a:t>•</a:t>
            </a:r>
            <a:r>
              <a:rPr lang="de-CH" altLang="de-DE" sz="1100" dirty="0">
                <a:latin typeface="Frutiger 45 Light" pitchFamily="34" charset="0"/>
              </a:rPr>
              <a:t> </a:t>
            </a:r>
            <a:r>
              <a:rPr lang="de-CH" altLang="de-DE" sz="900" dirty="0">
                <a:latin typeface="Frutiger 45 Light" pitchFamily="34" charset="0"/>
              </a:rPr>
              <a:t>Volkswirtschaftslehre – Ausgabe 2017 </a:t>
            </a:r>
            <a:r>
              <a:rPr lang="de-CH" altLang="de-DE" sz="1100" dirty="0"/>
              <a:t>•</a:t>
            </a:r>
            <a:r>
              <a:rPr lang="de-CH" altLang="de-DE" sz="1100" dirty="0">
                <a:latin typeface="Frutiger 45 Light" pitchFamily="34" charset="0"/>
              </a:rPr>
              <a:t> </a:t>
            </a:r>
            <a:r>
              <a:rPr lang="de-CH" altLang="de-DE" sz="900" dirty="0">
                <a:latin typeface="Frutiger 45 Light" pitchFamily="34" charset="0"/>
              </a:rPr>
              <a:t>978-3-0355-0799-7</a:t>
            </a:r>
            <a:endParaRPr lang="de-DE" altLang="de-DE" sz="900" dirty="0">
              <a:latin typeface="Frutiger 45 Light" pitchFamily="34" charset="0"/>
            </a:endParaRPr>
          </a:p>
        </p:txBody>
      </p:sp>
      <p:pic>
        <p:nvPicPr>
          <p:cNvPr id="7" name="Picture 10" descr="C:\Users\dak\Desktop\hep_logo [klein2].jpg">
            <a:extLst>
              <a:ext uri="{FF2B5EF4-FFF2-40B4-BE49-F238E27FC236}">
                <a16:creationId xmlns:a16="http://schemas.microsoft.com/office/drawing/2014/main" id="{9A2AC994-5ABE-2756-3072-925D16DE8F22}"/>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7950" y="6286500"/>
            <a:ext cx="15716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Vertikaler Titel 1"/>
          <p:cNvSpPr>
            <a:spLocks noGrp="1"/>
          </p:cNvSpPr>
          <p:nvPr>
            <p:ph type="title" orient="vert"/>
          </p:nvPr>
        </p:nvSpPr>
        <p:spPr>
          <a:xfrm>
            <a:off x="6543675" y="365125"/>
            <a:ext cx="1971675" cy="5811838"/>
          </a:xfrm>
        </p:spPr>
        <p:txBody>
          <a:bodyPr vert="eaVert"/>
          <a:lstStyle/>
          <a:p>
            <a:r>
              <a:rPr lang="de-DE"/>
              <a:t>Titelmasterformat durch Klicken bearbeiten</a:t>
            </a:r>
            <a:endParaRPr lang="de-CH"/>
          </a:p>
        </p:txBody>
      </p:sp>
      <p:sp>
        <p:nvSpPr>
          <p:cNvPr id="3" name="Vertikaler Textplatzhalter 2"/>
          <p:cNvSpPr>
            <a:spLocks noGrp="1"/>
          </p:cNvSpPr>
          <p:nvPr>
            <p:ph type="body" orient="vert" idx="1"/>
          </p:nvPr>
        </p:nvSpPr>
        <p:spPr>
          <a:xfrm>
            <a:off x="628650" y="365125"/>
            <a:ext cx="5800725" cy="5811838"/>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8" name="Datumsplatzhalter 3">
            <a:extLst>
              <a:ext uri="{FF2B5EF4-FFF2-40B4-BE49-F238E27FC236}">
                <a16:creationId xmlns:a16="http://schemas.microsoft.com/office/drawing/2014/main" id="{4B23EB07-52A4-7262-606F-F923037DF8DA}"/>
              </a:ext>
            </a:extLst>
          </p:cNvPr>
          <p:cNvSpPr>
            <a:spLocks noGrp="1"/>
          </p:cNvSpPr>
          <p:nvPr>
            <p:ph type="dt" sz="half" idx="10"/>
          </p:nvPr>
        </p:nvSpPr>
        <p:spPr/>
        <p:txBody>
          <a:bodyPr/>
          <a:lstStyle>
            <a:lvl1pPr>
              <a:defRPr/>
            </a:lvl1pPr>
          </a:lstStyle>
          <a:p>
            <a:pPr>
              <a:defRPr/>
            </a:pPr>
            <a:endParaRPr lang="de-DE"/>
          </a:p>
        </p:txBody>
      </p:sp>
      <p:sp>
        <p:nvSpPr>
          <p:cNvPr id="9" name="Fußzeilenplatzhalter 4">
            <a:extLst>
              <a:ext uri="{FF2B5EF4-FFF2-40B4-BE49-F238E27FC236}">
                <a16:creationId xmlns:a16="http://schemas.microsoft.com/office/drawing/2014/main" id="{818E3777-7DC9-8F47-A12C-426A39282141}"/>
              </a:ext>
            </a:extLst>
          </p:cNvPr>
          <p:cNvSpPr>
            <a:spLocks noGrp="1"/>
          </p:cNvSpPr>
          <p:nvPr>
            <p:ph type="ftr" sz="quarter" idx="11"/>
          </p:nvPr>
        </p:nvSpPr>
        <p:spPr/>
        <p:txBody>
          <a:bodyPr/>
          <a:lstStyle>
            <a:lvl1pPr>
              <a:defRPr/>
            </a:lvl1pPr>
          </a:lstStyle>
          <a:p>
            <a:pPr>
              <a:defRPr/>
            </a:pPr>
            <a:endParaRPr lang="de-DE"/>
          </a:p>
        </p:txBody>
      </p:sp>
      <p:sp>
        <p:nvSpPr>
          <p:cNvPr id="10" name="Foliennummernplatzhalter 5">
            <a:extLst>
              <a:ext uri="{FF2B5EF4-FFF2-40B4-BE49-F238E27FC236}">
                <a16:creationId xmlns:a16="http://schemas.microsoft.com/office/drawing/2014/main" id="{498844A5-FE4B-D6B0-FA1D-1D7647DE7968}"/>
              </a:ext>
            </a:extLst>
          </p:cNvPr>
          <p:cNvSpPr>
            <a:spLocks noGrp="1"/>
          </p:cNvSpPr>
          <p:nvPr>
            <p:ph type="sldNum" sz="quarter" idx="12"/>
          </p:nvPr>
        </p:nvSpPr>
        <p:spPr>
          <a:xfrm>
            <a:off x="6457950" y="6356350"/>
            <a:ext cx="20574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184C2355-FDF7-6C4C-8819-27933AB62FF3}" type="slidenum">
              <a:rPr lang="de-DE" altLang="de-DE"/>
              <a:pPr>
                <a:defRPr/>
              </a:pPr>
              <a:t>‹N°›</a:t>
            </a:fld>
            <a:endParaRPr lang="de-DE" altLang="de-DE"/>
          </a:p>
        </p:txBody>
      </p:sp>
    </p:spTree>
    <p:extLst>
      <p:ext uri="{BB962C8B-B14F-4D97-AF65-F5344CB8AC3E}">
        <p14:creationId xmlns:p14="http://schemas.microsoft.com/office/powerpoint/2010/main" val="42132182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Benutzerdefiniertes Layout">
    <p:spTree>
      <p:nvGrpSpPr>
        <p:cNvPr id="1" name=""/>
        <p:cNvGrpSpPr/>
        <p:nvPr/>
      </p:nvGrpSpPr>
      <p:grpSpPr>
        <a:xfrm>
          <a:off x="0" y="0"/>
          <a:ext cx="0" cy="0"/>
          <a:chOff x="0" y="0"/>
          <a:chExt cx="0" cy="0"/>
        </a:xfrm>
      </p:grpSpPr>
      <p:pic>
        <p:nvPicPr>
          <p:cNvPr id="3" name="Picture 9" descr="C:\Users\dak\Desktop\hep_logo [klein].jpg">
            <a:extLst>
              <a:ext uri="{FF2B5EF4-FFF2-40B4-BE49-F238E27FC236}">
                <a16:creationId xmlns:a16="http://schemas.microsoft.com/office/drawing/2014/main" id="{7E34F32B-6C32-E656-9D66-449DE49C145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 y="6286500"/>
            <a:ext cx="155575" cy="48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Box 8">
            <a:extLst>
              <a:ext uri="{FF2B5EF4-FFF2-40B4-BE49-F238E27FC236}">
                <a16:creationId xmlns:a16="http://schemas.microsoft.com/office/drawing/2014/main" id="{2042E691-D509-1E4F-87E4-A808764F9482}"/>
              </a:ext>
            </a:extLst>
          </p:cNvPr>
          <p:cNvSpPr txBox="1">
            <a:spLocks noChangeArrowheads="1"/>
          </p:cNvSpPr>
          <p:nvPr/>
        </p:nvSpPr>
        <p:spPr bwMode="auto">
          <a:xfrm>
            <a:off x="214313" y="6572250"/>
            <a:ext cx="3857625" cy="261938"/>
          </a:xfrm>
          <a:prstGeom prst="rect">
            <a:avLst/>
          </a:prstGeom>
          <a:noFill/>
          <a:ln>
            <a:noFill/>
          </a:ln>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latin typeface="Tunga" panose="020B0502040204020203" pitchFamily="34" charset="0"/>
              </a:rPr>
              <a:t>•</a:t>
            </a:r>
            <a:r>
              <a:rPr lang="de-CH" altLang="de-DE" sz="900">
                <a:latin typeface="Frutiger 45 Light" pitchFamily="34" charset="0"/>
              </a:rPr>
              <a:t> www.hep-verlag.ch</a:t>
            </a:r>
            <a:endParaRPr lang="de-DE" altLang="de-DE" sz="900">
              <a:latin typeface="Frutiger 45 Light" pitchFamily="34" charset="0"/>
            </a:endParaRPr>
          </a:p>
        </p:txBody>
      </p:sp>
      <p:sp>
        <p:nvSpPr>
          <p:cNvPr id="5" name="Text Box 8">
            <a:extLst>
              <a:ext uri="{FF2B5EF4-FFF2-40B4-BE49-F238E27FC236}">
                <a16:creationId xmlns:a16="http://schemas.microsoft.com/office/drawing/2014/main" id="{C500EAAF-A386-A7C7-BEA0-0692034310E1}"/>
              </a:ext>
            </a:extLst>
          </p:cNvPr>
          <p:cNvSpPr txBox="1">
            <a:spLocks noChangeArrowheads="1"/>
          </p:cNvSpPr>
          <p:nvPr/>
        </p:nvSpPr>
        <p:spPr bwMode="auto">
          <a:xfrm>
            <a:off x="5148263" y="6583363"/>
            <a:ext cx="4067175" cy="260350"/>
          </a:xfrm>
          <a:prstGeom prst="rect">
            <a:avLst/>
          </a:prstGeom>
          <a:noFill/>
          <a:ln w="9525">
            <a:noFill/>
            <a:miter lim="800000"/>
            <a:headEnd/>
            <a:tailEnd/>
          </a:ln>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defRPr/>
            </a:pPr>
            <a:r>
              <a:rPr lang="de-CH" altLang="de-DE" sz="900" dirty="0">
                <a:latin typeface="Frutiger 45 Light" pitchFamily="34" charset="0"/>
              </a:rPr>
              <a:t>      </a:t>
            </a:r>
            <a:r>
              <a:rPr lang="de-CH" altLang="de-DE" sz="900" dirty="0" err="1">
                <a:latin typeface="Frutiger 45 Light" pitchFamily="34" charset="0"/>
              </a:rPr>
              <a:t>Brunetti</a:t>
            </a:r>
            <a:r>
              <a:rPr lang="de-CH" altLang="de-DE" sz="900" dirty="0">
                <a:latin typeface="Frutiger 45 Light" pitchFamily="34" charset="0"/>
              </a:rPr>
              <a:t> </a:t>
            </a:r>
            <a:r>
              <a:rPr lang="de-CH" altLang="de-DE" sz="1100" dirty="0">
                <a:latin typeface="Tunga" panose="020B0502040204020203" pitchFamily="34" charset="0"/>
              </a:rPr>
              <a:t>•</a:t>
            </a:r>
            <a:r>
              <a:rPr lang="de-CH" altLang="de-DE" sz="1100" dirty="0">
                <a:latin typeface="Frutiger 45 Light" pitchFamily="34" charset="0"/>
              </a:rPr>
              <a:t> </a:t>
            </a:r>
            <a:r>
              <a:rPr lang="de-CH" altLang="de-DE" sz="900" dirty="0">
                <a:latin typeface="Frutiger 45 Light" pitchFamily="34" charset="0"/>
              </a:rPr>
              <a:t>Volkswirtschaftslehre – Ausgabe 2017 </a:t>
            </a:r>
            <a:r>
              <a:rPr lang="de-CH" altLang="de-DE" sz="1100" dirty="0"/>
              <a:t>•</a:t>
            </a:r>
            <a:r>
              <a:rPr lang="de-CH" altLang="de-DE" sz="1100" dirty="0">
                <a:latin typeface="Frutiger 45 Light" pitchFamily="34" charset="0"/>
              </a:rPr>
              <a:t> </a:t>
            </a:r>
            <a:r>
              <a:rPr lang="de-CH" altLang="de-DE" sz="900" dirty="0">
                <a:latin typeface="Frutiger 45 Light" pitchFamily="34" charset="0"/>
              </a:rPr>
              <a:t>978-3-0355-0799-7</a:t>
            </a:r>
            <a:endParaRPr lang="de-DE" altLang="de-DE" sz="900" dirty="0">
              <a:latin typeface="Frutiger 45 Light" pitchFamily="34" charset="0"/>
            </a:endParaRPr>
          </a:p>
        </p:txBody>
      </p:sp>
      <p:pic>
        <p:nvPicPr>
          <p:cNvPr id="6" name="Picture 10" descr="C:\Users\dak\Desktop\hep_logo [klein2].jpg">
            <a:extLst>
              <a:ext uri="{FF2B5EF4-FFF2-40B4-BE49-F238E27FC236}">
                <a16:creationId xmlns:a16="http://schemas.microsoft.com/office/drawing/2014/main" id="{3D8A853A-48B5-435D-AD84-766A43C94A38}"/>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7950" y="6286500"/>
            <a:ext cx="15716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el 1"/>
          <p:cNvSpPr>
            <a:spLocks noGrp="1"/>
          </p:cNvSpPr>
          <p:nvPr>
            <p:ph type="title"/>
          </p:nvPr>
        </p:nvSpPr>
        <p:spPr/>
        <p:txBody>
          <a:bodyPr/>
          <a:lstStyle/>
          <a:p>
            <a:r>
              <a:rPr lang="de-DE"/>
              <a:t>Titelmasterformat durch Klicken bearbeiten</a:t>
            </a:r>
            <a:endParaRPr lang="de-CH"/>
          </a:p>
        </p:txBody>
      </p:sp>
      <p:sp>
        <p:nvSpPr>
          <p:cNvPr id="7" name="Datumsplatzhalter 2">
            <a:extLst>
              <a:ext uri="{FF2B5EF4-FFF2-40B4-BE49-F238E27FC236}">
                <a16:creationId xmlns:a16="http://schemas.microsoft.com/office/drawing/2014/main" id="{16A3D3B6-5C7A-0435-4D45-06A9003F6CE2}"/>
              </a:ext>
            </a:extLst>
          </p:cNvPr>
          <p:cNvSpPr>
            <a:spLocks noGrp="1"/>
          </p:cNvSpPr>
          <p:nvPr>
            <p:ph type="dt" sz="half" idx="10"/>
          </p:nvPr>
        </p:nvSpPr>
        <p:spPr/>
        <p:txBody>
          <a:bodyPr/>
          <a:lstStyle>
            <a:lvl1pPr>
              <a:defRPr/>
            </a:lvl1pPr>
          </a:lstStyle>
          <a:p>
            <a:pPr>
              <a:defRPr/>
            </a:pPr>
            <a:endParaRPr lang="de-DE"/>
          </a:p>
        </p:txBody>
      </p:sp>
      <p:sp>
        <p:nvSpPr>
          <p:cNvPr id="8" name="Fußzeilenplatzhalter 3">
            <a:extLst>
              <a:ext uri="{FF2B5EF4-FFF2-40B4-BE49-F238E27FC236}">
                <a16:creationId xmlns:a16="http://schemas.microsoft.com/office/drawing/2014/main" id="{E0EBA659-8525-F5B1-882A-5CA11AD23FB6}"/>
              </a:ext>
            </a:extLst>
          </p:cNvPr>
          <p:cNvSpPr>
            <a:spLocks noGrp="1"/>
          </p:cNvSpPr>
          <p:nvPr>
            <p:ph type="ftr" sz="quarter" idx="11"/>
          </p:nvPr>
        </p:nvSpPr>
        <p:spPr/>
        <p:txBody>
          <a:bodyPr/>
          <a:lstStyle>
            <a:lvl1pPr>
              <a:defRPr/>
            </a:lvl1pPr>
          </a:lstStyle>
          <a:p>
            <a:pPr>
              <a:defRPr/>
            </a:pPr>
            <a:endParaRPr lang="de-DE"/>
          </a:p>
        </p:txBody>
      </p:sp>
      <p:sp>
        <p:nvSpPr>
          <p:cNvPr id="9" name="Foliennummernplatzhalter 4">
            <a:extLst>
              <a:ext uri="{FF2B5EF4-FFF2-40B4-BE49-F238E27FC236}">
                <a16:creationId xmlns:a16="http://schemas.microsoft.com/office/drawing/2014/main" id="{EEC38707-18E4-1AB1-5305-1815ED8A67D3}"/>
              </a:ext>
            </a:extLst>
          </p:cNvPr>
          <p:cNvSpPr>
            <a:spLocks noGrp="1"/>
          </p:cNvSpPr>
          <p:nvPr>
            <p:ph type="sldNum" sz="quarter" idx="12"/>
          </p:nvPr>
        </p:nvSpPr>
        <p:spPr>
          <a:xfrm>
            <a:off x="6457950" y="6356350"/>
            <a:ext cx="20574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AB394182-B6AB-E44F-BBA0-E4168D63A22D}" type="slidenum">
              <a:rPr lang="de-DE" altLang="de-DE"/>
              <a:pPr>
                <a:defRPr/>
              </a:pPr>
              <a:t>‹N°›</a:t>
            </a:fld>
            <a:endParaRPr lang="de-DE" altLang="de-DE"/>
          </a:p>
        </p:txBody>
      </p:sp>
    </p:spTree>
    <p:extLst>
      <p:ext uri="{BB962C8B-B14F-4D97-AF65-F5344CB8AC3E}">
        <p14:creationId xmlns:p14="http://schemas.microsoft.com/office/powerpoint/2010/main" val="27413716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Benutzerdefiniertes Layout">
    <p:spTree>
      <p:nvGrpSpPr>
        <p:cNvPr id="1" name=""/>
        <p:cNvGrpSpPr/>
        <p:nvPr/>
      </p:nvGrpSpPr>
      <p:grpSpPr>
        <a:xfrm>
          <a:off x="0" y="0"/>
          <a:ext cx="0" cy="0"/>
          <a:chOff x="0" y="0"/>
          <a:chExt cx="0" cy="0"/>
        </a:xfrm>
      </p:grpSpPr>
      <p:pic>
        <p:nvPicPr>
          <p:cNvPr id="3" name="Picture 9" descr="C:\Users\dak\Desktop\hep_logo [klein].jpg">
            <a:extLst>
              <a:ext uri="{FF2B5EF4-FFF2-40B4-BE49-F238E27FC236}">
                <a16:creationId xmlns:a16="http://schemas.microsoft.com/office/drawing/2014/main" id="{46345388-6081-6703-BBB8-42434C2C1FB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 y="6286500"/>
            <a:ext cx="155575" cy="48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Box 8">
            <a:extLst>
              <a:ext uri="{FF2B5EF4-FFF2-40B4-BE49-F238E27FC236}">
                <a16:creationId xmlns:a16="http://schemas.microsoft.com/office/drawing/2014/main" id="{47F47E4D-A8CC-C5F9-12FE-BA459056303A}"/>
              </a:ext>
            </a:extLst>
          </p:cNvPr>
          <p:cNvSpPr txBox="1">
            <a:spLocks noChangeArrowheads="1"/>
          </p:cNvSpPr>
          <p:nvPr/>
        </p:nvSpPr>
        <p:spPr bwMode="auto">
          <a:xfrm>
            <a:off x="214313" y="6572250"/>
            <a:ext cx="3857625" cy="261938"/>
          </a:xfrm>
          <a:prstGeom prst="rect">
            <a:avLst/>
          </a:prstGeom>
          <a:noFill/>
          <a:ln>
            <a:noFill/>
          </a:ln>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latin typeface="Tunga" panose="020B0502040204020203" pitchFamily="34" charset="0"/>
              </a:rPr>
              <a:t>•</a:t>
            </a:r>
            <a:r>
              <a:rPr lang="de-CH" altLang="de-DE" sz="900">
                <a:latin typeface="Frutiger 45 Light" pitchFamily="34" charset="0"/>
              </a:rPr>
              <a:t> www.hep-verlag.ch</a:t>
            </a:r>
            <a:endParaRPr lang="de-DE" altLang="de-DE" sz="900">
              <a:latin typeface="Frutiger 45 Light" pitchFamily="34" charset="0"/>
            </a:endParaRPr>
          </a:p>
        </p:txBody>
      </p:sp>
      <p:sp>
        <p:nvSpPr>
          <p:cNvPr id="5" name="Text Box 8">
            <a:extLst>
              <a:ext uri="{FF2B5EF4-FFF2-40B4-BE49-F238E27FC236}">
                <a16:creationId xmlns:a16="http://schemas.microsoft.com/office/drawing/2014/main" id="{44585750-74E7-AA6E-46E8-1DF97A678422}"/>
              </a:ext>
            </a:extLst>
          </p:cNvPr>
          <p:cNvSpPr txBox="1">
            <a:spLocks noChangeArrowheads="1"/>
          </p:cNvSpPr>
          <p:nvPr/>
        </p:nvSpPr>
        <p:spPr bwMode="auto">
          <a:xfrm>
            <a:off x="5148263" y="6583363"/>
            <a:ext cx="4067175" cy="260350"/>
          </a:xfrm>
          <a:prstGeom prst="rect">
            <a:avLst/>
          </a:prstGeom>
          <a:noFill/>
          <a:ln w="9525">
            <a:noFill/>
            <a:miter lim="800000"/>
            <a:headEnd/>
            <a:tailEnd/>
          </a:ln>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defRPr/>
            </a:pPr>
            <a:r>
              <a:rPr lang="de-CH" altLang="de-DE" sz="900" dirty="0">
                <a:latin typeface="Frutiger 45 Light" pitchFamily="34" charset="0"/>
              </a:rPr>
              <a:t>      </a:t>
            </a:r>
            <a:r>
              <a:rPr lang="de-CH" altLang="de-DE" sz="900" dirty="0" err="1">
                <a:latin typeface="Frutiger 45 Light" pitchFamily="34" charset="0"/>
              </a:rPr>
              <a:t>Brunetti</a:t>
            </a:r>
            <a:r>
              <a:rPr lang="de-CH" altLang="de-DE" sz="900" dirty="0">
                <a:latin typeface="Frutiger 45 Light" pitchFamily="34" charset="0"/>
              </a:rPr>
              <a:t> </a:t>
            </a:r>
            <a:r>
              <a:rPr lang="de-CH" altLang="de-DE" sz="1100" dirty="0">
                <a:latin typeface="Tunga" panose="020B0502040204020203" pitchFamily="34" charset="0"/>
              </a:rPr>
              <a:t>•</a:t>
            </a:r>
            <a:r>
              <a:rPr lang="de-CH" altLang="de-DE" sz="1100" dirty="0">
                <a:latin typeface="Frutiger 45 Light" pitchFamily="34" charset="0"/>
              </a:rPr>
              <a:t> </a:t>
            </a:r>
            <a:r>
              <a:rPr lang="de-CH" altLang="de-DE" sz="900" dirty="0">
                <a:latin typeface="Frutiger 45 Light" pitchFamily="34" charset="0"/>
              </a:rPr>
              <a:t>Volkswirtschaftslehre – Ausgabe 2017 </a:t>
            </a:r>
            <a:r>
              <a:rPr lang="de-CH" altLang="de-DE" sz="1100" dirty="0"/>
              <a:t>•</a:t>
            </a:r>
            <a:r>
              <a:rPr lang="de-CH" altLang="de-DE" sz="1100" dirty="0">
                <a:latin typeface="Frutiger 45 Light" pitchFamily="34" charset="0"/>
              </a:rPr>
              <a:t> </a:t>
            </a:r>
            <a:r>
              <a:rPr lang="de-CH" altLang="de-DE" sz="900" dirty="0">
                <a:latin typeface="Frutiger 45 Light" pitchFamily="34" charset="0"/>
              </a:rPr>
              <a:t>978-3-0355-0799-7</a:t>
            </a:r>
            <a:endParaRPr lang="de-DE" altLang="de-DE" sz="900" dirty="0">
              <a:latin typeface="Frutiger 45 Light" pitchFamily="34" charset="0"/>
            </a:endParaRPr>
          </a:p>
        </p:txBody>
      </p:sp>
      <p:pic>
        <p:nvPicPr>
          <p:cNvPr id="6" name="Picture 10" descr="C:\Users\dak\Desktop\hep_logo [klein2].jpg">
            <a:extLst>
              <a:ext uri="{FF2B5EF4-FFF2-40B4-BE49-F238E27FC236}">
                <a16:creationId xmlns:a16="http://schemas.microsoft.com/office/drawing/2014/main" id="{2C127089-4F98-C6C4-5269-E3AA191D2588}"/>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7950" y="6286500"/>
            <a:ext cx="15716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el 1"/>
          <p:cNvSpPr>
            <a:spLocks noGrp="1"/>
          </p:cNvSpPr>
          <p:nvPr>
            <p:ph type="title"/>
          </p:nvPr>
        </p:nvSpPr>
        <p:spPr/>
        <p:txBody>
          <a:bodyPr/>
          <a:lstStyle/>
          <a:p>
            <a:r>
              <a:rPr lang="de-DE"/>
              <a:t>Titelmasterformat durch Klicken bearbeiten</a:t>
            </a:r>
            <a:endParaRPr lang="de-CH"/>
          </a:p>
        </p:txBody>
      </p:sp>
      <p:sp>
        <p:nvSpPr>
          <p:cNvPr id="7" name="Rectangle 4">
            <a:extLst>
              <a:ext uri="{FF2B5EF4-FFF2-40B4-BE49-F238E27FC236}">
                <a16:creationId xmlns:a16="http://schemas.microsoft.com/office/drawing/2014/main" id="{3CA5FACA-D35C-C9EC-E874-793567A75814}"/>
              </a:ext>
            </a:extLst>
          </p:cNvPr>
          <p:cNvSpPr>
            <a:spLocks noGrp="1" noChangeArrowheads="1"/>
          </p:cNvSpPr>
          <p:nvPr>
            <p:ph type="dt" sz="half" idx="10"/>
          </p:nvPr>
        </p:nvSpPr>
        <p:spPr/>
        <p:txBody>
          <a:bodyPr/>
          <a:lstStyle>
            <a:lvl1pPr>
              <a:defRPr/>
            </a:lvl1pPr>
          </a:lstStyle>
          <a:p>
            <a:pPr>
              <a:defRPr/>
            </a:pPr>
            <a:endParaRPr lang="de-DE"/>
          </a:p>
        </p:txBody>
      </p:sp>
      <p:sp>
        <p:nvSpPr>
          <p:cNvPr id="8" name="Rectangle 5">
            <a:extLst>
              <a:ext uri="{FF2B5EF4-FFF2-40B4-BE49-F238E27FC236}">
                <a16:creationId xmlns:a16="http://schemas.microsoft.com/office/drawing/2014/main" id="{EE33C053-60F9-31CF-EBBC-EF07F7B7CDB3}"/>
              </a:ext>
            </a:extLst>
          </p:cNvPr>
          <p:cNvSpPr>
            <a:spLocks noGrp="1" noChangeArrowheads="1"/>
          </p:cNvSpPr>
          <p:nvPr>
            <p:ph type="ftr" sz="quarter" idx="11"/>
          </p:nvPr>
        </p:nvSpPr>
        <p:spPr/>
        <p:txBody>
          <a:bodyPr/>
          <a:lstStyle>
            <a:lvl1pPr>
              <a:defRPr/>
            </a:lvl1pPr>
          </a:lstStyle>
          <a:p>
            <a:pPr>
              <a:defRPr/>
            </a:pPr>
            <a:endParaRPr lang="de-DE"/>
          </a:p>
        </p:txBody>
      </p:sp>
      <p:sp>
        <p:nvSpPr>
          <p:cNvPr id="9" name="Rectangle 6">
            <a:extLst>
              <a:ext uri="{FF2B5EF4-FFF2-40B4-BE49-F238E27FC236}">
                <a16:creationId xmlns:a16="http://schemas.microsoft.com/office/drawing/2014/main" id="{040B2E9B-B195-B0AD-37D8-E05F7DA37000}"/>
              </a:ext>
            </a:extLst>
          </p:cNvPr>
          <p:cNvSpPr>
            <a:spLocks noGrp="1" noChangeArrowheads="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6D599A83-E493-A145-A9E6-3FB3674F2F87}" type="slidenum">
              <a:rPr lang="de-DE" altLang="de-DE"/>
              <a:pPr>
                <a:defRPr/>
              </a:pPr>
              <a:t>‹N°›</a:t>
            </a:fld>
            <a:endParaRPr lang="de-DE" altLang="de-DE"/>
          </a:p>
        </p:txBody>
      </p:sp>
    </p:spTree>
    <p:extLst>
      <p:ext uri="{BB962C8B-B14F-4D97-AF65-F5344CB8AC3E}">
        <p14:creationId xmlns:p14="http://schemas.microsoft.com/office/powerpoint/2010/main" val="18797227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el und Inhalt">
    <p:spTree>
      <p:nvGrpSpPr>
        <p:cNvPr id="1" name=""/>
        <p:cNvGrpSpPr/>
        <p:nvPr/>
      </p:nvGrpSpPr>
      <p:grpSpPr>
        <a:xfrm>
          <a:off x="0" y="0"/>
          <a:ext cx="0" cy="0"/>
          <a:chOff x="0" y="0"/>
          <a:chExt cx="0" cy="0"/>
        </a:xfrm>
      </p:grpSpPr>
      <p:pic>
        <p:nvPicPr>
          <p:cNvPr id="4" name="Picture 9" descr="C:\Users\dak\Desktop\hep_logo [klein].jpg">
            <a:extLst>
              <a:ext uri="{FF2B5EF4-FFF2-40B4-BE49-F238E27FC236}">
                <a16:creationId xmlns:a16="http://schemas.microsoft.com/office/drawing/2014/main" id="{7B991159-E9BB-DA0A-016C-BC821A2CAAC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 y="6286500"/>
            <a:ext cx="155575" cy="48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8">
            <a:extLst>
              <a:ext uri="{FF2B5EF4-FFF2-40B4-BE49-F238E27FC236}">
                <a16:creationId xmlns:a16="http://schemas.microsoft.com/office/drawing/2014/main" id="{ACFEFC3A-EDF2-9EBF-80FD-1D02DF353739}"/>
              </a:ext>
            </a:extLst>
          </p:cNvPr>
          <p:cNvSpPr txBox="1">
            <a:spLocks noChangeArrowheads="1"/>
          </p:cNvSpPr>
          <p:nvPr/>
        </p:nvSpPr>
        <p:spPr bwMode="auto">
          <a:xfrm>
            <a:off x="214313" y="6572250"/>
            <a:ext cx="3857625" cy="261938"/>
          </a:xfrm>
          <a:prstGeom prst="rect">
            <a:avLst/>
          </a:prstGeom>
          <a:noFill/>
          <a:ln>
            <a:noFill/>
          </a:ln>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latin typeface="Tunga" panose="020B0502040204020203" pitchFamily="34" charset="0"/>
              </a:rPr>
              <a:t>•</a:t>
            </a:r>
            <a:r>
              <a:rPr lang="de-CH" altLang="de-DE" sz="900">
                <a:latin typeface="Frutiger 45 Light" pitchFamily="34" charset="0"/>
              </a:rPr>
              <a:t> www.hep-verlag.ch</a:t>
            </a:r>
            <a:endParaRPr lang="de-DE" altLang="de-DE" sz="900">
              <a:latin typeface="Frutiger 45 Light" pitchFamily="34" charset="0"/>
            </a:endParaRPr>
          </a:p>
        </p:txBody>
      </p:sp>
      <p:sp>
        <p:nvSpPr>
          <p:cNvPr id="6" name="Text Box 8">
            <a:extLst>
              <a:ext uri="{FF2B5EF4-FFF2-40B4-BE49-F238E27FC236}">
                <a16:creationId xmlns:a16="http://schemas.microsoft.com/office/drawing/2014/main" id="{83FC750D-BB15-B064-E206-9AE57FD3E29E}"/>
              </a:ext>
            </a:extLst>
          </p:cNvPr>
          <p:cNvSpPr txBox="1">
            <a:spLocks noChangeArrowheads="1"/>
          </p:cNvSpPr>
          <p:nvPr/>
        </p:nvSpPr>
        <p:spPr bwMode="auto">
          <a:xfrm>
            <a:off x="5148263" y="6583363"/>
            <a:ext cx="4067175" cy="260350"/>
          </a:xfrm>
          <a:prstGeom prst="rect">
            <a:avLst/>
          </a:prstGeom>
          <a:noFill/>
          <a:ln w="9525">
            <a:noFill/>
            <a:miter lim="800000"/>
            <a:headEnd/>
            <a:tailEnd/>
          </a:ln>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defRPr/>
            </a:pPr>
            <a:r>
              <a:rPr lang="de-CH" altLang="de-DE" sz="900" dirty="0">
                <a:latin typeface="Frutiger 45 Light" pitchFamily="34" charset="0"/>
              </a:rPr>
              <a:t>      </a:t>
            </a:r>
            <a:r>
              <a:rPr lang="de-CH" altLang="de-DE" sz="900" dirty="0" err="1">
                <a:latin typeface="Frutiger 45 Light" pitchFamily="34" charset="0"/>
              </a:rPr>
              <a:t>Brunetti</a:t>
            </a:r>
            <a:r>
              <a:rPr lang="de-CH" altLang="de-DE" sz="900" dirty="0">
                <a:latin typeface="Frutiger 45 Light" pitchFamily="34" charset="0"/>
              </a:rPr>
              <a:t> </a:t>
            </a:r>
            <a:r>
              <a:rPr lang="de-CH" altLang="de-DE" sz="1100" dirty="0">
                <a:latin typeface="Tunga" panose="020B0502040204020203" pitchFamily="34" charset="0"/>
              </a:rPr>
              <a:t>•</a:t>
            </a:r>
            <a:r>
              <a:rPr lang="de-CH" altLang="de-DE" sz="1100" dirty="0">
                <a:latin typeface="Frutiger 45 Light" pitchFamily="34" charset="0"/>
              </a:rPr>
              <a:t> </a:t>
            </a:r>
            <a:r>
              <a:rPr lang="de-CH" altLang="de-DE" sz="900" dirty="0">
                <a:latin typeface="Frutiger 45 Light" pitchFamily="34" charset="0"/>
              </a:rPr>
              <a:t>Volkswirtschaftslehre – Ausgabe 2017 </a:t>
            </a:r>
            <a:r>
              <a:rPr lang="de-CH" altLang="de-DE" sz="1100" dirty="0"/>
              <a:t>•</a:t>
            </a:r>
            <a:r>
              <a:rPr lang="de-CH" altLang="de-DE" sz="1100" dirty="0">
                <a:latin typeface="Frutiger 45 Light" pitchFamily="34" charset="0"/>
              </a:rPr>
              <a:t> </a:t>
            </a:r>
            <a:r>
              <a:rPr lang="de-CH" altLang="de-DE" sz="900" dirty="0">
                <a:latin typeface="Frutiger 45 Light" pitchFamily="34" charset="0"/>
              </a:rPr>
              <a:t>978-3-0355-0799-7</a:t>
            </a:r>
            <a:endParaRPr lang="de-DE" altLang="de-DE" sz="900" dirty="0">
              <a:latin typeface="Frutiger 45 Light" pitchFamily="34" charset="0"/>
            </a:endParaRPr>
          </a:p>
        </p:txBody>
      </p:sp>
      <p:pic>
        <p:nvPicPr>
          <p:cNvPr id="7" name="Picture 10" descr="C:\Users\dak\Desktop\hep_logo [klein2].jpg">
            <a:extLst>
              <a:ext uri="{FF2B5EF4-FFF2-40B4-BE49-F238E27FC236}">
                <a16:creationId xmlns:a16="http://schemas.microsoft.com/office/drawing/2014/main" id="{3E508704-98E3-5702-3418-68459705A02C}"/>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7950" y="6286500"/>
            <a:ext cx="15716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el 1"/>
          <p:cNvSpPr>
            <a:spLocks noGrp="1"/>
          </p:cNvSpPr>
          <p:nvPr>
            <p:ph type="title"/>
          </p:nvPr>
        </p:nvSpPr>
        <p:spPr/>
        <p:txBody>
          <a:bodyPr/>
          <a:lstStyle/>
          <a:p>
            <a:r>
              <a:rPr lang="de-DE"/>
              <a:t>Titelmasterformat durch Klicken bearbeiten</a:t>
            </a:r>
            <a:endParaRPr lang="de-CH" dirty="0"/>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8" name="Datumsplatzhalter 3">
            <a:extLst>
              <a:ext uri="{FF2B5EF4-FFF2-40B4-BE49-F238E27FC236}">
                <a16:creationId xmlns:a16="http://schemas.microsoft.com/office/drawing/2014/main" id="{0B38FE8B-7D3D-2E42-AFD1-4322D32BBB6F}"/>
              </a:ext>
            </a:extLst>
          </p:cNvPr>
          <p:cNvSpPr>
            <a:spLocks noGrp="1"/>
          </p:cNvSpPr>
          <p:nvPr>
            <p:ph type="dt" sz="half" idx="10"/>
          </p:nvPr>
        </p:nvSpPr>
        <p:spPr/>
        <p:txBody>
          <a:bodyPr/>
          <a:lstStyle>
            <a:lvl1pPr>
              <a:defRPr/>
            </a:lvl1pPr>
          </a:lstStyle>
          <a:p>
            <a:pPr>
              <a:defRPr/>
            </a:pPr>
            <a:endParaRPr lang="de-DE"/>
          </a:p>
        </p:txBody>
      </p:sp>
      <p:sp>
        <p:nvSpPr>
          <p:cNvPr id="9" name="Fußzeilenplatzhalter 4">
            <a:extLst>
              <a:ext uri="{FF2B5EF4-FFF2-40B4-BE49-F238E27FC236}">
                <a16:creationId xmlns:a16="http://schemas.microsoft.com/office/drawing/2014/main" id="{3685950A-BFF9-7935-A4BA-DE9703B7CDFE}"/>
              </a:ext>
            </a:extLst>
          </p:cNvPr>
          <p:cNvSpPr>
            <a:spLocks noGrp="1"/>
          </p:cNvSpPr>
          <p:nvPr>
            <p:ph type="ftr" sz="quarter" idx="11"/>
          </p:nvPr>
        </p:nvSpPr>
        <p:spPr/>
        <p:txBody>
          <a:bodyPr/>
          <a:lstStyle>
            <a:lvl1pPr>
              <a:defRPr/>
            </a:lvl1pPr>
          </a:lstStyle>
          <a:p>
            <a:pPr>
              <a:defRPr/>
            </a:pPr>
            <a:endParaRPr lang="de-DE"/>
          </a:p>
        </p:txBody>
      </p:sp>
      <p:sp>
        <p:nvSpPr>
          <p:cNvPr id="10" name="Foliennummernplatzhalter 5">
            <a:extLst>
              <a:ext uri="{FF2B5EF4-FFF2-40B4-BE49-F238E27FC236}">
                <a16:creationId xmlns:a16="http://schemas.microsoft.com/office/drawing/2014/main" id="{DE2923FC-A2E2-FB4D-5A53-0B2237B26B3A}"/>
              </a:ext>
            </a:extLst>
          </p:cNvPr>
          <p:cNvSpPr>
            <a:spLocks noGrp="1"/>
          </p:cNvSpPr>
          <p:nvPr>
            <p:ph type="sldNum" sz="quarter" idx="12"/>
          </p:nvPr>
        </p:nvSpPr>
        <p:spPr>
          <a:xfrm>
            <a:off x="6457950" y="6356350"/>
            <a:ext cx="20574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895FFA02-5505-5F41-B979-ED90B20F2789}" type="slidenum">
              <a:rPr lang="de-DE" altLang="de-DE"/>
              <a:pPr>
                <a:defRPr/>
              </a:pPr>
              <a:t>‹N°›</a:t>
            </a:fld>
            <a:endParaRPr lang="de-DE" altLang="de-DE"/>
          </a:p>
        </p:txBody>
      </p:sp>
    </p:spTree>
    <p:extLst>
      <p:ext uri="{BB962C8B-B14F-4D97-AF65-F5344CB8AC3E}">
        <p14:creationId xmlns:p14="http://schemas.microsoft.com/office/powerpoint/2010/main" val="1955508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Abschnitts-&#10;überschrift">
    <p:spTree>
      <p:nvGrpSpPr>
        <p:cNvPr id="1" name=""/>
        <p:cNvGrpSpPr/>
        <p:nvPr/>
      </p:nvGrpSpPr>
      <p:grpSpPr>
        <a:xfrm>
          <a:off x="0" y="0"/>
          <a:ext cx="0" cy="0"/>
          <a:chOff x="0" y="0"/>
          <a:chExt cx="0" cy="0"/>
        </a:xfrm>
      </p:grpSpPr>
      <p:pic>
        <p:nvPicPr>
          <p:cNvPr id="4" name="Picture 9" descr="C:\Users\dak\Desktop\hep_logo [klein].jpg">
            <a:extLst>
              <a:ext uri="{FF2B5EF4-FFF2-40B4-BE49-F238E27FC236}">
                <a16:creationId xmlns:a16="http://schemas.microsoft.com/office/drawing/2014/main" id="{8620DDC9-29F8-A9EB-7C0C-161C7E9A9BA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 y="6286500"/>
            <a:ext cx="155575" cy="48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8">
            <a:extLst>
              <a:ext uri="{FF2B5EF4-FFF2-40B4-BE49-F238E27FC236}">
                <a16:creationId xmlns:a16="http://schemas.microsoft.com/office/drawing/2014/main" id="{50DBD86B-A7AB-63A1-1948-A08C6CAAC501}"/>
              </a:ext>
            </a:extLst>
          </p:cNvPr>
          <p:cNvSpPr txBox="1">
            <a:spLocks noChangeArrowheads="1"/>
          </p:cNvSpPr>
          <p:nvPr/>
        </p:nvSpPr>
        <p:spPr bwMode="auto">
          <a:xfrm>
            <a:off x="214313" y="6572250"/>
            <a:ext cx="3857625" cy="261938"/>
          </a:xfrm>
          <a:prstGeom prst="rect">
            <a:avLst/>
          </a:prstGeom>
          <a:noFill/>
          <a:ln>
            <a:noFill/>
          </a:ln>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latin typeface="Tunga" panose="020B0502040204020203" pitchFamily="34" charset="0"/>
              </a:rPr>
              <a:t>•</a:t>
            </a:r>
            <a:r>
              <a:rPr lang="de-CH" altLang="de-DE" sz="900">
                <a:latin typeface="Frutiger 45 Light" pitchFamily="34" charset="0"/>
              </a:rPr>
              <a:t> www.hep-verlag.ch</a:t>
            </a:r>
            <a:endParaRPr lang="de-DE" altLang="de-DE" sz="900">
              <a:latin typeface="Frutiger 45 Light" pitchFamily="34" charset="0"/>
            </a:endParaRPr>
          </a:p>
        </p:txBody>
      </p:sp>
      <p:sp>
        <p:nvSpPr>
          <p:cNvPr id="6" name="Text Box 8">
            <a:extLst>
              <a:ext uri="{FF2B5EF4-FFF2-40B4-BE49-F238E27FC236}">
                <a16:creationId xmlns:a16="http://schemas.microsoft.com/office/drawing/2014/main" id="{AA6038BF-803D-D02F-4179-006CC8152164}"/>
              </a:ext>
            </a:extLst>
          </p:cNvPr>
          <p:cNvSpPr txBox="1">
            <a:spLocks noChangeArrowheads="1"/>
          </p:cNvSpPr>
          <p:nvPr/>
        </p:nvSpPr>
        <p:spPr bwMode="auto">
          <a:xfrm>
            <a:off x="5148263" y="6583363"/>
            <a:ext cx="4067175" cy="260350"/>
          </a:xfrm>
          <a:prstGeom prst="rect">
            <a:avLst/>
          </a:prstGeom>
          <a:noFill/>
          <a:ln w="9525">
            <a:noFill/>
            <a:miter lim="800000"/>
            <a:headEnd/>
            <a:tailEnd/>
          </a:ln>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defRPr/>
            </a:pPr>
            <a:r>
              <a:rPr lang="de-CH" altLang="de-DE" sz="900" dirty="0">
                <a:latin typeface="Frutiger 45 Light" pitchFamily="34" charset="0"/>
              </a:rPr>
              <a:t>      </a:t>
            </a:r>
            <a:r>
              <a:rPr lang="de-CH" altLang="de-DE" sz="900" dirty="0" err="1">
                <a:latin typeface="Frutiger 45 Light" pitchFamily="34" charset="0"/>
              </a:rPr>
              <a:t>Brunetti</a:t>
            </a:r>
            <a:r>
              <a:rPr lang="de-CH" altLang="de-DE" sz="900" dirty="0">
                <a:latin typeface="Frutiger 45 Light" pitchFamily="34" charset="0"/>
              </a:rPr>
              <a:t> </a:t>
            </a:r>
            <a:r>
              <a:rPr lang="de-CH" altLang="de-DE" sz="1100" dirty="0">
                <a:latin typeface="Tunga" panose="020B0502040204020203" pitchFamily="34" charset="0"/>
              </a:rPr>
              <a:t>•</a:t>
            </a:r>
            <a:r>
              <a:rPr lang="de-CH" altLang="de-DE" sz="1100" dirty="0">
                <a:latin typeface="Frutiger 45 Light" pitchFamily="34" charset="0"/>
              </a:rPr>
              <a:t> </a:t>
            </a:r>
            <a:r>
              <a:rPr lang="de-CH" altLang="de-DE" sz="900" dirty="0">
                <a:latin typeface="Frutiger 45 Light" pitchFamily="34" charset="0"/>
              </a:rPr>
              <a:t>Volkswirtschaftslehre – Ausgabe 2017 </a:t>
            </a:r>
            <a:r>
              <a:rPr lang="de-CH" altLang="de-DE" sz="1100" dirty="0"/>
              <a:t>•</a:t>
            </a:r>
            <a:r>
              <a:rPr lang="de-CH" altLang="de-DE" sz="1100" dirty="0">
                <a:latin typeface="Frutiger 45 Light" pitchFamily="34" charset="0"/>
              </a:rPr>
              <a:t> </a:t>
            </a:r>
            <a:r>
              <a:rPr lang="de-CH" altLang="de-DE" sz="900" dirty="0">
                <a:latin typeface="Frutiger 45 Light" pitchFamily="34" charset="0"/>
              </a:rPr>
              <a:t>978-3-0355-0799-7</a:t>
            </a:r>
            <a:endParaRPr lang="de-DE" altLang="de-DE" sz="900" dirty="0">
              <a:latin typeface="Frutiger 45 Light" pitchFamily="34" charset="0"/>
            </a:endParaRPr>
          </a:p>
        </p:txBody>
      </p:sp>
      <p:pic>
        <p:nvPicPr>
          <p:cNvPr id="7" name="Picture 10" descr="C:\Users\dak\Desktop\hep_logo [klein2].jpg">
            <a:extLst>
              <a:ext uri="{FF2B5EF4-FFF2-40B4-BE49-F238E27FC236}">
                <a16:creationId xmlns:a16="http://schemas.microsoft.com/office/drawing/2014/main" id="{8811D89A-DF70-382C-3135-313DC52F2AFF}"/>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7950" y="6286500"/>
            <a:ext cx="15716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el 1"/>
          <p:cNvSpPr>
            <a:spLocks noGrp="1"/>
          </p:cNvSpPr>
          <p:nvPr>
            <p:ph type="title"/>
          </p:nvPr>
        </p:nvSpPr>
        <p:spPr>
          <a:xfrm>
            <a:off x="623888" y="1709739"/>
            <a:ext cx="7886700" cy="2852737"/>
          </a:xfrm>
        </p:spPr>
        <p:txBody>
          <a:bodyPr anchor="b"/>
          <a:lstStyle>
            <a:lvl1pPr>
              <a:defRPr sz="4500"/>
            </a:lvl1pPr>
          </a:lstStyle>
          <a:p>
            <a:r>
              <a:rPr lang="de-DE"/>
              <a:t>Titelmasterformat durch Klicken bearbeiten</a:t>
            </a:r>
            <a:endParaRPr lang="de-CH"/>
          </a:p>
        </p:txBody>
      </p:sp>
      <p:sp>
        <p:nvSpPr>
          <p:cNvPr id="3" name="Textplatzhalt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de-DE"/>
              <a:t>Textmasterformat bearbeiten</a:t>
            </a:r>
          </a:p>
        </p:txBody>
      </p:sp>
      <p:sp>
        <p:nvSpPr>
          <p:cNvPr id="8" name="Datumsplatzhalter 3">
            <a:extLst>
              <a:ext uri="{FF2B5EF4-FFF2-40B4-BE49-F238E27FC236}">
                <a16:creationId xmlns:a16="http://schemas.microsoft.com/office/drawing/2014/main" id="{7CFB5CC4-3750-A7CE-327B-A53B8C5B849C}"/>
              </a:ext>
            </a:extLst>
          </p:cNvPr>
          <p:cNvSpPr>
            <a:spLocks noGrp="1"/>
          </p:cNvSpPr>
          <p:nvPr>
            <p:ph type="dt" sz="half" idx="10"/>
          </p:nvPr>
        </p:nvSpPr>
        <p:spPr/>
        <p:txBody>
          <a:bodyPr/>
          <a:lstStyle>
            <a:lvl1pPr>
              <a:defRPr/>
            </a:lvl1pPr>
          </a:lstStyle>
          <a:p>
            <a:pPr>
              <a:defRPr/>
            </a:pPr>
            <a:endParaRPr lang="de-DE"/>
          </a:p>
        </p:txBody>
      </p:sp>
      <p:sp>
        <p:nvSpPr>
          <p:cNvPr id="9" name="Fußzeilenplatzhalter 4">
            <a:extLst>
              <a:ext uri="{FF2B5EF4-FFF2-40B4-BE49-F238E27FC236}">
                <a16:creationId xmlns:a16="http://schemas.microsoft.com/office/drawing/2014/main" id="{29FEB913-B18E-C76F-485C-63CB4C486FA7}"/>
              </a:ext>
            </a:extLst>
          </p:cNvPr>
          <p:cNvSpPr>
            <a:spLocks noGrp="1"/>
          </p:cNvSpPr>
          <p:nvPr>
            <p:ph type="ftr" sz="quarter" idx="11"/>
          </p:nvPr>
        </p:nvSpPr>
        <p:spPr/>
        <p:txBody>
          <a:bodyPr/>
          <a:lstStyle>
            <a:lvl1pPr>
              <a:defRPr/>
            </a:lvl1pPr>
          </a:lstStyle>
          <a:p>
            <a:pPr>
              <a:defRPr/>
            </a:pPr>
            <a:endParaRPr lang="de-DE"/>
          </a:p>
        </p:txBody>
      </p:sp>
      <p:sp>
        <p:nvSpPr>
          <p:cNvPr id="10" name="Foliennummernplatzhalter 5">
            <a:extLst>
              <a:ext uri="{FF2B5EF4-FFF2-40B4-BE49-F238E27FC236}">
                <a16:creationId xmlns:a16="http://schemas.microsoft.com/office/drawing/2014/main" id="{1D300677-02B0-ECC3-F27D-3C5F6F0E8528}"/>
              </a:ext>
            </a:extLst>
          </p:cNvPr>
          <p:cNvSpPr>
            <a:spLocks noGrp="1"/>
          </p:cNvSpPr>
          <p:nvPr>
            <p:ph type="sldNum" sz="quarter" idx="12"/>
          </p:nvPr>
        </p:nvSpPr>
        <p:spPr>
          <a:xfrm>
            <a:off x="6457950" y="6356350"/>
            <a:ext cx="20574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704AC0A8-7F56-5A4B-8A67-B1DD8106B448}" type="slidenum">
              <a:rPr lang="de-DE" altLang="de-DE"/>
              <a:pPr>
                <a:defRPr/>
              </a:pPr>
              <a:t>‹N°›</a:t>
            </a:fld>
            <a:endParaRPr lang="de-DE" altLang="de-DE"/>
          </a:p>
        </p:txBody>
      </p:sp>
    </p:spTree>
    <p:extLst>
      <p:ext uri="{BB962C8B-B14F-4D97-AF65-F5344CB8AC3E}">
        <p14:creationId xmlns:p14="http://schemas.microsoft.com/office/powerpoint/2010/main" val="25053011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Zwei Inhalte">
    <p:spTree>
      <p:nvGrpSpPr>
        <p:cNvPr id="1" name=""/>
        <p:cNvGrpSpPr/>
        <p:nvPr/>
      </p:nvGrpSpPr>
      <p:grpSpPr>
        <a:xfrm>
          <a:off x="0" y="0"/>
          <a:ext cx="0" cy="0"/>
          <a:chOff x="0" y="0"/>
          <a:chExt cx="0" cy="0"/>
        </a:xfrm>
      </p:grpSpPr>
      <p:pic>
        <p:nvPicPr>
          <p:cNvPr id="5" name="Picture 9" descr="C:\Users\dak\Desktop\hep_logo [klein].jpg">
            <a:extLst>
              <a:ext uri="{FF2B5EF4-FFF2-40B4-BE49-F238E27FC236}">
                <a16:creationId xmlns:a16="http://schemas.microsoft.com/office/drawing/2014/main" id="{17626B41-65A2-0894-1B27-066EBD922EB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 y="6286500"/>
            <a:ext cx="155575" cy="48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8">
            <a:extLst>
              <a:ext uri="{FF2B5EF4-FFF2-40B4-BE49-F238E27FC236}">
                <a16:creationId xmlns:a16="http://schemas.microsoft.com/office/drawing/2014/main" id="{9E5BC4D2-3444-B2CC-7CDE-3AE054FF5C98}"/>
              </a:ext>
            </a:extLst>
          </p:cNvPr>
          <p:cNvSpPr txBox="1">
            <a:spLocks noChangeArrowheads="1"/>
          </p:cNvSpPr>
          <p:nvPr/>
        </p:nvSpPr>
        <p:spPr bwMode="auto">
          <a:xfrm>
            <a:off x="214313" y="6572250"/>
            <a:ext cx="3857625" cy="261938"/>
          </a:xfrm>
          <a:prstGeom prst="rect">
            <a:avLst/>
          </a:prstGeom>
          <a:noFill/>
          <a:ln>
            <a:noFill/>
          </a:ln>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latin typeface="Tunga" panose="020B0502040204020203" pitchFamily="34" charset="0"/>
              </a:rPr>
              <a:t>•</a:t>
            </a:r>
            <a:r>
              <a:rPr lang="de-CH" altLang="de-DE" sz="900">
                <a:latin typeface="Frutiger 45 Light" pitchFamily="34" charset="0"/>
              </a:rPr>
              <a:t> www.hep-verlag.ch</a:t>
            </a:r>
            <a:endParaRPr lang="de-DE" altLang="de-DE" sz="900">
              <a:latin typeface="Frutiger 45 Light" pitchFamily="34" charset="0"/>
            </a:endParaRPr>
          </a:p>
        </p:txBody>
      </p:sp>
      <p:sp>
        <p:nvSpPr>
          <p:cNvPr id="7" name="Text Box 8">
            <a:extLst>
              <a:ext uri="{FF2B5EF4-FFF2-40B4-BE49-F238E27FC236}">
                <a16:creationId xmlns:a16="http://schemas.microsoft.com/office/drawing/2014/main" id="{F1683897-65A7-68BD-1DD7-C982EA148565}"/>
              </a:ext>
            </a:extLst>
          </p:cNvPr>
          <p:cNvSpPr txBox="1">
            <a:spLocks noChangeArrowheads="1"/>
          </p:cNvSpPr>
          <p:nvPr/>
        </p:nvSpPr>
        <p:spPr bwMode="auto">
          <a:xfrm>
            <a:off x="5148263" y="6583363"/>
            <a:ext cx="4067175" cy="260350"/>
          </a:xfrm>
          <a:prstGeom prst="rect">
            <a:avLst/>
          </a:prstGeom>
          <a:noFill/>
          <a:ln w="9525">
            <a:noFill/>
            <a:miter lim="800000"/>
            <a:headEnd/>
            <a:tailEnd/>
          </a:ln>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defRPr/>
            </a:pPr>
            <a:r>
              <a:rPr lang="de-CH" altLang="de-DE" sz="900" dirty="0">
                <a:latin typeface="Frutiger 45 Light" pitchFamily="34" charset="0"/>
              </a:rPr>
              <a:t>      </a:t>
            </a:r>
            <a:r>
              <a:rPr lang="de-CH" altLang="de-DE" sz="900" dirty="0" err="1">
                <a:latin typeface="Frutiger 45 Light" pitchFamily="34" charset="0"/>
              </a:rPr>
              <a:t>Brunetti</a:t>
            </a:r>
            <a:r>
              <a:rPr lang="de-CH" altLang="de-DE" sz="900" dirty="0">
                <a:latin typeface="Frutiger 45 Light" pitchFamily="34" charset="0"/>
              </a:rPr>
              <a:t> </a:t>
            </a:r>
            <a:r>
              <a:rPr lang="de-CH" altLang="de-DE" sz="1100" dirty="0">
                <a:latin typeface="Tunga" panose="020B0502040204020203" pitchFamily="34" charset="0"/>
              </a:rPr>
              <a:t>•</a:t>
            </a:r>
            <a:r>
              <a:rPr lang="de-CH" altLang="de-DE" sz="1100" dirty="0">
                <a:latin typeface="Frutiger 45 Light" pitchFamily="34" charset="0"/>
              </a:rPr>
              <a:t> </a:t>
            </a:r>
            <a:r>
              <a:rPr lang="de-CH" altLang="de-DE" sz="900" dirty="0">
                <a:latin typeface="Frutiger 45 Light" pitchFamily="34" charset="0"/>
              </a:rPr>
              <a:t>Volkswirtschaftslehre – Ausgabe 2017 </a:t>
            </a:r>
            <a:r>
              <a:rPr lang="de-CH" altLang="de-DE" sz="1100" dirty="0"/>
              <a:t>•</a:t>
            </a:r>
            <a:r>
              <a:rPr lang="de-CH" altLang="de-DE" sz="1100" dirty="0">
                <a:latin typeface="Frutiger 45 Light" pitchFamily="34" charset="0"/>
              </a:rPr>
              <a:t> </a:t>
            </a:r>
            <a:r>
              <a:rPr lang="de-CH" altLang="de-DE" sz="900" dirty="0">
                <a:latin typeface="Frutiger 45 Light" pitchFamily="34" charset="0"/>
              </a:rPr>
              <a:t>978-3-0355-0799-7</a:t>
            </a:r>
            <a:endParaRPr lang="de-DE" altLang="de-DE" sz="900" dirty="0">
              <a:latin typeface="Frutiger 45 Light" pitchFamily="34" charset="0"/>
            </a:endParaRPr>
          </a:p>
        </p:txBody>
      </p:sp>
      <p:pic>
        <p:nvPicPr>
          <p:cNvPr id="8" name="Picture 10" descr="C:\Users\dak\Desktop\hep_logo [klein2].jpg">
            <a:extLst>
              <a:ext uri="{FF2B5EF4-FFF2-40B4-BE49-F238E27FC236}">
                <a16:creationId xmlns:a16="http://schemas.microsoft.com/office/drawing/2014/main" id="{09E7B4B3-63D2-67F5-E10C-5179616B7B7F}"/>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7950" y="6286500"/>
            <a:ext cx="15716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el 1"/>
          <p:cNvSpPr>
            <a:spLocks noGrp="1"/>
          </p:cNvSpPr>
          <p:nvPr>
            <p:ph type="title"/>
          </p:nvPr>
        </p:nvSpPr>
        <p:spPr/>
        <p:txBody>
          <a:bodyPr/>
          <a:lstStyle/>
          <a:p>
            <a:r>
              <a:rPr lang="de-DE"/>
              <a:t>Titelmasterformat durch Klicken bearbeiten</a:t>
            </a:r>
            <a:endParaRPr lang="de-CH"/>
          </a:p>
        </p:txBody>
      </p:sp>
      <p:sp>
        <p:nvSpPr>
          <p:cNvPr id="3" name="Inhaltsplatzhalter 2"/>
          <p:cNvSpPr>
            <a:spLocks noGrp="1"/>
          </p:cNvSpPr>
          <p:nvPr>
            <p:ph sz="half" idx="1"/>
          </p:nvPr>
        </p:nvSpPr>
        <p:spPr>
          <a:xfrm>
            <a:off x="628650" y="1825625"/>
            <a:ext cx="38862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Inhaltsplatzhalter 3"/>
          <p:cNvSpPr>
            <a:spLocks noGrp="1"/>
          </p:cNvSpPr>
          <p:nvPr>
            <p:ph sz="half" idx="2"/>
          </p:nvPr>
        </p:nvSpPr>
        <p:spPr>
          <a:xfrm>
            <a:off x="4629150" y="1825625"/>
            <a:ext cx="38862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9" name="Datumsplatzhalter 4">
            <a:extLst>
              <a:ext uri="{FF2B5EF4-FFF2-40B4-BE49-F238E27FC236}">
                <a16:creationId xmlns:a16="http://schemas.microsoft.com/office/drawing/2014/main" id="{4C8755A0-B9F1-2BE4-CA47-9BF2059CDAFB}"/>
              </a:ext>
            </a:extLst>
          </p:cNvPr>
          <p:cNvSpPr>
            <a:spLocks noGrp="1"/>
          </p:cNvSpPr>
          <p:nvPr>
            <p:ph type="dt" sz="half" idx="10"/>
          </p:nvPr>
        </p:nvSpPr>
        <p:spPr/>
        <p:txBody>
          <a:bodyPr/>
          <a:lstStyle>
            <a:lvl1pPr>
              <a:defRPr/>
            </a:lvl1pPr>
          </a:lstStyle>
          <a:p>
            <a:pPr>
              <a:defRPr/>
            </a:pPr>
            <a:endParaRPr lang="de-DE"/>
          </a:p>
        </p:txBody>
      </p:sp>
      <p:sp>
        <p:nvSpPr>
          <p:cNvPr id="10" name="Fußzeilenplatzhalter 5">
            <a:extLst>
              <a:ext uri="{FF2B5EF4-FFF2-40B4-BE49-F238E27FC236}">
                <a16:creationId xmlns:a16="http://schemas.microsoft.com/office/drawing/2014/main" id="{043E3E07-D6B2-A4EA-13CD-DD075435617F}"/>
              </a:ext>
            </a:extLst>
          </p:cNvPr>
          <p:cNvSpPr>
            <a:spLocks noGrp="1"/>
          </p:cNvSpPr>
          <p:nvPr>
            <p:ph type="ftr" sz="quarter" idx="11"/>
          </p:nvPr>
        </p:nvSpPr>
        <p:spPr/>
        <p:txBody>
          <a:bodyPr/>
          <a:lstStyle>
            <a:lvl1pPr>
              <a:defRPr/>
            </a:lvl1pPr>
          </a:lstStyle>
          <a:p>
            <a:pPr>
              <a:defRPr/>
            </a:pPr>
            <a:endParaRPr lang="de-DE"/>
          </a:p>
        </p:txBody>
      </p:sp>
      <p:sp>
        <p:nvSpPr>
          <p:cNvPr id="11" name="Foliennummernplatzhalter 6">
            <a:extLst>
              <a:ext uri="{FF2B5EF4-FFF2-40B4-BE49-F238E27FC236}">
                <a16:creationId xmlns:a16="http://schemas.microsoft.com/office/drawing/2014/main" id="{039FCE7E-7B03-B676-2030-35F93D01D3F4}"/>
              </a:ext>
            </a:extLst>
          </p:cNvPr>
          <p:cNvSpPr>
            <a:spLocks noGrp="1"/>
          </p:cNvSpPr>
          <p:nvPr>
            <p:ph type="sldNum" sz="quarter" idx="12"/>
          </p:nvPr>
        </p:nvSpPr>
        <p:spPr>
          <a:xfrm>
            <a:off x="6457950" y="6356350"/>
            <a:ext cx="20574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3382DE41-00C0-F04A-B2AA-9B60ECFFE9C0}" type="slidenum">
              <a:rPr lang="de-DE" altLang="de-DE"/>
              <a:pPr>
                <a:defRPr/>
              </a:pPr>
              <a:t>‹N°›</a:t>
            </a:fld>
            <a:endParaRPr lang="de-DE" altLang="de-DE"/>
          </a:p>
        </p:txBody>
      </p:sp>
    </p:spTree>
    <p:extLst>
      <p:ext uri="{BB962C8B-B14F-4D97-AF65-F5344CB8AC3E}">
        <p14:creationId xmlns:p14="http://schemas.microsoft.com/office/powerpoint/2010/main" val="2334477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Vergleich">
    <p:spTree>
      <p:nvGrpSpPr>
        <p:cNvPr id="1" name=""/>
        <p:cNvGrpSpPr/>
        <p:nvPr/>
      </p:nvGrpSpPr>
      <p:grpSpPr>
        <a:xfrm>
          <a:off x="0" y="0"/>
          <a:ext cx="0" cy="0"/>
          <a:chOff x="0" y="0"/>
          <a:chExt cx="0" cy="0"/>
        </a:xfrm>
      </p:grpSpPr>
      <p:pic>
        <p:nvPicPr>
          <p:cNvPr id="7" name="Picture 9" descr="C:\Users\dak\Desktop\hep_logo [klein].jpg">
            <a:extLst>
              <a:ext uri="{FF2B5EF4-FFF2-40B4-BE49-F238E27FC236}">
                <a16:creationId xmlns:a16="http://schemas.microsoft.com/office/drawing/2014/main" id="{5EB57AB4-3375-4970-69EF-50141BACAE4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 y="6286500"/>
            <a:ext cx="155575" cy="48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8">
            <a:extLst>
              <a:ext uri="{FF2B5EF4-FFF2-40B4-BE49-F238E27FC236}">
                <a16:creationId xmlns:a16="http://schemas.microsoft.com/office/drawing/2014/main" id="{07DEB4CD-B5D2-8EB6-2ADA-3B093A65CDD0}"/>
              </a:ext>
            </a:extLst>
          </p:cNvPr>
          <p:cNvSpPr txBox="1">
            <a:spLocks noChangeArrowheads="1"/>
          </p:cNvSpPr>
          <p:nvPr/>
        </p:nvSpPr>
        <p:spPr bwMode="auto">
          <a:xfrm>
            <a:off x="214313" y="6572250"/>
            <a:ext cx="3857625" cy="261938"/>
          </a:xfrm>
          <a:prstGeom prst="rect">
            <a:avLst/>
          </a:prstGeom>
          <a:noFill/>
          <a:ln>
            <a:noFill/>
          </a:ln>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latin typeface="Tunga" panose="020B0502040204020203" pitchFamily="34" charset="0"/>
              </a:rPr>
              <a:t>•</a:t>
            </a:r>
            <a:r>
              <a:rPr lang="de-CH" altLang="de-DE" sz="900">
                <a:latin typeface="Frutiger 45 Light" pitchFamily="34" charset="0"/>
              </a:rPr>
              <a:t> www.hep-verlag.ch</a:t>
            </a:r>
            <a:endParaRPr lang="de-DE" altLang="de-DE" sz="900">
              <a:latin typeface="Frutiger 45 Light" pitchFamily="34" charset="0"/>
            </a:endParaRPr>
          </a:p>
        </p:txBody>
      </p:sp>
      <p:sp>
        <p:nvSpPr>
          <p:cNvPr id="9" name="Text Box 8">
            <a:extLst>
              <a:ext uri="{FF2B5EF4-FFF2-40B4-BE49-F238E27FC236}">
                <a16:creationId xmlns:a16="http://schemas.microsoft.com/office/drawing/2014/main" id="{7EECA1D1-9567-17E8-48A2-8D8D39DC6525}"/>
              </a:ext>
            </a:extLst>
          </p:cNvPr>
          <p:cNvSpPr txBox="1">
            <a:spLocks noChangeArrowheads="1"/>
          </p:cNvSpPr>
          <p:nvPr/>
        </p:nvSpPr>
        <p:spPr bwMode="auto">
          <a:xfrm>
            <a:off x="5148263" y="6583363"/>
            <a:ext cx="4067175" cy="260350"/>
          </a:xfrm>
          <a:prstGeom prst="rect">
            <a:avLst/>
          </a:prstGeom>
          <a:noFill/>
          <a:ln w="9525">
            <a:noFill/>
            <a:miter lim="800000"/>
            <a:headEnd/>
            <a:tailEnd/>
          </a:ln>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defRPr/>
            </a:pPr>
            <a:r>
              <a:rPr lang="de-CH" altLang="de-DE" sz="900" dirty="0">
                <a:latin typeface="Frutiger 45 Light" pitchFamily="34" charset="0"/>
              </a:rPr>
              <a:t>      </a:t>
            </a:r>
            <a:r>
              <a:rPr lang="de-CH" altLang="de-DE" sz="900" dirty="0" err="1">
                <a:latin typeface="Frutiger 45 Light" pitchFamily="34" charset="0"/>
              </a:rPr>
              <a:t>Brunetti</a:t>
            </a:r>
            <a:r>
              <a:rPr lang="de-CH" altLang="de-DE" sz="900" dirty="0">
                <a:latin typeface="Frutiger 45 Light" pitchFamily="34" charset="0"/>
              </a:rPr>
              <a:t> </a:t>
            </a:r>
            <a:r>
              <a:rPr lang="de-CH" altLang="de-DE" sz="1100" dirty="0">
                <a:latin typeface="Tunga" panose="020B0502040204020203" pitchFamily="34" charset="0"/>
              </a:rPr>
              <a:t>•</a:t>
            </a:r>
            <a:r>
              <a:rPr lang="de-CH" altLang="de-DE" sz="1100" dirty="0">
                <a:latin typeface="Frutiger 45 Light" pitchFamily="34" charset="0"/>
              </a:rPr>
              <a:t> </a:t>
            </a:r>
            <a:r>
              <a:rPr lang="de-CH" altLang="de-DE" sz="900" dirty="0">
                <a:latin typeface="Frutiger 45 Light" pitchFamily="34" charset="0"/>
              </a:rPr>
              <a:t>Volkswirtschaftslehre – Ausgabe 2017 </a:t>
            </a:r>
            <a:r>
              <a:rPr lang="de-CH" altLang="de-DE" sz="1100" dirty="0"/>
              <a:t>•</a:t>
            </a:r>
            <a:r>
              <a:rPr lang="de-CH" altLang="de-DE" sz="1100" dirty="0">
                <a:latin typeface="Frutiger 45 Light" pitchFamily="34" charset="0"/>
              </a:rPr>
              <a:t> </a:t>
            </a:r>
            <a:r>
              <a:rPr lang="de-CH" altLang="de-DE" sz="900" dirty="0">
                <a:latin typeface="Frutiger 45 Light" pitchFamily="34" charset="0"/>
              </a:rPr>
              <a:t>978-3-0355-0799-7</a:t>
            </a:r>
            <a:endParaRPr lang="de-DE" altLang="de-DE" sz="900" dirty="0">
              <a:latin typeface="Frutiger 45 Light" pitchFamily="34" charset="0"/>
            </a:endParaRPr>
          </a:p>
        </p:txBody>
      </p:sp>
      <p:pic>
        <p:nvPicPr>
          <p:cNvPr id="10" name="Picture 10" descr="C:\Users\dak\Desktop\hep_logo [klein2].jpg">
            <a:extLst>
              <a:ext uri="{FF2B5EF4-FFF2-40B4-BE49-F238E27FC236}">
                <a16:creationId xmlns:a16="http://schemas.microsoft.com/office/drawing/2014/main" id="{B1EF0D0C-06DF-8975-B144-973C4C9F3920}"/>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7950" y="6286500"/>
            <a:ext cx="15716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el 1"/>
          <p:cNvSpPr>
            <a:spLocks noGrp="1"/>
          </p:cNvSpPr>
          <p:nvPr>
            <p:ph type="title"/>
          </p:nvPr>
        </p:nvSpPr>
        <p:spPr>
          <a:xfrm>
            <a:off x="629841" y="365126"/>
            <a:ext cx="7886700" cy="1325563"/>
          </a:xfrm>
        </p:spPr>
        <p:txBody>
          <a:bodyPr/>
          <a:lstStyle/>
          <a:p>
            <a:r>
              <a:rPr lang="de-DE"/>
              <a:t>Titelmasterformat durch Klicken bearbeiten</a:t>
            </a:r>
            <a:endParaRPr lang="de-CH"/>
          </a:p>
        </p:txBody>
      </p:sp>
      <p:sp>
        <p:nvSpPr>
          <p:cNvPr id="3" name="Textplatzhalt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a:t>Textmasterformat bearbeiten</a:t>
            </a:r>
          </a:p>
        </p:txBody>
      </p:sp>
      <p:sp>
        <p:nvSpPr>
          <p:cNvPr id="4" name="Inhaltsplatzhalter 3"/>
          <p:cNvSpPr>
            <a:spLocks noGrp="1"/>
          </p:cNvSpPr>
          <p:nvPr>
            <p:ph sz="half" idx="2"/>
          </p:nvPr>
        </p:nvSpPr>
        <p:spPr>
          <a:xfrm>
            <a:off x="629842" y="2505075"/>
            <a:ext cx="3868340"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5" name="Textplatzhalt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a:t>Textmasterformat bearbeiten</a:t>
            </a:r>
          </a:p>
        </p:txBody>
      </p:sp>
      <p:sp>
        <p:nvSpPr>
          <p:cNvPr id="6" name="Inhaltsplatzhalter 5"/>
          <p:cNvSpPr>
            <a:spLocks noGrp="1"/>
          </p:cNvSpPr>
          <p:nvPr>
            <p:ph sz="quarter" idx="4"/>
          </p:nvPr>
        </p:nvSpPr>
        <p:spPr>
          <a:xfrm>
            <a:off x="4629150" y="2505075"/>
            <a:ext cx="3887391"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11" name="Datumsplatzhalter 6">
            <a:extLst>
              <a:ext uri="{FF2B5EF4-FFF2-40B4-BE49-F238E27FC236}">
                <a16:creationId xmlns:a16="http://schemas.microsoft.com/office/drawing/2014/main" id="{94B2DFD1-3EB5-1D44-57AC-8F77462C0DE8}"/>
              </a:ext>
            </a:extLst>
          </p:cNvPr>
          <p:cNvSpPr>
            <a:spLocks noGrp="1"/>
          </p:cNvSpPr>
          <p:nvPr>
            <p:ph type="dt" sz="half" idx="10"/>
          </p:nvPr>
        </p:nvSpPr>
        <p:spPr/>
        <p:txBody>
          <a:bodyPr/>
          <a:lstStyle>
            <a:lvl1pPr>
              <a:defRPr/>
            </a:lvl1pPr>
          </a:lstStyle>
          <a:p>
            <a:pPr>
              <a:defRPr/>
            </a:pPr>
            <a:endParaRPr lang="de-DE"/>
          </a:p>
        </p:txBody>
      </p:sp>
      <p:sp>
        <p:nvSpPr>
          <p:cNvPr id="12" name="Fußzeilenplatzhalter 7">
            <a:extLst>
              <a:ext uri="{FF2B5EF4-FFF2-40B4-BE49-F238E27FC236}">
                <a16:creationId xmlns:a16="http://schemas.microsoft.com/office/drawing/2014/main" id="{12B5517C-FC36-54E7-91FC-D3A868503BB6}"/>
              </a:ext>
            </a:extLst>
          </p:cNvPr>
          <p:cNvSpPr>
            <a:spLocks noGrp="1"/>
          </p:cNvSpPr>
          <p:nvPr>
            <p:ph type="ftr" sz="quarter" idx="11"/>
          </p:nvPr>
        </p:nvSpPr>
        <p:spPr/>
        <p:txBody>
          <a:bodyPr/>
          <a:lstStyle>
            <a:lvl1pPr>
              <a:defRPr/>
            </a:lvl1pPr>
          </a:lstStyle>
          <a:p>
            <a:pPr>
              <a:defRPr/>
            </a:pPr>
            <a:endParaRPr lang="de-DE"/>
          </a:p>
        </p:txBody>
      </p:sp>
      <p:sp>
        <p:nvSpPr>
          <p:cNvPr id="13" name="Foliennummernplatzhalter 8">
            <a:extLst>
              <a:ext uri="{FF2B5EF4-FFF2-40B4-BE49-F238E27FC236}">
                <a16:creationId xmlns:a16="http://schemas.microsoft.com/office/drawing/2014/main" id="{ED32B8A3-B0C5-C5B9-750A-6444504AC732}"/>
              </a:ext>
            </a:extLst>
          </p:cNvPr>
          <p:cNvSpPr>
            <a:spLocks noGrp="1"/>
          </p:cNvSpPr>
          <p:nvPr>
            <p:ph type="sldNum" sz="quarter" idx="12"/>
          </p:nvPr>
        </p:nvSpPr>
        <p:spPr>
          <a:xfrm>
            <a:off x="6457950" y="6356350"/>
            <a:ext cx="20574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76B53AAF-0ACA-7542-A2D4-5B1B4654CE45}" type="slidenum">
              <a:rPr lang="de-DE" altLang="de-DE"/>
              <a:pPr>
                <a:defRPr/>
              </a:pPr>
              <a:t>‹N°›</a:t>
            </a:fld>
            <a:endParaRPr lang="de-DE" altLang="de-DE"/>
          </a:p>
        </p:txBody>
      </p:sp>
    </p:spTree>
    <p:extLst>
      <p:ext uri="{BB962C8B-B14F-4D97-AF65-F5344CB8AC3E}">
        <p14:creationId xmlns:p14="http://schemas.microsoft.com/office/powerpoint/2010/main" val="13804567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Nur Titel">
    <p:spTree>
      <p:nvGrpSpPr>
        <p:cNvPr id="1" name=""/>
        <p:cNvGrpSpPr/>
        <p:nvPr/>
      </p:nvGrpSpPr>
      <p:grpSpPr>
        <a:xfrm>
          <a:off x="0" y="0"/>
          <a:ext cx="0" cy="0"/>
          <a:chOff x="0" y="0"/>
          <a:chExt cx="0" cy="0"/>
        </a:xfrm>
      </p:grpSpPr>
      <p:sp>
        <p:nvSpPr>
          <p:cNvPr id="8" name="Titel 7"/>
          <p:cNvSpPr>
            <a:spLocks noGrp="1"/>
          </p:cNvSpPr>
          <p:nvPr>
            <p:ph type="title"/>
          </p:nvPr>
        </p:nvSpPr>
        <p:spPr/>
        <p:txBody>
          <a:bodyPr/>
          <a:lstStyle/>
          <a:p>
            <a:r>
              <a:rPr lang="de-DE"/>
              <a:t>Titelmasterformat durch Klicken bearbeiten</a:t>
            </a:r>
            <a:endParaRPr lang="de-CH"/>
          </a:p>
        </p:txBody>
      </p:sp>
      <p:sp>
        <p:nvSpPr>
          <p:cNvPr id="2" name="Datumsplatzhalter 3">
            <a:extLst>
              <a:ext uri="{FF2B5EF4-FFF2-40B4-BE49-F238E27FC236}">
                <a16:creationId xmlns:a16="http://schemas.microsoft.com/office/drawing/2014/main" id="{EAE5EF4B-80C5-B0FF-4CD1-19900A01C214}"/>
              </a:ext>
            </a:extLst>
          </p:cNvPr>
          <p:cNvSpPr>
            <a:spLocks noGrp="1"/>
          </p:cNvSpPr>
          <p:nvPr>
            <p:ph type="dt" sz="half" idx="10"/>
          </p:nvPr>
        </p:nvSpPr>
        <p:spPr/>
        <p:txBody>
          <a:bodyPr/>
          <a:lstStyle>
            <a:lvl1pPr>
              <a:defRPr/>
            </a:lvl1pPr>
          </a:lstStyle>
          <a:p>
            <a:pPr>
              <a:defRPr/>
            </a:pPr>
            <a:endParaRPr lang="de-DE"/>
          </a:p>
        </p:txBody>
      </p:sp>
      <p:sp>
        <p:nvSpPr>
          <p:cNvPr id="3" name="Fußzeilenplatzhalter 4">
            <a:extLst>
              <a:ext uri="{FF2B5EF4-FFF2-40B4-BE49-F238E27FC236}">
                <a16:creationId xmlns:a16="http://schemas.microsoft.com/office/drawing/2014/main" id="{300C534D-D6F3-457A-E518-3F45D86FE793}"/>
              </a:ext>
            </a:extLst>
          </p:cNvPr>
          <p:cNvSpPr>
            <a:spLocks noGrp="1"/>
          </p:cNvSpPr>
          <p:nvPr>
            <p:ph type="ftr" sz="quarter" idx="11"/>
          </p:nvPr>
        </p:nvSpPr>
        <p:spPr/>
        <p:txBody>
          <a:bodyPr/>
          <a:lstStyle>
            <a:lvl1pPr>
              <a:defRPr/>
            </a:lvl1pPr>
          </a:lstStyle>
          <a:p>
            <a:pPr>
              <a:defRPr/>
            </a:pPr>
            <a:endParaRPr lang="de-DE"/>
          </a:p>
        </p:txBody>
      </p:sp>
    </p:spTree>
    <p:extLst>
      <p:ext uri="{BB962C8B-B14F-4D97-AF65-F5344CB8AC3E}">
        <p14:creationId xmlns:p14="http://schemas.microsoft.com/office/powerpoint/2010/main" val="31442254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5AAC770E-AA8B-B9C3-7F8C-917C3DCB413D}"/>
              </a:ext>
            </a:extLst>
          </p:cNvPr>
          <p:cNvSpPr>
            <a:spLocks noGrp="1"/>
          </p:cNvSpPr>
          <p:nvPr>
            <p:ph type="dt" sz="half" idx="10"/>
          </p:nvPr>
        </p:nvSpPr>
        <p:spPr/>
        <p:txBody>
          <a:bodyPr/>
          <a:lstStyle>
            <a:lvl1pPr>
              <a:defRPr/>
            </a:lvl1pPr>
          </a:lstStyle>
          <a:p>
            <a:pPr>
              <a:defRPr/>
            </a:pPr>
            <a:endParaRPr lang="de-DE"/>
          </a:p>
        </p:txBody>
      </p:sp>
      <p:sp>
        <p:nvSpPr>
          <p:cNvPr id="3" name="Fußzeilenplatzhalter 2">
            <a:extLst>
              <a:ext uri="{FF2B5EF4-FFF2-40B4-BE49-F238E27FC236}">
                <a16:creationId xmlns:a16="http://schemas.microsoft.com/office/drawing/2014/main" id="{25588CE4-CDCE-EB19-A26A-9665C72CC7E0}"/>
              </a:ext>
            </a:extLst>
          </p:cNvPr>
          <p:cNvSpPr>
            <a:spLocks noGrp="1"/>
          </p:cNvSpPr>
          <p:nvPr>
            <p:ph type="ftr" sz="quarter" idx="11"/>
          </p:nvPr>
        </p:nvSpPr>
        <p:spPr>
          <a:xfrm>
            <a:off x="5440363" y="6111875"/>
            <a:ext cx="3086100" cy="365125"/>
          </a:xfrm>
        </p:spPr>
        <p:txBody>
          <a:bodyPr/>
          <a:lstStyle>
            <a:lvl1pPr>
              <a:defRPr/>
            </a:lvl1pPr>
          </a:lstStyle>
          <a:p>
            <a:pPr>
              <a:defRPr/>
            </a:pPr>
            <a:endParaRPr lang="de-DE"/>
          </a:p>
        </p:txBody>
      </p:sp>
      <p:sp>
        <p:nvSpPr>
          <p:cNvPr id="4" name="Foliennummernplatzhalter 3">
            <a:extLst>
              <a:ext uri="{FF2B5EF4-FFF2-40B4-BE49-F238E27FC236}">
                <a16:creationId xmlns:a16="http://schemas.microsoft.com/office/drawing/2014/main" id="{2CE952BF-6CAE-B2CE-724C-71AB0397A680}"/>
              </a:ext>
            </a:extLst>
          </p:cNvPr>
          <p:cNvSpPr>
            <a:spLocks noGrp="1"/>
          </p:cNvSpPr>
          <p:nvPr>
            <p:ph type="sldNum" sz="quarter" idx="12"/>
          </p:nvPr>
        </p:nvSpPr>
        <p:spPr>
          <a:xfrm>
            <a:off x="6457950" y="5921375"/>
            <a:ext cx="20574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D58F0699-7E29-3748-9DAE-592320594A5F}" type="slidenum">
              <a:rPr lang="de-DE" altLang="de-DE"/>
              <a:pPr>
                <a:defRPr/>
              </a:pPr>
              <a:t>‹N°›</a:t>
            </a:fld>
            <a:endParaRPr lang="de-DE" altLang="de-DE"/>
          </a:p>
        </p:txBody>
      </p:sp>
    </p:spTree>
    <p:extLst>
      <p:ext uri="{BB962C8B-B14F-4D97-AF65-F5344CB8AC3E}">
        <p14:creationId xmlns:p14="http://schemas.microsoft.com/office/powerpoint/2010/main" val="4449855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alt mit Überschrift">
    <p:spTree>
      <p:nvGrpSpPr>
        <p:cNvPr id="1" name=""/>
        <p:cNvGrpSpPr/>
        <p:nvPr/>
      </p:nvGrpSpPr>
      <p:grpSpPr>
        <a:xfrm>
          <a:off x="0" y="0"/>
          <a:ext cx="0" cy="0"/>
          <a:chOff x="0" y="0"/>
          <a:chExt cx="0" cy="0"/>
        </a:xfrm>
      </p:grpSpPr>
      <p:pic>
        <p:nvPicPr>
          <p:cNvPr id="5" name="Picture 9" descr="C:\Users\dak\Desktop\hep_logo [klein].jpg">
            <a:extLst>
              <a:ext uri="{FF2B5EF4-FFF2-40B4-BE49-F238E27FC236}">
                <a16:creationId xmlns:a16="http://schemas.microsoft.com/office/drawing/2014/main" id="{3F0510B8-42A7-511A-19D9-CDAECE1C183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 y="6286500"/>
            <a:ext cx="155575" cy="48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8">
            <a:extLst>
              <a:ext uri="{FF2B5EF4-FFF2-40B4-BE49-F238E27FC236}">
                <a16:creationId xmlns:a16="http://schemas.microsoft.com/office/drawing/2014/main" id="{335A43C6-611A-19A8-EBF8-9A02F6DD7FDE}"/>
              </a:ext>
            </a:extLst>
          </p:cNvPr>
          <p:cNvSpPr txBox="1">
            <a:spLocks noChangeArrowheads="1"/>
          </p:cNvSpPr>
          <p:nvPr/>
        </p:nvSpPr>
        <p:spPr bwMode="auto">
          <a:xfrm>
            <a:off x="214313" y="6572250"/>
            <a:ext cx="3857625" cy="261938"/>
          </a:xfrm>
          <a:prstGeom prst="rect">
            <a:avLst/>
          </a:prstGeom>
          <a:noFill/>
          <a:ln>
            <a:noFill/>
          </a:ln>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latin typeface="Tunga" panose="020B0502040204020203" pitchFamily="34" charset="0"/>
              </a:rPr>
              <a:t>•</a:t>
            </a:r>
            <a:r>
              <a:rPr lang="de-CH" altLang="de-DE" sz="900">
                <a:latin typeface="Frutiger 45 Light" pitchFamily="34" charset="0"/>
              </a:rPr>
              <a:t> www.hep-verlag.ch</a:t>
            </a:r>
            <a:endParaRPr lang="de-DE" altLang="de-DE" sz="900">
              <a:latin typeface="Frutiger 45 Light" pitchFamily="34" charset="0"/>
            </a:endParaRPr>
          </a:p>
        </p:txBody>
      </p:sp>
      <p:sp>
        <p:nvSpPr>
          <p:cNvPr id="7" name="Text Box 8">
            <a:extLst>
              <a:ext uri="{FF2B5EF4-FFF2-40B4-BE49-F238E27FC236}">
                <a16:creationId xmlns:a16="http://schemas.microsoft.com/office/drawing/2014/main" id="{1B3BF1B3-C532-AFC7-9BA5-3FD054DF3778}"/>
              </a:ext>
            </a:extLst>
          </p:cNvPr>
          <p:cNvSpPr txBox="1">
            <a:spLocks noChangeArrowheads="1"/>
          </p:cNvSpPr>
          <p:nvPr/>
        </p:nvSpPr>
        <p:spPr bwMode="auto">
          <a:xfrm>
            <a:off x="5148263" y="6583363"/>
            <a:ext cx="4067175" cy="260350"/>
          </a:xfrm>
          <a:prstGeom prst="rect">
            <a:avLst/>
          </a:prstGeom>
          <a:noFill/>
          <a:ln w="9525">
            <a:noFill/>
            <a:miter lim="800000"/>
            <a:headEnd/>
            <a:tailEnd/>
          </a:ln>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defRPr/>
            </a:pPr>
            <a:r>
              <a:rPr lang="de-CH" altLang="de-DE" sz="900" dirty="0">
                <a:latin typeface="Frutiger 45 Light" pitchFamily="34" charset="0"/>
              </a:rPr>
              <a:t>      </a:t>
            </a:r>
            <a:r>
              <a:rPr lang="de-CH" altLang="de-DE" sz="900" dirty="0" err="1">
                <a:latin typeface="Frutiger 45 Light" pitchFamily="34" charset="0"/>
              </a:rPr>
              <a:t>Brunetti</a:t>
            </a:r>
            <a:r>
              <a:rPr lang="de-CH" altLang="de-DE" sz="900" dirty="0">
                <a:latin typeface="Frutiger 45 Light" pitchFamily="34" charset="0"/>
              </a:rPr>
              <a:t> </a:t>
            </a:r>
            <a:r>
              <a:rPr lang="de-CH" altLang="de-DE" sz="1100" dirty="0">
                <a:latin typeface="Tunga" panose="020B0502040204020203" pitchFamily="34" charset="0"/>
              </a:rPr>
              <a:t>•</a:t>
            </a:r>
            <a:r>
              <a:rPr lang="de-CH" altLang="de-DE" sz="1100" dirty="0">
                <a:latin typeface="Frutiger 45 Light" pitchFamily="34" charset="0"/>
              </a:rPr>
              <a:t> </a:t>
            </a:r>
            <a:r>
              <a:rPr lang="de-CH" altLang="de-DE" sz="900" dirty="0">
                <a:latin typeface="Frutiger 45 Light" pitchFamily="34" charset="0"/>
              </a:rPr>
              <a:t>Volkswirtschaftslehre – Ausgabe 2017 </a:t>
            </a:r>
            <a:r>
              <a:rPr lang="de-CH" altLang="de-DE" sz="1100" dirty="0"/>
              <a:t>•</a:t>
            </a:r>
            <a:r>
              <a:rPr lang="de-CH" altLang="de-DE" sz="1100" dirty="0">
                <a:latin typeface="Frutiger 45 Light" pitchFamily="34" charset="0"/>
              </a:rPr>
              <a:t> </a:t>
            </a:r>
            <a:r>
              <a:rPr lang="de-CH" altLang="de-DE" sz="900" dirty="0">
                <a:latin typeface="Frutiger 45 Light" pitchFamily="34" charset="0"/>
              </a:rPr>
              <a:t>978-3-0355-0799-7</a:t>
            </a:r>
            <a:endParaRPr lang="de-DE" altLang="de-DE" sz="900" dirty="0">
              <a:latin typeface="Frutiger 45 Light" pitchFamily="34" charset="0"/>
            </a:endParaRPr>
          </a:p>
        </p:txBody>
      </p:sp>
      <p:pic>
        <p:nvPicPr>
          <p:cNvPr id="8" name="Picture 10" descr="C:\Users\dak\Desktop\hep_logo [klein2].jpg">
            <a:extLst>
              <a:ext uri="{FF2B5EF4-FFF2-40B4-BE49-F238E27FC236}">
                <a16:creationId xmlns:a16="http://schemas.microsoft.com/office/drawing/2014/main" id="{789F1A20-427E-FCFA-B2A6-CB2199E2CE38}"/>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7950" y="6286500"/>
            <a:ext cx="15716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el 1"/>
          <p:cNvSpPr>
            <a:spLocks noGrp="1"/>
          </p:cNvSpPr>
          <p:nvPr>
            <p:ph type="title"/>
          </p:nvPr>
        </p:nvSpPr>
        <p:spPr>
          <a:xfrm>
            <a:off x="629841" y="457200"/>
            <a:ext cx="2949178" cy="1600200"/>
          </a:xfrm>
        </p:spPr>
        <p:txBody>
          <a:bodyPr anchor="b"/>
          <a:lstStyle>
            <a:lvl1pPr>
              <a:defRPr sz="2400"/>
            </a:lvl1pPr>
          </a:lstStyle>
          <a:p>
            <a:r>
              <a:rPr lang="de-DE"/>
              <a:t>Titelmasterformat durch Klicken bearbeiten</a:t>
            </a:r>
            <a:endParaRPr lang="de-CH"/>
          </a:p>
        </p:txBody>
      </p:sp>
      <p:sp>
        <p:nvSpPr>
          <p:cNvPr id="3" name="Inhaltsplatzhalt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Textplatzhalt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e-DE"/>
              <a:t>Textmasterformat bearbeiten</a:t>
            </a:r>
          </a:p>
        </p:txBody>
      </p:sp>
      <p:sp>
        <p:nvSpPr>
          <p:cNvPr id="9" name="Datumsplatzhalter 4">
            <a:extLst>
              <a:ext uri="{FF2B5EF4-FFF2-40B4-BE49-F238E27FC236}">
                <a16:creationId xmlns:a16="http://schemas.microsoft.com/office/drawing/2014/main" id="{E3A0AD47-52A8-4DF4-E32E-3540D6ED0133}"/>
              </a:ext>
            </a:extLst>
          </p:cNvPr>
          <p:cNvSpPr>
            <a:spLocks noGrp="1"/>
          </p:cNvSpPr>
          <p:nvPr>
            <p:ph type="dt" sz="half" idx="10"/>
          </p:nvPr>
        </p:nvSpPr>
        <p:spPr/>
        <p:txBody>
          <a:bodyPr/>
          <a:lstStyle>
            <a:lvl1pPr>
              <a:defRPr/>
            </a:lvl1pPr>
          </a:lstStyle>
          <a:p>
            <a:pPr>
              <a:defRPr/>
            </a:pPr>
            <a:endParaRPr lang="de-DE"/>
          </a:p>
        </p:txBody>
      </p:sp>
      <p:sp>
        <p:nvSpPr>
          <p:cNvPr id="10" name="Fußzeilenplatzhalter 5">
            <a:extLst>
              <a:ext uri="{FF2B5EF4-FFF2-40B4-BE49-F238E27FC236}">
                <a16:creationId xmlns:a16="http://schemas.microsoft.com/office/drawing/2014/main" id="{FE4D4109-7381-7528-76DC-CBA6288A9FE4}"/>
              </a:ext>
            </a:extLst>
          </p:cNvPr>
          <p:cNvSpPr>
            <a:spLocks noGrp="1"/>
          </p:cNvSpPr>
          <p:nvPr>
            <p:ph type="ftr" sz="quarter" idx="11"/>
          </p:nvPr>
        </p:nvSpPr>
        <p:spPr/>
        <p:txBody>
          <a:bodyPr/>
          <a:lstStyle>
            <a:lvl1pPr>
              <a:defRPr/>
            </a:lvl1pPr>
          </a:lstStyle>
          <a:p>
            <a:pPr>
              <a:defRPr/>
            </a:pPr>
            <a:endParaRPr lang="de-DE"/>
          </a:p>
        </p:txBody>
      </p:sp>
      <p:sp>
        <p:nvSpPr>
          <p:cNvPr id="11" name="Foliennummernplatzhalter 6">
            <a:extLst>
              <a:ext uri="{FF2B5EF4-FFF2-40B4-BE49-F238E27FC236}">
                <a16:creationId xmlns:a16="http://schemas.microsoft.com/office/drawing/2014/main" id="{AC16EB09-9604-5914-AB4E-0C4931B6FC72}"/>
              </a:ext>
            </a:extLst>
          </p:cNvPr>
          <p:cNvSpPr>
            <a:spLocks noGrp="1"/>
          </p:cNvSpPr>
          <p:nvPr>
            <p:ph type="sldNum" sz="quarter" idx="12"/>
          </p:nvPr>
        </p:nvSpPr>
        <p:spPr>
          <a:xfrm>
            <a:off x="6457950" y="6356350"/>
            <a:ext cx="20574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2C7B809C-2124-FF47-ABCF-1F20EF7D8123}" type="slidenum">
              <a:rPr lang="de-DE" altLang="de-DE"/>
              <a:pPr>
                <a:defRPr/>
              </a:pPr>
              <a:t>‹N°›</a:t>
            </a:fld>
            <a:endParaRPr lang="de-DE" altLang="de-DE"/>
          </a:p>
        </p:txBody>
      </p:sp>
    </p:spTree>
    <p:extLst>
      <p:ext uri="{BB962C8B-B14F-4D97-AF65-F5344CB8AC3E}">
        <p14:creationId xmlns:p14="http://schemas.microsoft.com/office/powerpoint/2010/main" val="931665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ild mit Überschrift">
    <p:spTree>
      <p:nvGrpSpPr>
        <p:cNvPr id="1" name=""/>
        <p:cNvGrpSpPr/>
        <p:nvPr/>
      </p:nvGrpSpPr>
      <p:grpSpPr>
        <a:xfrm>
          <a:off x="0" y="0"/>
          <a:ext cx="0" cy="0"/>
          <a:chOff x="0" y="0"/>
          <a:chExt cx="0" cy="0"/>
        </a:xfrm>
      </p:grpSpPr>
      <p:pic>
        <p:nvPicPr>
          <p:cNvPr id="5" name="Picture 9" descr="C:\Users\dak\Desktop\hep_logo [klein].jpg">
            <a:extLst>
              <a:ext uri="{FF2B5EF4-FFF2-40B4-BE49-F238E27FC236}">
                <a16:creationId xmlns:a16="http://schemas.microsoft.com/office/drawing/2014/main" id="{9E468B71-F144-74C6-BB05-954477B8D89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 y="6286500"/>
            <a:ext cx="155575" cy="48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8">
            <a:extLst>
              <a:ext uri="{FF2B5EF4-FFF2-40B4-BE49-F238E27FC236}">
                <a16:creationId xmlns:a16="http://schemas.microsoft.com/office/drawing/2014/main" id="{23D93AFF-8E71-AEA8-32F2-28B485B95C7F}"/>
              </a:ext>
            </a:extLst>
          </p:cNvPr>
          <p:cNvSpPr txBox="1">
            <a:spLocks noChangeArrowheads="1"/>
          </p:cNvSpPr>
          <p:nvPr/>
        </p:nvSpPr>
        <p:spPr bwMode="auto">
          <a:xfrm>
            <a:off x="214313" y="6572250"/>
            <a:ext cx="3857625" cy="261938"/>
          </a:xfrm>
          <a:prstGeom prst="rect">
            <a:avLst/>
          </a:prstGeom>
          <a:noFill/>
          <a:ln>
            <a:noFill/>
          </a:ln>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latin typeface="Tunga" panose="020B0502040204020203" pitchFamily="34" charset="0"/>
              </a:rPr>
              <a:t>•</a:t>
            </a:r>
            <a:r>
              <a:rPr lang="de-CH" altLang="de-DE" sz="900">
                <a:latin typeface="Frutiger 45 Light" pitchFamily="34" charset="0"/>
              </a:rPr>
              <a:t> www.hep-verlag.ch</a:t>
            </a:r>
            <a:endParaRPr lang="de-DE" altLang="de-DE" sz="900">
              <a:latin typeface="Frutiger 45 Light" pitchFamily="34" charset="0"/>
            </a:endParaRPr>
          </a:p>
        </p:txBody>
      </p:sp>
      <p:sp>
        <p:nvSpPr>
          <p:cNvPr id="7" name="Text Box 8">
            <a:extLst>
              <a:ext uri="{FF2B5EF4-FFF2-40B4-BE49-F238E27FC236}">
                <a16:creationId xmlns:a16="http://schemas.microsoft.com/office/drawing/2014/main" id="{71DB4EDA-4E20-2553-E188-C32E3EE54CEF}"/>
              </a:ext>
            </a:extLst>
          </p:cNvPr>
          <p:cNvSpPr txBox="1">
            <a:spLocks noChangeArrowheads="1"/>
          </p:cNvSpPr>
          <p:nvPr/>
        </p:nvSpPr>
        <p:spPr bwMode="auto">
          <a:xfrm>
            <a:off x="5148263" y="6583363"/>
            <a:ext cx="4067175" cy="260350"/>
          </a:xfrm>
          <a:prstGeom prst="rect">
            <a:avLst/>
          </a:prstGeom>
          <a:noFill/>
          <a:ln w="9525">
            <a:noFill/>
            <a:miter lim="800000"/>
            <a:headEnd/>
            <a:tailEnd/>
          </a:ln>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defRPr/>
            </a:pPr>
            <a:r>
              <a:rPr lang="de-CH" altLang="de-DE" sz="900" dirty="0">
                <a:latin typeface="Frutiger 45 Light" pitchFamily="34" charset="0"/>
              </a:rPr>
              <a:t>      </a:t>
            </a:r>
            <a:r>
              <a:rPr lang="de-CH" altLang="de-DE" sz="900" dirty="0" err="1">
                <a:latin typeface="Frutiger 45 Light" pitchFamily="34" charset="0"/>
              </a:rPr>
              <a:t>Brunetti</a:t>
            </a:r>
            <a:r>
              <a:rPr lang="de-CH" altLang="de-DE" sz="900" dirty="0">
                <a:latin typeface="Frutiger 45 Light" pitchFamily="34" charset="0"/>
              </a:rPr>
              <a:t> </a:t>
            </a:r>
            <a:r>
              <a:rPr lang="de-CH" altLang="de-DE" sz="1100" dirty="0">
                <a:latin typeface="Tunga" panose="020B0502040204020203" pitchFamily="34" charset="0"/>
              </a:rPr>
              <a:t>•</a:t>
            </a:r>
            <a:r>
              <a:rPr lang="de-CH" altLang="de-DE" sz="1100" dirty="0">
                <a:latin typeface="Frutiger 45 Light" pitchFamily="34" charset="0"/>
              </a:rPr>
              <a:t> </a:t>
            </a:r>
            <a:r>
              <a:rPr lang="de-CH" altLang="de-DE" sz="900" dirty="0">
                <a:latin typeface="Frutiger 45 Light" pitchFamily="34" charset="0"/>
              </a:rPr>
              <a:t>Volkswirtschaftslehre – Ausgabe 2017 </a:t>
            </a:r>
            <a:r>
              <a:rPr lang="de-CH" altLang="de-DE" sz="1100" dirty="0"/>
              <a:t>•</a:t>
            </a:r>
            <a:r>
              <a:rPr lang="de-CH" altLang="de-DE" sz="1100" dirty="0">
                <a:latin typeface="Frutiger 45 Light" pitchFamily="34" charset="0"/>
              </a:rPr>
              <a:t> </a:t>
            </a:r>
            <a:r>
              <a:rPr lang="de-CH" altLang="de-DE" sz="900" dirty="0">
                <a:latin typeface="Frutiger 45 Light" pitchFamily="34" charset="0"/>
              </a:rPr>
              <a:t>978-3-0355-0799-7</a:t>
            </a:r>
            <a:endParaRPr lang="de-DE" altLang="de-DE" sz="900" dirty="0">
              <a:latin typeface="Frutiger 45 Light" pitchFamily="34" charset="0"/>
            </a:endParaRPr>
          </a:p>
        </p:txBody>
      </p:sp>
      <p:pic>
        <p:nvPicPr>
          <p:cNvPr id="8" name="Picture 10" descr="C:\Users\dak\Desktop\hep_logo [klein2].jpg">
            <a:extLst>
              <a:ext uri="{FF2B5EF4-FFF2-40B4-BE49-F238E27FC236}">
                <a16:creationId xmlns:a16="http://schemas.microsoft.com/office/drawing/2014/main" id="{8E4246DD-4D9A-CD97-03D3-C5BF0025368D}"/>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7950" y="6286500"/>
            <a:ext cx="15716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el 1"/>
          <p:cNvSpPr>
            <a:spLocks noGrp="1"/>
          </p:cNvSpPr>
          <p:nvPr>
            <p:ph type="title"/>
          </p:nvPr>
        </p:nvSpPr>
        <p:spPr>
          <a:xfrm>
            <a:off x="629841" y="457200"/>
            <a:ext cx="2949178" cy="1600200"/>
          </a:xfrm>
        </p:spPr>
        <p:txBody>
          <a:bodyPr anchor="b"/>
          <a:lstStyle>
            <a:lvl1pPr>
              <a:defRPr sz="2400"/>
            </a:lvl1pPr>
          </a:lstStyle>
          <a:p>
            <a:r>
              <a:rPr lang="de-DE"/>
              <a:t>Titelmasterformat durch Klicken bearbeiten</a:t>
            </a:r>
            <a:endParaRPr lang="de-CH"/>
          </a:p>
        </p:txBody>
      </p:sp>
      <p:sp>
        <p:nvSpPr>
          <p:cNvPr id="3" name="Bildplatzhalter 2"/>
          <p:cNvSpPr>
            <a:spLocks noGrp="1"/>
          </p:cNvSpPr>
          <p:nvPr>
            <p:ph type="pic" idx="1"/>
          </p:nvPr>
        </p:nvSpPr>
        <p:spPr>
          <a:xfrm>
            <a:off x="3887391" y="987426"/>
            <a:ext cx="4629150" cy="4873625"/>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de-DE" noProof="0"/>
              <a:t>Bild durch Klicken auf Symbol hinzufügen</a:t>
            </a:r>
            <a:endParaRPr lang="de-CH" noProof="0"/>
          </a:p>
        </p:txBody>
      </p:sp>
      <p:sp>
        <p:nvSpPr>
          <p:cNvPr id="4" name="Textplatzhalt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e-DE"/>
              <a:t>Textmasterformat bearbeiten</a:t>
            </a:r>
          </a:p>
        </p:txBody>
      </p:sp>
      <p:sp>
        <p:nvSpPr>
          <p:cNvPr id="9" name="Datumsplatzhalter 4">
            <a:extLst>
              <a:ext uri="{FF2B5EF4-FFF2-40B4-BE49-F238E27FC236}">
                <a16:creationId xmlns:a16="http://schemas.microsoft.com/office/drawing/2014/main" id="{6CC15E54-D3C7-155F-BAB0-E7D580193303}"/>
              </a:ext>
            </a:extLst>
          </p:cNvPr>
          <p:cNvSpPr>
            <a:spLocks noGrp="1"/>
          </p:cNvSpPr>
          <p:nvPr>
            <p:ph type="dt" sz="half" idx="10"/>
          </p:nvPr>
        </p:nvSpPr>
        <p:spPr/>
        <p:txBody>
          <a:bodyPr/>
          <a:lstStyle>
            <a:lvl1pPr>
              <a:defRPr/>
            </a:lvl1pPr>
          </a:lstStyle>
          <a:p>
            <a:pPr>
              <a:defRPr/>
            </a:pPr>
            <a:endParaRPr lang="de-DE"/>
          </a:p>
        </p:txBody>
      </p:sp>
      <p:sp>
        <p:nvSpPr>
          <p:cNvPr id="10" name="Fußzeilenplatzhalter 5">
            <a:extLst>
              <a:ext uri="{FF2B5EF4-FFF2-40B4-BE49-F238E27FC236}">
                <a16:creationId xmlns:a16="http://schemas.microsoft.com/office/drawing/2014/main" id="{0AE4799D-19A6-09B8-405B-B71BF64E503D}"/>
              </a:ext>
            </a:extLst>
          </p:cNvPr>
          <p:cNvSpPr>
            <a:spLocks noGrp="1"/>
          </p:cNvSpPr>
          <p:nvPr>
            <p:ph type="ftr" sz="quarter" idx="11"/>
          </p:nvPr>
        </p:nvSpPr>
        <p:spPr/>
        <p:txBody>
          <a:bodyPr/>
          <a:lstStyle>
            <a:lvl1pPr>
              <a:defRPr/>
            </a:lvl1pPr>
          </a:lstStyle>
          <a:p>
            <a:pPr>
              <a:defRPr/>
            </a:pPr>
            <a:endParaRPr lang="de-DE"/>
          </a:p>
        </p:txBody>
      </p:sp>
      <p:sp>
        <p:nvSpPr>
          <p:cNvPr id="11" name="Foliennummernplatzhalter 6">
            <a:extLst>
              <a:ext uri="{FF2B5EF4-FFF2-40B4-BE49-F238E27FC236}">
                <a16:creationId xmlns:a16="http://schemas.microsoft.com/office/drawing/2014/main" id="{8E2816C2-9CB2-83F3-D1D8-BB36E41ECF80}"/>
              </a:ext>
            </a:extLst>
          </p:cNvPr>
          <p:cNvSpPr>
            <a:spLocks noGrp="1"/>
          </p:cNvSpPr>
          <p:nvPr>
            <p:ph type="sldNum" sz="quarter" idx="12"/>
          </p:nvPr>
        </p:nvSpPr>
        <p:spPr>
          <a:xfrm>
            <a:off x="6457950" y="6356350"/>
            <a:ext cx="20574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3B2283EB-CFB2-8240-A119-D71FE52E3F87}" type="slidenum">
              <a:rPr lang="de-DE" altLang="de-DE"/>
              <a:pPr>
                <a:defRPr/>
              </a:pPr>
              <a:t>‹N°›</a:t>
            </a:fld>
            <a:endParaRPr lang="de-DE" altLang="de-DE"/>
          </a:p>
        </p:txBody>
      </p:sp>
    </p:spTree>
    <p:extLst>
      <p:ext uri="{BB962C8B-B14F-4D97-AF65-F5344CB8AC3E}">
        <p14:creationId xmlns:p14="http://schemas.microsoft.com/office/powerpoint/2010/main" val="2069923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a:extLst>
              <a:ext uri="{FF2B5EF4-FFF2-40B4-BE49-F238E27FC236}">
                <a16:creationId xmlns:a16="http://schemas.microsoft.com/office/drawing/2014/main" id="{FACC72EE-726D-3B2E-0415-00D2A014F3C4}"/>
              </a:ext>
            </a:extLst>
          </p:cNvPr>
          <p:cNvSpPr>
            <a:spLocks noGrp="1"/>
          </p:cNvSpPr>
          <p:nvPr>
            <p:ph type="title"/>
          </p:nvPr>
        </p:nvSpPr>
        <p:spPr bwMode="auto">
          <a:xfrm>
            <a:off x="628650" y="365125"/>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endParaRPr lang="de-CH" altLang="de-DE"/>
          </a:p>
        </p:txBody>
      </p:sp>
      <p:sp>
        <p:nvSpPr>
          <p:cNvPr id="1027" name="Textplatzhalter 2">
            <a:extLst>
              <a:ext uri="{FF2B5EF4-FFF2-40B4-BE49-F238E27FC236}">
                <a16:creationId xmlns:a16="http://schemas.microsoft.com/office/drawing/2014/main" id="{55D954F2-EF1B-9F72-9F24-CE31D190CAE9}"/>
              </a:ext>
            </a:extLst>
          </p:cNvPr>
          <p:cNvSpPr>
            <a:spLocks noGrp="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 bearbeiten</a:t>
            </a:r>
          </a:p>
          <a:p>
            <a:pPr lvl="1"/>
            <a:r>
              <a:rPr lang="de-DE" altLang="de-DE"/>
              <a:t>Zweite Ebene</a:t>
            </a:r>
          </a:p>
          <a:p>
            <a:pPr lvl="2"/>
            <a:r>
              <a:rPr lang="de-DE" altLang="de-DE"/>
              <a:t>Dritte Ebene</a:t>
            </a:r>
          </a:p>
          <a:p>
            <a:pPr lvl="3"/>
            <a:r>
              <a:rPr lang="de-DE" altLang="de-DE"/>
              <a:t>Vierte Ebene</a:t>
            </a:r>
          </a:p>
          <a:p>
            <a:pPr lvl="4"/>
            <a:r>
              <a:rPr lang="de-DE" altLang="de-DE"/>
              <a:t>Fünfte Ebene</a:t>
            </a:r>
            <a:endParaRPr lang="de-CH" altLang="de-DE"/>
          </a:p>
        </p:txBody>
      </p:sp>
      <p:sp>
        <p:nvSpPr>
          <p:cNvPr id="4" name="Datumsplatzhalter 3">
            <a:extLst>
              <a:ext uri="{FF2B5EF4-FFF2-40B4-BE49-F238E27FC236}">
                <a16:creationId xmlns:a16="http://schemas.microsoft.com/office/drawing/2014/main" id="{113B7471-B396-7986-BD48-3D438A70AEC3}"/>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eaLnBrk="1" hangingPunct="1">
              <a:defRPr sz="900">
                <a:solidFill>
                  <a:schemeClr val="tx1">
                    <a:tint val="75000"/>
                  </a:schemeClr>
                </a:solidFill>
                <a:latin typeface="Arial" panose="020B0604020202020204" pitchFamily="34" charset="0"/>
                <a:ea typeface="+mn-ea"/>
                <a:cs typeface="+mn-cs"/>
              </a:defRPr>
            </a:lvl1pPr>
          </a:lstStyle>
          <a:p>
            <a:pPr>
              <a:defRPr/>
            </a:pPr>
            <a:endParaRPr lang="de-DE"/>
          </a:p>
        </p:txBody>
      </p:sp>
      <p:sp>
        <p:nvSpPr>
          <p:cNvPr id="5" name="Fußzeilenplatzhalter 4">
            <a:extLst>
              <a:ext uri="{FF2B5EF4-FFF2-40B4-BE49-F238E27FC236}">
                <a16:creationId xmlns:a16="http://schemas.microsoft.com/office/drawing/2014/main" id="{7E022BDF-D4B9-4CA9-6EDE-327C60D6449C}"/>
              </a:ext>
            </a:extLst>
          </p:cNvPr>
          <p:cNvSpPr>
            <a:spLocks noGrp="1"/>
          </p:cNvSpPr>
          <p:nvPr>
            <p:ph type="ftr" sz="quarter" idx="3"/>
          </p:nvPr>
        </p:nvSpPr>
        <p:spPr>
          <a:xfrm>
            <a:off x="5429250" y="6356350"/>
            <a:ext cx="3086100" cy="365125"/>
          </a:xfrm>
          <a:prstGeom prst="rect">
            <a:avLst/>
          </a:prstGeom>
        </p:spPr>
        <p:txBody>
          <a:bodyPr vert="horz" lIns="91440" tIns="45720" rIns="91440" bIns="45720" rtlCol="0" anchor="ctr"/>
          <a:lstStyle>
            <a:lvl1pPr algn="ctr" eaLnBrk="1" hangingPunct="1">
              <a:defRPr sz="825">
                <a:solidFill>
                  <a:schemeClr val="tx1">
                    <a:tint val="75000"/>
                  </a:schemeClr>
                </a:solidFill>
                <a:latin typeface="Arial" panose="020B0604020202020204" pitchFamily="34" charset="0"/>
                <a:ea typeface="+mn-ea"/>
                <a:cs typeface="+mn-cs"/>
              </a:defRPr>
            </a:lvl1pPr>
          </a:lstStyle>
          <a:p>
            <a:pPr>
              <a:defRPr/>
            </a:pPr>
            <a:endParaRPr lang="de-DE"/>
          </a:p>
        </p:txBody>
      </p:sp>
      <p:pic>
        <p:nvPicPr>
          <p:cNvPr id="1030" name="Picture 9" descr="C:\Users\dak\Desktop\hep_logo [klein].jpg">
            <a:extLst>
              <a:ext uri="{FF2B5EF4-FFF2-40B4-BE49-F238E27FC236}">
                <a16:creationId xmlns:a16="http://schemas.microsoft.com/office/drawing/2014/main" id="{588BBA45-08FA-539A-1742-BC74D7A95C4C}"/>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14300" y="6286500"/>
            <a:ext cx="155575" cy="48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Box 8">
            <a:extLst>
              <a:ext uri="{FF2B5EF4-FFF2-40B4-BE49-F238E27FC236}">
                <a16:creationId xmlns:a16="http://schemas.microsoft.com/office/drawing/2014/main" id="{16A52CFE-9408-8888-7083-82A10145A6D1}"/>
              </a:ext>
            </a:extLst>
          </p:cNvPr>
          <p:cNvSpPr txBox="1">
            <a:spLocks noChangeArrowheads="1"/>
          </p:cNvSpPr>
          <p:nvPr/>
        </p:nvSpPr>
        <p:spPr bwMode="auto">
          <a:xfrm>
            <a:off x="214313" y="6572250"/>
            <a:ext cx="3857625" cy="261938"/>
          </a:xfrm>
          <a:prstGeom prst="rect">
            <a:avLst/>
          </a:prstGeom>
          <a:noFill/>
          <a:ln>
            <a:noFill/>
          </a:ln>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latin typeface="Tunga" panose="020B0502040204020203" pitchFamily="34" charset="0"/>
              </a:rPr>
              <a:t>•</a:t>
            </a:r>
            <a:r>
              <a:rPr lang="de-CH" altLang="de-DE" sz="900">
                <a:latin typeface="Frutiger 45 Light" pitchFamily="34" charset="0"/>
              </a:rPr>
              <a:t> www.hep-verlag.ch</a:t>
            </a:r>
            <a:endParaRPr lang="de-DE" altLang="de-DE" sz="900">
              <a:latin typeface="Frutiger 45 Light" pitchFamily="34" charset="0"/>
            </a:endParaRPr>
          </a:p>
        </p:txBody>
      </p:sp>
      <p:sp>
        <p:nvSpPr>
          <p:cNvPr id="10" name="Text Box 8">
            <a:extLst>
              <a:ext uri="{FF2B5EF4-FFF2-40B4-BE49-F238E27FC236}">
                <a16:creationId xmlns:a16="http://schemas.microsoft.com/office/drawing/2014/main" id="{65AB082E-C982-677E-BF21-A27081358B95}"/>
              </a:ext>
            </a:extLst>
          </p:cNvPr>
          <p:cNvSpPr txBox="1">
            <a:spLocks noChangeArrowheads="1"/>
          </p:cNvSpPr>
          <p:nvPr/>
        </p:nvSpPr>
        <p:spPr bwMode="auto">
          <a:xfrm>
            <a:off x="5148263" y="6583363"/>
            <a:ext cx="4067175" cy="260350"/>
          </a:xfrm>
          <a:prstGeom prst="rect">
            <a:avLst/>
          </a:prstGeom>
          <a:noFill/>
          <a:ln w="9525">
            <a:noFill/>
            <a:miter lim="800000"/>
            <a:headEnd/>
            <a:tailEnd/>
          </a:ln>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defRPr/>
            </a:pPr>
            <a:r>
              <a:rPr lang="de-CH" altLang="de-DE" sz="900" dirty="0">
                <a:latin typeface="Frutiger 45 Light" pitchFamily="34" charset="0"/>
              </a:rPr>
              <a:t>      </a:t>
            </a:r>
            <a:r>
              <a:rPr lang="de-CH" altLang="de-DE" sz="900" dirty="0" err="1">
                <a:latin typeface="Frutiger 45 Light" pitchFamily="34" charset="0"/>
              </a:rPr>
              <a:t>Brunetti</a:t>
            </a:r>
            <a:r>
              <a:rPr lang="de-CH" altLang="de-DE" sz="900" dirty="0">
                <a:latin typeface="Frutiger 45 Light" pitchFamily="34" charset="0"/>
              </a:rPr>
              <a:t> </a:t>
            </a:r>
            <a:r>
              <a:rPr lang="de-CH" altLang="de-DE" sz="1100" dirty="0">
                <a:latin typeface="Tunga" panose="020B0502040204020203" pitchFamily="34" charset="0"/>
              </a:rPr>
              <a:t>•</a:t>
            </a:r>
            <a:r>
              <a:rPr lang="de-CH" altLang="de-DE" sz="1100" dirty="0">
                <a:latin typeface="Frutiger 45 Light" pitchFamily="34" charset="0"/>
              </a:rPr>
              <a:t> </a:t>
            </a:r>
            <a:r>
              <a:rPr lang="de-CH" altLang="de-DE" sz="900" dirty="0">
                <a:latin typeface="Frutiger 45 Light" pitchFamily="34" charset="0"/>
              </a:rPr>
              <a:t>Volkswirtschaftslehre – Ausgabe 2017 </a:t>
            </a:r>
            <a:r>
              <a:rPr lang="de-CH" altLang="de-DE" sz="1100" dirty="0"/>
              <a:t>•</a:t>
            </a:r>
            <a:r>
              <a:rPr lang="de-CH" altLang="de-DE" sz="1100" dirty="0">
                <a:latin typeface="Frutiger 45 Light" pitchFamily="34" charset="0"/>
              </a:rPr>
              <a:t> </a:t>
            </a:r>
            <a:r>
              <a:rPr lang="de-CH" altLang="de-DE" sz="900" dirty="0">
                <a:latin typeface="Frutiger 45 Light" pitchFamily="34" charset="0"/>
              </a:rPr>
              <a:t>978-3-0355-0799-7</a:t>
            </a:r>
            <a:endParaRPr lang="de-DE" altLang="de-DE" sz="900" dirty="0">
              <a:latin typeface="Frutiger 45 Light" pitchFamily="34" charset="0"/>
            </a:endParaRPr>
          </a:p>
        </p:txBody>
      </p:sp>
      <p:pic>
        <p:nvPicPr>
          <p:cNvPr id="1033" name="Picture 10" descr="C:\Users\dak\Desktop\hep_logo [klein2].jpg">
            <a:extLst>
              <a:ext uri="{FF2B5EF4-FFF2-40B4-BE49-F238E27FC236}">
                <a16:creationId xmlns:a16="http://schemas.microsoft.com/office/drawing/2014/main" id="{085FDE45-B662-3454-F697-D225671D6DB7}"/>
              </a:ext>
            </a:extLst>
          </p:cNvPr>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107950" y="6286500"/>
            <a:ext cx="15716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 id="2147484147" r:id="rId5"/>
    <p:sldLayoutId id="2147484148" r:id="rId6"/>
    <p:sldLayoutId id="2147484149" r:id="rId7"/>
    <p:sldLayoutId id="2147484150" r:id="rId8"/>
    <p:sldLayoutId id="2147484151" r:id="rId9"/>
    <p:sldLayoutId id="2147484152" r:id="rId10"/>
    <p:sldLayoutId id="2147484153" r:id="rId11"/>
    <p:sldLayoutId id="2147484154" r:id="rId12"/>
    <p:sldLayoutId id="2147484155" r:id="rId13"/>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S PGothic" panose="020B0600070205080204" pitchFamily="34" charset="-128"/>
          <a:cs typeface="ＭＳ Ｐゴシック" charset="0"/>
        </a:defRPr>
      </a:lvl1pPr>
      <a:lvl2pPr algn="l" defTabSz="685800" rtl="0" eaLnBrk="0" fontAlgn="base" hangingPunct="0">
        <a:lnSpc>
          <a:spcPct val="90000"/>
        </a:lnSpc>
        <a:spcBef>
          <a:spcPct val="0"/>
        </a:spcBef>
        <a:spcAft>
          <a:spcPct val="0"/>
        </a:spcAft>
        <a:defRPr sz="3300">
          <a:solidFill>
            <a:schemeClr val="tx1"/>
          </a:solidFill>
          <a:latin typeface="Calibri" panose="020F0502020204030204" pitchFamily="34" charset="0"/>
          <a:ea typeface="MS PGothic" panose="020B0600070205080204" pitchFamily="34" charset="-128"/>
          <a:cs typeface="ＭＳ Ｐゴシック" charset="0"/>
        </a:defRPr>
      </a:lvl2pPr>
      <a:lvl3pPr algn="l" defTabSz="685800" rtl="0" eaLnBrk="0" fontAlgn="base" hangingPunct="0">
        <a:lnSpc>
          <a:spcPct val="90000"/>
        </a:lnSpc>
        <a:spcBef>
          <a:spcPct val="0"/>
        </a:spcBef>
        <a:spcAft>
          <a:spcPct val="0"/>
        </a:spcAft>
        <a:defRPr sz="3300">
          <a:solidFill>
            <a:schemeClr val="tx1"/>
          </a:solidFill>
          <a:latin typeface="Calibri" panose="020F0502020204030204" pitchFamily="34" charset="0"/>
          <a:ea typeface="MS PGothic" panose="020B0600070205080204" pitchFamily="34" charset="-128"/>
          <a:cs typeface="ＭＳ Ｐゴシック" charset="0"/>
        </a:defRPr>
      </a:lvl3pPr>
      <a:lvl4pPr algn="l" defTabSz="685800" rtl="0" eaLnBrk="0" fontAlgn="base" hangingPunct="0">
        <a:lnSpc>
          <a:spcPct val="90000"/>
        </a:lnSpc>
        <a:spcBef>
          <a:spcPct val="0"/>
        </a:spcBef>
        <a:spcAft>
          <a:spcPct val="0"/>
        </a:spcAft>
        <a:defRPr sz="3300">
          <a:solidFill>
            <a:schemeClr val="tx1"/>
          </a:solidFill>
          <a:latin typeface="Calibri" panose="020F0502020204030204" pitchFamily="34" charset="0"/>
          <a:ea typeface="MS PGothic" panose="020B0600070205080204" pitchFamily="34" charset="-128"/>
          <a:cs typeface="ＭＳ Ｐゴシック" charset="0"/>
        </a:defRPr>
      </a:lvl4pPr>
      <a:lvl5pPr algn="l" defTabSz="685800" rtl="0" eaLnBrk="0" fontAlgn="base" hangingPunct="0">
        <a:lnSpc>
          <a:spcPct val="90000"/>
        </a:lnSpc>
        <a:spcBef>
          <a:spcPct val="0"/>
        </a:spcBef>
        <a:spcAft>
          <a:spcPct val="0"/>
        </a:spcAft>
        <a:defRPr sz="3300">
          <a:solidFill>
            <a:schemeClr val="tx1"/>
          </a:solidFill>
          <a:latin typeface="Calibri" panose="020F0502020204030204" pitchFamily="34" charset="0"/>
          <a:ea typeface="MS PGothic" panose="020B0600070205080204" pitchFamily="34" charset="-128"/>
          <a:cs typeface="ＭＳ Ｐゴシック" charset="0"/>
        </a:defRPr>
      </a:lvl5pPr>
      <a:lvl6pPr marL="457200" algn="l" defTabSz="685800" rtl="0" eaLnBrk="1" fontAlgn="base" hangingPunct="1">
        <a:lnSpc>
          <a:spcPct val="90000"/>
        </a:lnSpc>
        <a:spcBef>
          <a:spcPct val="0"/>
        </a:spcBef>
        <a:spcAft>
          <a:spcPct val="0"/>
        </a:spcAft>
        <a:defRPr sz="3300">
          <a:solidFill>
            <a:schemeClr val="tx1"/>
          </a:solidFill>
          <a:latin typeface="Calibri" panose="020F0502020204030204" pitchFamily="34" charset="0"/>
        </a:defRPr>
      </a:lvl6pPr>
      <a:lvl7pPr marL="914400" algn="l" defTabSz="685800" rtl="0" eaLnBrk="1" fontAlgn="base" hangingPunct="1">
        <a:lnSpc>
          <a:spcPct val="90000"/>
        </a:lnSpc>
        <a:spcBef>
          <a:spcPct val="0"/>
        </a:spcBef>
        <a:spcAft>
          <a:spcPct val="0"/>
        </a:spcAft>
        <a:defRPr sz="3300">
          <a:solidFill>
            <a:schemeClr val="tx1"/>
          </a:solidFill>
          <a:latin typeface="Calibri" panose="020F0502020204030204" pitchFamily="34" charset="0"/>
        </a:defRPr>
      </a:lvl7pPr>
      <a:lvl8pPr marL="1371600" algn="l" defTabSz="685800" rtl="0" eaLnBrk="1" fontAlgn="base" hangingPunct="1">
        <a:lnSpc>
          <a:spcPct val="90000"/>
        </a:lnSpc>
        <a:spcBef>
          <a:spcPct val="0"/>
        </a:spcBef>
        <a:spcAft>
          <a:spcPct val="0"/>
        </a:spcAft>
        <a:defRPr sz="3300">
          <a:solidFill>
            <a:schemeClr val="tx1"/>
          </a:solidFill>
          <a:latin typeface="Calibri" panose="020F0502020204030204" pitchFamily="34" charset="0"/>
        </a:defRPr>
      </a:lvl8pPr>
      <a:lvl9pPr marL="1828800" algn="l" defTabSz="685800" rtl="0" eaLnBrk="1" fontAlgn="base" hangingPunct="1">
        <a:lnSpc>
          <a:spcPct val="90000"/>
        </a:lnSpc>
        <a:spcBef>
          <a:spcPct val="0"/>
        </a:spcBef>
        <a:spcAft>
          <a:spcPct val="0"/>
        </a:spcAft>
        <a:defRPr sz="3300">
          <a:solidFill>
            <a:schemeClr val="tx1"/>
          </a:solidFill>
          <a:latin typeface="Calibri" panose="020F0502020204030204" pitchFamily="34" charset="0"/>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mn-lt"/>
          <a:ea typeface="MS PGothic" panose="020B0600070205080204" pitchFamily="34" charset="-128"/>
          <a:cs typeface="ＭＳ Ｐゴシック" charset="0"/>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kern="1200">
          <a:solidFill>
            <a:schemeClr val="tx1"/>
          </a:solidFill>
          <a:latin typeface="+mn-lt"/>
          <a:ea typeface="MS PGothic" panose="020B0600070205080204" pitchFamily="34" charset="-128"/>
          <a:cs typeface="+mn-cs"/>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S PGothic" panose="020B0600070205080204" pitchFamily="34" charset="-128"/>
          <a:cs typeface="+mn-cs"/>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S PGothic" panose="020B0600070205080204" pitchFamily="34" charset="-128"/>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S PGothic" panose="020B0600070205080204" pitchFamily="34" charset="-128"/>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09" name="Rectangle 2">
            <a:extLst>
              <a:ext uri="{FF2B5EF4-FFF2-40B4-BE49-F238E27FC236}">
                <a16:creationId xmlns:a16="http://schemas.microsoft.com/office/drawing/2014/main" id="{D5E17573-7CB5-C2C6-74D8-84624D1540AE}"/>
              </a:ext>
            </a:extLst>
          </p:cNvPr>
          <p:cNvSpPr>
            <a:spLocks noGrp="1"/>
          </p:cNvSpPr>
          <p:nvPr>
            <p:ph type="ctrTitle"/>
          </p:nvPr>
        </p:nvSpPr>
        <p:spPr>
          <a:xfrm>
            <a:off x="684213" y="692150"/>
            <a:ext cx="7772400" cy="1470025"/>
          </a:xfrm>
        </p:spPr>
        <p:txBody>
          <a:bodyPr/>
          <a:lstStyle/>
          <a:p>
            <a:pPr eaLnBrk="1" hangingPunct="1"/>
            <a:r>
              <a:rPr lang="de-DE" altLang="de-DE" b="1"/>
              <a:t>Les banques et la stabilité financière</a:t>
            </a:r>
          </a:p>
        </p:txBody>
      </p:sp>
      <p:sp>
        <p:nvSpPr>
          <p:cNvPr id="17410" name="Text Box 9">
            <a:extLst>
              <a:ext uri="{FF2B5EF4-FFF2-40B4-BE49-F238E27FC236}">
                <a16:creationId xmlns:a16="http://schemas.microsoft.com/office/drawing/2014/main" id="{D18BE0B4-F8DF-D37B-F34D-F11CC31111CF}"/>
              </a:ext>
            </a:extLst>
          </p:cNvPr>
          <p:cNvSpPr txBox="1">
            <a:spLocks noChangeArrowheads="1"/>
          </p:cNvSpPr>
          <p:nvPr/>
        </p:nvSpPr>
        <p:spPr bwMode="auto">
          <a:xfrm>
            <a:off x="565150" y="5013325"/>
            <a:ext cx="80105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de-CH" altLang="de-DE" dirty="0">
                <a:latin typeface="Calibri" panose="020F0502020204030204" pitchFamily="34" charset="0"/>
              </a:rPr>
              <a:t>« </a:t>
            </a:r>
            <a:r>
              <a:rPr lang="de-CH" altLang="de-DE" dirty="0" err="1">
                <a:latin typeface="Calibri" panose="020F0502020204030204" pitchFamily="34" charset="0"/>
              </a:rPr>
              <a:t>Hé</a:t>
            </a:r>
            <a:r>
              <a:rPr lang="de-CH" altLang="de-DE" dirty="0">
                <a:latin typeface="Calibri" panose="020F0502020204030204" pitchFamily="34" charset="0"/>
              </a:rPr>
              <a:t>, le </a:t>
            </a:r>
            <a:r>
              <a:rPr lang="de-CH" altLang="de-DE" dirty="0" err="1">
                <a:latin typeface="Calibri" panose="020F0502020204030204" pitchFamily="34" charset="0"/>
              </a:rPr>
              <a:t>solde</a:t>
            </a:r>
            <a:r>
              <a:rPr lang="de-CH" altLang="de-DE" dirty="0">
                <a:latin typeface="Calibri" panose="020F0502020204030204" pitchFamily="34" charset="0"/>
              </a:rPr>
              <a:t> de </a:t>
            </a:r>
            <a:r>
              <a:rPr lang="de-CH" altLang="de-DE" dirty="0" err="1">
                <a:latin typeface="Calibri" panose="020F0502020204030204" pitchFamily="34" charset="0"/>
              </a:rPr>
              <a:t>mon</a:t>
            </a:r>
            <a:r>
              <a:rPr lang="de-CH" altLang="de-DE" dirty="0">
                <a:latin typeface="Calibri" panose="020F0502020204030204" pitchFamily="34" charset="0"/>
              </a:rPr>
              <a:t> </a:t>
            </a:r>
            <a:r>
              <a:rPr lang="de-CH" altLang="de-DE" dirty="0" err="1">
                <a:latin typeface="Calibri" panose="020F0502020204030204" pitchFamily="34" charset="0"/>
              </a:rPr>
              <a:t>compte</a:t>
            </a:r>
            <a:r>
              <a:rPr lang="de-CH" altLang="de-DE" dirty="0">
                <a:latin typeface="Calibri" panose="020F0502020204030204" pitchFamily="34" charset="0"/>
              </a:rPr>
              <a:t> </a:t>
            </a:r>
            <a:r>
              <a:rPr lang="de-CH" altLang="de-DE" dirty="0" err="1">
                <a:latin typeface="Calibri" panose="020F0502020204030204" pitchFamily="34" charset="0"/>
              </a:rPr>
              <a:t>bancaire</a:t>
            </a:r>
            <a:r>
              <a:rPr lang="de-CH" altLang="de-DE" dirty="0">
                <a:latin typeface="Calibri" panose="020F0502020204030204" pitchFamily="34" charset="0"/>
              </a:rPr>
              <a:t> </a:t>
            </a:r>
            <a:r>
              <a:rPr lang="de-CH" altLang="de-DE" dirty="0" err="1">
                <a:latin typeface="Calibri" panose="020F0502020204030204" pitchFamily="34" charset="0"/>
              </a:rPr>
              <a:t>n’a</a:t>
            </a:r>
            <a:r>
              <a:rPr lang="de-CH" altLang="de-DE" dirty="0">
                <a:latin typeface="Calibri" panose="020F0502020204030204" pitchFamily="34" charset="0"/>
              </a:rPr>
              <a:t> </a:t>
            </a:r>
            <a:r>
              <a:rPr lang="de-CH" altLang="de-DE" dirty="0" err="1">
                <a:latin typeface="Calibri" panose="020F0502020204030204" pitchFamily="34" charset="0"/>
              </a:rPr>
              <a:t>pas</a:t>
            </a:r>
            <a:r>
              <a:rPr lang="de-CH" altLang="de-DE" dirty="0">
                <a:latin typeface="Calibri" panose="020F0502020204030204" pitchFamily="34" charset="0"/>
              </a:rPr>
              <a:t> </a:t>
            </a:r>
            <a:r>
              <a:rPr lang="de-CH" altLang="de-DE" dirty="0" err="1">
                <a:latin typeface="Calibri" panose="020F0502020204030204" pitchFamily="34" charset="0"/>
              </a:rPr>
              <a:t>changé</a:t>
            </a:r>
            <a:r>
              <a:rPr lang="de-CH" altLang="de-DE" dirty="0">
                <a:latin typeface="Calibri" panose="020F0502020204030204" pitchFamily="34" charset="0"/>
              </a:rPr>
              <a:t>… </a:t>
            </a:r>
            <a:r>
              <a:rPr lang="de-CH" altLang="de-DE" dirty="0" err="1">
                <a:latin typeface="Calibri" panose="020F0502020204030204" pitchFamily="34" charset="0"/>
              </a:rPr>
              <a:t>J’ai</a:t>
            </a:r>
            <a:r>
              <a:rPr lang="de-CH" altLang="de-DE" dirty="0">
                <a:latin typeface="Calibri" panose="020F0502020204030204" pitchFamily="34" charset="0"/>
              </a:rPr>
              <a:t> </a:t>
            </a:r>
            <a:r>
              <a:rPr lang="de-CH" altLang="de-DE" dirty="0" err="1">
                <a:latin typeface="Calibri" panose="020F0502020204030204" pitchFamily="34" charset="0"/>
              </a:rPr>
              <a:t>cru</a:t>
            </a:r>
            <a:r>
              <a:rPr lang="de-CH" altLang="de-DE" dirty="0">
                <a:latin typeface="Calibri" panose="020F0502020204030204" pitchFamily="34" charset="0"/>
              </a:rPr>
              <a:t> </a:t>
            </a:r>
            <a:r>
              <a:rPr lang="de-CH" altLang="de-DE" dirty="0" err="1">
                <a:latin typeface="Calibri" panose="020F0502020204030204" pitchFamily="34" charset="0"/>
              </a:rPr>
              <a:t>que</a:t>
            </a:r>
            <a:r>
              <a:rPr lang="de-CH" altLang="de-DE" dirty="0">
                <a:latin typeface="Calibri" panose="020F0502020204030204" pitchFamily="34" charset="0"/>
              </a:rPr>
              <a:t> la Fed </a:t>
            </a:r>
            <a:r>
              <a:rPr lang="de-CH" altLang="de-DE" dirty="0" err="1">
                <a:latin typeface="Calibri" panose="020F0502020204030204" pitchFamily="34" charset="0"/>
              </a:rPr>
              <a:t>avait</a:t>
            </a:r>
            <a:r>
              <a:rPr lang="de-CH" altLang="de-DE" dirty="0">
                <a:latin typeface="Calibri" panose="020F0502020204030204" pitchFamily="34" charset="0"/>
              </a:rPr>
              <a:t> </a:t>
            </a:r>
            <a:r>
              <a:rPr lang="de-CH" altLang="de-DE" dirty="0" err="1">
                <a:latin typeface="Calibri" panose="020F0502020204030204" pitchFamily="34" charset="0"/>
              </a:rPr>
              <a:t>approuvé</a:t>
            </a:r>
            <a:r>
              <a:rPr lang="de-CH" altLang="de-DE" dirty="0">
                <a:latin typeface="Calibri" panose="020F0502020204030204" pitchFamily="34" charset="0"/>
              </a:rPr>
              <a:t> </a:t>
            </a:r>
            <a:r>
              <a:rPr lang="de-CH" altLang="de-DE" dirty="0" err="1">
                <a:latin typeface="Calibri" panose="020F0502020204030204" pitchFamily="34" charset="0"/>
              </a:rPr>
              <a:t>une</a:t>
            </a:r>
            <a:r>
              <a:rPr lang="de-CH" altLang="de-DE" dirty="0">
                <a:latin typeface="Calibri" panose="020F0502020204030204" pitchFamily="34" charset="0"/>
              </a:rPr>
              <a:t> forte </a:t>
            </a:r>
            <a:r>
              <a:rPr lang="de-CH" altLang="de-DE" dirty="0" err="1">
                <a:latin typeface="Calibri" panose="020F0502020204030204" pitchFamily="34" charset="0"/>
              </a:rPr>
              <a:t>augmentation</a:t>
            </a:r>
            <a:r>
              <a:rPr lang="de-CH" altLang="de-DE" dirty="0">
                <a:latin typeface="Calibri" panose="020F0502020204030204" pitchFamily="34" charset="0"/>
              </a:rPr>
              <a:t> de la </a:t>
            </a:r>
            <a:r>
              <a:rPr lang="de-CH" altLang="de-DE" dirty="0" err="1">
                <a:latin typeface="Calibri" panose="020F0502020204030204" pitchFamily="34" charset="0"/>
              </a:rPr>
              <a:t>masse</a:t>
            </a:r>
            <a:r>
              <a:rPr lang="de-CH" altLang="de-DE" dirty="0">
                <a:latin typeface="Calibri" panose="020F0502020204030204" pitchFamily="34" charset="0"/>
              </a:rPr>
              <a:t> </a:t>
            </a:r>
            <a:r>
              <a:rPr lang="de-CH" altLang="de-DE" dirty="0" err="1">
                <a:latin typeface="Calibri" panose="020F0502020204030204" pitchFamily="34" charset="0"/>
              </a:rPr>
              <a:t>monétaire</a:t>
            </a:r>
            <a:r>
              <a:rPr lang="de-CH" altLang="de-DE" dirty="0">
                <a:latin typeface="Calibri" panose="020F0502020204030204" pitchFamily="34" charset="0"/>
              </a:rPr>
              <a:t> la </a:t>
            </a:r>
            <a:r>
              <a:rPr lang="de-CH" altLang="de-DE" dirty="0" err="1">
                <a:latin typeface="Calibri" panose="020F0502020204030204" pitchFamily="34" charset="0"/>
              </a:rPr>
              <a:t>semaine</a:t>
            </a:r>
            <a:r>
              <a:rPr lang="de-CH" altLang="de-DE" dirty="0">
                <a:latin typeface="Calibri" panose="020F0502020204030204" pitchFamily="34" charset="0"/>
              </a:rPr>
              <a:t> </a:t>
            </a:r>
            <a:r>
              <a:rPr lang="de-CH" altLang="de-DE" dirty="0" err="1">
                <a:latin typeface="Calibri" panose="020F0502020204030204" pitchFamily="34" charset="0"/>
              </a:rPr>
              <a:t>dernière</a:t>
            </a:r>
            <a:r>
              <a:rPr lang="de-CH" altLang="de-DE" dirty="0">
                <a:latin typeface="Calibri" panose="020F0502020204030204" pitchFamily="34" charset="0"/>
              </a:rPr>
              <a:t> ! »</a:t>
            </a:r>
          </a:p>
          <a:p>
            <a:pPr algn="ctr" eaLnBrk="1" hangingPunct="1"/>
            <a:endParaRPr lang="de-CH" altLang="de-DE" dirty="0">
              <a:latin typeface="Calibri" panose="020F0502020204030204" pitchFamily="34" charset="0"/>
            </a:endParaRPr>
          </a:p>
        </p:txBody>
      </p:sp>
      <p:sp>
        <p:nvSpPr>
          <p:cNvPr id="17411" name="Rectangle 2">
            <a:extLst>
              <a:ext uri="{FF2B5EF4-FFF2-40B4-BE49-F238E27FC236}">
                <a16:creationId xmlns:a16="http://schemas.microsoft.com/office/drawing/2014/main" id="{F4B293AA-E221-EA08-CC3D-022AA372BBA9}"/>
              </a:ext>
            </a:extLst>
          </p:cNvPr>
          <p:cNvSpPr>
            <a:spLocks noChangeArrowheads="1"/>
          </p:cNvSpPr>
          <p:nvPr/>
        </p:nvSpPr>
        <p:spPr bwMode="auto">
          <a:xfrm>
            <a:off x="322263" y="136525"/>
            <a:ext cx="7392987" cy="649288"/>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endParaRPr lang="de-CH" altLang="de-DE" sz="2400" b="1">
              <a:solidFill>
                <a:schemeClr val="bg1"/>
              </a:solidFill>
              <a:latin typeface="Calibri" panose="020F0502020204030204" pitchFamily="34" charset="0"/>
            </a:endParaRPr>
          </a:p>
        </p:txBody>
      </p:sp>
      <p:sp>
        <p:nvSpPr>
          <p:cNvPr id="17412" name="Rectangle 3">
            <a:extLst>
              <a:ext uri="{FF2B5EF4-FFF2-40B4-BE49-F238E27FC236}">
                <a16:creationId xmlns:a16="http://schemas.microsoft.com/office/drawing/2014/main" id="{F5F3C844-535B-AF7C-007C-B0FF65A8BECC}"/>
              </a:ext>
            </a:extLst>
          </p:cNvPr>
          <p:cNvSpPr>
            <a:spLocks noChangeArrowheads="1"/>
          </p:cNvSpPr>
          <p:nvPr/>
        </p:nvSpPr>
        <p:spPr bwMode="auto">
          <a:xfrm>
            <a:off x="7975600" y="144463"/>
            <a:ext cx="719138" cy="649287"/>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de-CH" altLang="de-DE" sz="2800" b="1">
                <a:solidFill>
                  <a:schemeClr val="bg1"/>
                </a:solidFill>
                <a:latin typeface="Calibri" panose="020F0502020204030204" pitchFamily="34" charset="0"/>
              </a:rPr>
              <a:t>7</a:t>
            </a:r>
            <a:endParaRPr lang="de-DE" altLang="de-DE" sz="2800" b="1">
              <a:solidFill>
                <a:schemeClr val="bg1"/>
              </a:solidFill>
              <a:latin typeface="Calibri" panose="020F0502020204030204" pitchFamily="34" charset="0"/>
            </a:endParaRPr>
          </a:p>
        </p:txBody>
      </p:sp>
      <p:pic>
        <p:nvPicPr>
          <p:cNvPr id="17413" name="Grafik 1">
            <a:extLst>
              <a:ext uri="{FF2B5EF4-FFF2-40B4-BE49-F238E27FC236}">
                <a16:creationId xmlns:a16="http://schemas.microsoft.com/office/drawing/2014/main" id="{D4959993-EB04-0C0F-61F3-B9CD1A0A026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57238" y="2641600"/>
            <a:ext cx="762635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Rectangle 2">
            <a:extLst>
              <a:ext uri="{FF2B5EF4-FFF2-40B4-BE49-F238E27FC236}">
                <a16:creationId xmlns:a16="http://schemas.microsoft.com/office/drawing/2014/main" id="{557BAC65-CF95-13B6-BACC-2E0F8CFB65D8}"/>
              </a:ext>
            </a:extLst>
          </p:cNvPr>
          <p:cNvSpPr>
            <a:spLocks noChangeArrowheads="1"/>
          </p:cNvSpPr>
          <p:nvPr/>
        </p:nvSpPr>
        <p:spPr bwMode="auto">
          <a:xfrm>
            <a:off x="322263" y="136525"/>
            <a:ext cx="7392987" cy="649288"/>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2. </a:t>
            </a:r>
            <a:r>
              <a:rPr lang="fr-FR" altLang="de-DE" sz="2400" b="1">
                <a:solidFill>
                  <a:schemeClr val="bg1"/>
                </a:solidFill>
                <a:latin typeface="Calibri" panose="020F0502020204030204" pitchFamily="34" charset="0"/>
              </a:rPr>
              <a:t>Le rôle économique des banques</a:t>
            </a:r>
            <a:endParaRPr lang="de-CH" altLang="de-DE" sz="2400" b="1">
              <a:solidFill>
                <a:schemeClr val="bg1"/>
              </a:solidFill>
              <a:latin typeface="Calibri" panose="020F0502020204030204" pitchFamily="34" charset="0"/>
            </a:endParaRPr>
          </a:p>
        </p:txBody>
      </p:sp>
      <p:sp>
        <p:nvSpPr>
          <p:cNvPr id="26626" name="Rectangle 3">
            <a:extLst>
              <a:ext uri="{FF2B5EF4-FFF2-40B4-BE49-F238E27FC236}">
                <a16:creationId xmlns:a16="http://schemas.microsoft.com/office/drawing/2014/main" id="{843BBCBE-69A5-84BD-1B2D-4C2E53814293}"/>
              </a:ext>
            </a:extLst>
          </p:cNvPr>
          <p:cNvSpPr>
            <a:spLocks noChangeArrowheads="1"/>
          </p:cNvSpPr>
          <p:nvPr/>
        </p:nvSpPr>
        <p:spPr bwMode="auto">
          <a:xfrm>
            <a:off x="7975600" y="144463"/>
            <a:ext cx="719138" cy="649287"/>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7</a:t>
            </a:r>
          </a:p>
        </p:txBody>
      </p:sp>
      <p:sp>
        <p:nvSpPr>
          <p:cNvPr id="26627" name="Text Box 10">
            <a:extLst>
              <a:ext uri="{FF2B5EF4-FFF2-40B4-BE49-F238E27FC236}">
                <a16:creationId xmlns:a16="http://schemas.microsoft.com/office/drawing/2014/main" id="{943B3534-FD51-BD93-463A-9594C5D45DA8}"/>
              </a:ext>
            </a:extLst>
          </p:cNvPr>
          <p:cNvSpPr txBox="1">
            <a:spLocks noChangeArrowheads="1"/>
          </p:cNvSpPr>
          <p:nvPr/>
        </p:nvSpPr>
        <p:spPr bwMode="auto">
          <a:xfrm>
            <a:off x="323850" y="1196975"/>
            <a:ext cx="8351838" cy="457200"/>
          </a:xfrm>
          <a:prstGeom prst="rect">
            <a:avLst/>
          </a:prstGeom>
          <a:solidFill>
            <a:srgbClr val="BAFBFE">
              <a:alpha val="36078"/>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60363" indent="-360363">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de-CH" altLang="de-DE" sz="2400">
                <a:latin typeface="Calibri" panose="020F0502020204030204" pitchFamily="34" charset="0"/>
              </a:rPr>
              <a:t>2.	 Mise à disposition d’informations</a:t>
            </a:r>
          </a:p>
        </p:txBody>
      </p:sp>
      <p:sp>
        <p:nvSpPr>
          <p:cNvPr id="26628" name="Text Box 8">
            <a:extLst>
              <a:ext uri="{FF2B5EF4-FFF2-40B4-BE49-F238E27FC236}">
                <a16:creationId xmlns:a16="http://schemas.microsoft.com/office/drawing/2014/main" id="{45AAD137-1A0C-378F-30B1-57B5122DF9BA}"/>
              </a:ext>
            </a:extLst>
          </p:cNvPr>
          <p:cNvSpPr txBox="1">
            <a:spLocks noChangeArrowheads="1"/>
          </p:cNvSpPr>
          <p:nvPr/>
        </p:nvSpPr>
        <p:spPr bwMode="auto">
          <a:xfrm>
            <a:off x="323850" y="2060575"/>
            <a:ext cx="829945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buFontTx/>
              <a:buChar char="•"/>
            </a:pPr>
            <a:r>
              <a:rPr lang="de-CH" altLang="de-DE" sz="2400">
                <a:latin typeface="Calibri" panose="020F0502020204030204" pitchFamily="34" charset="0"/>
              </a:rPr>
              <a:t>Contrairement aux privés, les banques ont des capacités étendues en matière d’</a:t>
            </a:r>
            <a:r>
              <a:rPr lang="de-CH" altLang="de-DE" sz="2400" i="1">
                <a:latin typeface="Calibri" panose="020F0502020204030204" pitchFamily="34" charset="0"/>
              </a:rPr>
              <a:t>analyses de solvabilité</a:t>
            </a:r>
            <a:r>
              <a:rPr lang="de-CH" altLang="de-DE" sz="2400">
                <a:latin typeface="Calibri" panose="020F0502020204030204" pitchFamily="34" charset="0"/>
              </a:rPr>
              <a:t>. </a:t>
            </a:r>
          </a:p>
        </p:txBody>
      </p:sp>
      <p:sp>
        <p:nvSpPr>
          <p:cNvPr id="26629" name="Text Box 8">
            <a:extLst>
              <a:ext uri="{FF2B5EF4-FFF2-40B4-BE49-F238E27FC236}">
                <a16:creationId xmlns:a16="http://schemas.microsoft.com/office/drawing/2014/main" id="{1971C1C7-7761-E710-A1BE-F909B593CE3F}"/>
              </a:ext>
            </a:extLst>
          </p:cNvPr>
          <p:cNvSpPr txBox="1">
            <a:spLocks noChangeArrowheads="1"/>
          </p:cNvSpPr>
          <p:nvPr/>
        </p:nvSpPr>
        <p:spPr bwMode="auto">
          <a:xfrm>
            <a:off x="323850" y="3357563"/>
            <a:ext cx="8280400" cy="1938337"/>
          </a:xfrm>
          <a:prstGeom prst="rect">
            <a:avLst/>
          </a:prstGeom>
          <a:solidFill>
            <a:srgbClr val="C0C0C0">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de-CH" altLang="de-DE" sz="2400">
                <a:latin typeface="Calibri" panose="020F0502020204030204" pitchFamily="34" charset="0"/>
                <a:sym typeface="Wingdings" pitchFamily="2" charset="2"/>
              </a:rPr>
              <a:t> </a:t>
            </a:r>
            <a:r>
              <a:rPr lang="de-CH" altLang="de-DE" sz="2400" b="1" i="1">
                <a:latin typeface="Calibri" panose="020F0502020204030204" pitchFamily="34" charset="0"/>
              </a:rPr>
              <a:t>Analyse de solvabilité</a:t>
            </a:r>
            <a:r>
              <a:rPr lang="de-CH" altLang="de-DE" sz="2400">
                <a:latin typeface="Calibri" panose="020F0502020204030204" pitchFamily="34" charset="0"/>
              </a:rPr>
              <a:t> 					</a:t>
            </a:r>
            <a:endParaRPr lang="de-CH" altLang="de-DE" sz="2400" i="1">
              <a:latin typeface="Calibri" panose="020F0502020204030204" pitchFamily="34" charset="0"/>
            </a:endParaRPr>
          </a:p>
          <a:p>
            <a:pPr eaLnBrk="1" hangingPunct="1"/>
            <a:r>
              <a:rPr lang="fr-FR" altLang="de-DE" sz="2400">
                <a:latin typeface="Calibri" panose="020F0502020204030204" pitchFamily="34" charset="0"/>
                <a:sym typeface="Wingdings" pitchFamily="2" charset="2"/>
              </a:rPr>
              <a:t>Vérification effectuée par la banque, dans le cadre de l’octroi d’un crédit, que l’emprunteur a la capacité d’assurer le paiement régulier des intérêts et de rembourser le crédit à l’échéance convenue.</a:t>
            </a:r>
            <a:endParaRPr lang="de-DE" altLang="de-DE" sz="2400">
              <a:latin typeface="Calibri" panose="020F050202020403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49" name="Rectangle 2">
            <a:extLst>
              <a:ext uri="{FF2B5EF4-FFF2-40B4-BE49-F238E27FC236}">
                <a16:creationId xmlns:a16="http://schemas.microsoft.com/office/drawing/2014/main" id="{3CA3BCB2-387D-9114-424E-FE156314803C}"/>
              </a:ext>
            </a:extLst>
          </p:cNvPr>
          <p:cNvSpPr>
            <a:spLocks noChangeArrowheads="1"/>
          </p:cNvSpPr>
          <p:nvPr/>
        </p:nvSpPr>
        <p:spPr bwMode="auto">
          <a:xfrm>
            <a:off x="322263" y="136525"/>
            <a:ext cx="7392987" cy="649288"/>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2. </a:t>
            </a:r>
            <a:r>
              <a:rPr lang="fr-FR" altLang="de-DE" sz="2400" b="1">
                <a:solidFill>
                  <a:schemeClr val="bg1"/>
                </a:solidFill>
                <a:latin typeface="Calibri" panose="020F0502020204030204" pitchFamily="34" charset="0"/>
              </a:rPr>
              <a:t>Le rôle économique des banques</a:t>
            </a:r>
            <a:endParaRPr lang="de-CH" altLang="de-DE" sz="2400" b="1">
              <a:solidFill>
                <a:schemeClr val="bg1"/>
              </a:solidFill>
              <a:latin typeface="Calibri" panose="020F0502020204030204" pitchFamily="34" charset="0"/>
            </a:endParaRPr>
          </a:p>
        </p:txBody>
      </p:sp>
      <p:sp>
        <p:nvSpPr>
          <p:cNvPr id="27650" name="Rectangle 3">
            <a:extLst>
              <a:ext uri="{FF2B5EF4-FFF2-40B4-BE49-F238E27FC236}">
                <a16:creationId xmlns:a16="http://schemas.microsoft.com/office/drawing/2014/main" id="{AE28B66E-CD54-64A7-8714-B1070C8F31BD}"/>
              </a:ext>
            </a:extLst>
          </p:cNvPr>
          <p:cNvSpPr>
            <a:spLocks noChangeArrowheads="1"/>
          </p:cNvSpPr>
          <p:nvPr/>
        </p:nvSpPr>
        <p:spPr bwMode="auto">
          <a:xfrm>
            <a:off x="7975600" y="144463"/>
            <a:ext cx="719138" cy="649287"/>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7</a:t>
            </a:r>
          </a:p>
        </p:txBody>
      </p:sp>
      <p:sp>
        <p:nvSpPr>
          <p:cNvPr id="27651" name="Text Box 10">
            <a:extLst>
              <a:ext uri="{FF2B5EF4-FFF2-40B4-BE49-F238E27FC236}">
                <a16:creationId xmlns:a16="http://schemas.microsoft.com/office/drawing/2014/main" id="{E70D0093-F536-CC26-9AD1-F2513D1645EA}"/>
              </a:ext>
            </a:extLst>
          </p:cNvPr>
          <p:cNvSpPr txBox="1">
            <a:spLocks noChangeArrowheads="1"/>
          </p:cNvSpPr>
          <p:nvPr/>
        </p:nvSpPr>
        <p:spPr bwMode="auto">
          <a:xfrm>
            <a:off x="323850" y="1196975"/>
            <a:ext cx="8351838" cy="457200"/>
          </a:xfrm>
          <a:prstGeom prst="rect">
            <a:avLst/>
          </a:prstGeom>
          <a:solidFill>
            <a:srgbClr val="BAFBFE">
              <a:alpha val="36078"/>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60363" indent="-360363">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de-CH" altLang="de-DE" sz="2400">
                <a:latin typeface="Calibri" panose="020F0502020204030204" pitchFamily="34" charset="0"/>
              </a:rPr>
              <a:t>3.	 Répartition des risques</a:t>
            </a:r>
          </a:p>
        </p:txBody>
      </p:sp>
      <p:sp>
        <p:nvSpPr>
          <p:cNvPr id="27652" name="Text Box 8">
            <a:extLst>
              <a:ext uri="{FF2B5EF4-FFF2-40B4-BE49-F238E27FC236}">
                <a16:creationId xmlns:a16="http://schemas.microsoft.com/office/drawing/2014/main" id="{07589708-F18A-076F-B453-7ACFF43F129C}"/>
              </a:ext>
            </a:extLst>
          </p:cNvPr>
          <p:cNvSpPr txBox="1">
            <a:spLocks noChangeArrowheads="1"/>
          </p:cNvSpPr>
          <p:nvPr/>
        </p:nvSpPr>
        <p:spPr bwMode="auto">
          <a:xfrm>
            <a:off x="323850" y="2060575"/>
            <a:ext cx="829945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buFontTx/>
              <a:buChar char="•"/>
            </a:pPr>
            <a:r>
              <a:rPr lang="de-CH" altLang="de-DE" sz="2400">
                <a:latin typeface="Calibri" panose="020F0502020204030204" pitchFamily="34" charset="0"/>
              </a:rPr>
              <a:t>En accordant de nombreux prêts, une banque est mieux à même qu’un privé de faire face à la défaillance d’un emprunteur.</a:t>
            </a:r>
          </a:p>
          <a:p>
            <a:pPr eaLnBrk="1" hangingPunct="1"/>
            <a:r>
              <a:rPr lang="de-CH" altLang="de-DE" sz="2400">
                <a:latin typeface="Calibri" panose="020F0502020204030204" pitchFamily="34" charset="0"/>
              </a:rPr>
              <a: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Text Box 7">
            <a:extLst>
              <a:ext uri="{FF2B5EF4-FFF2-40B4-BE49-F238E27FC236}">
                <a16:creationId xmlns:a16="http://schemas.microsoft.com/office/drawing/2014/main" id="{F3F365CD-55E2-FABD-E4B2-EAA77531E8AC}"/>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28674" name="Rectangle 2">
            <a:extLst>
              <a:ext uri="{FF2B5EF4-FFF2-40B4-BE49-F238E27FC236}">
                <a16:creationId xmlns:a16="http://schemas.microsoft.com/office/drawing/2014/main" id="{9B7316E9-D07B-F2BC-5B5D-CF13BBBEB623}"/>
              </a:ext>
            </a:extLst>
          </p:cNvPr>
          <p:cNvSpPr>
            <a:spLocks noChangeArrowheads="1"/>
          </p:cNvSpPr>
          <p:nvPr/>
        </p:nvSpPr>
        <p:spPr bwMode="auto">
          <a:xfrm>
            <a:off x="322263" y="136525"/>
            <a:ext cx="7392987" cy="649288"/>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endParaRPr lang="de-CH" altLang="de-DE" sz="2400" b="1">
              <a:solidFill>
                <a:schemeClr val="bg1"/>
              </a:solidFill>
              <a:latin typeface="Calibri" panose="020F0502020204030204" pitchFamily="34" charset="0"/>
            </a:endParaRPr>
          </a:p>
        </p:txBody>
      </p:sp>
      <p:sp>
        <p:nvSpPr>
          <p:cNvPr id="28675" name="Rectangle 3">
            <a:extLst>
              <a:ext uri="{FF2B5EF4-FFF2-40B4-BE49-F238E27FC236}">
                <a16:creationId xmlns:a16="http://schemas.microsoft.com/office/drawing/2014/main" id="{868156AE-56C0-B068-FFE2-5F6D49FDA100}"/>
              </a:ext>
            </a:extLst>
          </p:cNvPr>
          <p:cNvSpPr>
            <a:spLocks noChangeArrowheads="1"/>
          </p:cNvSpPr>
          <p:nvPr/>
        </p:nvSpPr>
        <p:spPr bwMode="auto">
          <a:xfrm>
            <a:off x="7975600" y="144463"/>
            <a:ext cx="719138" cy="649287"/>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7</a:t>
            </a:r>
          </a:p>
        </p:txBody>
      </p:sp>
      <p:sp>
        <p:nvSpPr>
          <p:cNvPr id="6" name="Text Box 10">
            <a:extLst>
              <a:ext uri="{FF2B5EF4-FFF2-40B4-BE49-F238E27FC236}">
                <a16:creationId xmlns:a16="http://schemas.microsoft.com/office/drawing/2014/main" id="{29C2B34C-4C47-6C05-39FB-01AC33379B4C}"/>
              </a:ext>
            </a:extLst>
          </p:cNvPr>
          <p:cNvSpPr txBox="1">
            <a:spLocks noChangeArrowheads="1"/>
          </p:cNvSpPr>
          <p:nvPr/>
        </p:nvSpPr>
        <p:spPr bwMode="auto">
          <a:xfrm>
            <a:off x="323850" y="1111250"/>
            <a:ext cx="8496300" cy="3416300"/>
          </a:xfrm>
          <a:prstGeom prst="rect">
            <a:avLst/>
          </a:prstGeom>
          <a:noFill/>
          <a:ln>
            <a:noFill/>
          </a:ln>
        </p:spPr>
        <p:txBody>
          <a:bodyPr>
            <a:spAutoFit/>
          </a:bodyPr>
          <a:lstStyle>
            <a:lvl1pPr marL="342900" indent="-342900">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r>
              <a:rPr lang="de-CH" altLang="de-DE" sz="2400" b="1" dirty="0" err="1">
                <a:latin typeface="Calibri" panose="020F0502020204030204" pitchFamily="34" charset="0"/>
              </a:rPr>
              <a:t>Structure</a:t>
            </a:r>
            <a:r>
              <a:rPr lang="de-CH" altLang="de-DE" sz="2400" b="1" dirty="0">
                <a:latin typeface="Calibri" panose="020F0502020204030204" pitchFamily="34" charset="0"/>
              </a:rPr>
              <a:t> du </a:t>
            </a:r>
            <a:r>
              <a:rPr lang="de-CH" altLang="de-DE" sz="2400" b="1" dirty="0" err="1">
                <a:latin typeface="Calibri" panose="020F0502020204030204" pitchFamily="34" charset="0"/>
              </a:rPr>
              <a:t>chapitre</a:t>
            </a:r>
            <a:r>
              <a:rPr lang="de-CH" altLang="de-DE" sz="2400" b="1" dirty="0">
                <a:latin typeface="Calibri" panose="020F0502020204030204" pitchFamily="34" charset="0"/>
              </a:rPr>
              <a:t> :</a:t>
            </a:r>
          </a:p>
          <a:p>
            <a:pPr eaLnBrk="1" hangingPunct="1">
              <a:defRPr/>
            </a:pPr>
            <a:endParaRPr lang="de-CH" altLang="de-DE" sz="2400" b="1" dirty="0">
              <a:solidFill>
                <a:srgbClr val="FFCC00"/>
              </a:solidFill>
              <a:latin typeface="Calibri" panose="020F0502020204030204" pitchFamily="34" charset="0"/>
            </a:endParaRPr>
          </a:p>
          <a:p>
            <a:pPr eaLnBrk="1" hangingPunct="1">
              <a:defRPr/>
            </a:pPr>
            <a:r>
              <a:rPr lang="de-DE" altLang="de-DE" sz="2400" dirty="0">
                <a:latin typeface="Calibri" panose="020F0502020204030204" pitchFamily="34" charset="0"/>
              </a:rPr>
              <a:t>1. </a:t>
            </a:r>
            <a:r>
              <a:rPr lang="fr-FR" altLang="de-DE" sz="2400" dirty="0">
                <a:latin typeface="Calibri" panose="020F0502020204030204" pitchFamily="34" charset="0"/>
              </a:rPr>
              <a:t>Les marchés financiers et les banques</a:t>
            </a:r>
            <a:endParaRPr lang="de-DE" altLang="de-DE" sz="2400" dirty="0">
              <a:latin typeface="Calibri" panose="020F0502020204030204" pitchFamily="34" charset="0"/>
            </a:endParaRPr>
          </a:p>
          <a:p>
            <a:pPr marL="0" indent="0" eaLnBrk="1" hangingPunct="1">
              <a:defRPr/>
            </a:pPr>
            <a:r>
              <a:rPr lang="de-CH" altLang="de-DE" sz="2400" dirty="0">
                <a:latin typeface="Calibri" panose="020F0502020204030204" pitchFamily="34" charset="0"/>
              </a:rPr>
              <a:t>2. </a:t>
            </a:r>
            <a:r>
              <a:rPr lang="fr-FR" altLang="de-DE" sz="2400" dirty="0">
                <a:latin typeface="Calibri" panose="020F0502020204030204" pitchFamily="34" charset="0"/>
              </a:rPr>
              <a:t>Le rôle économique des banques</a:t>
            </a:r>
            <a:endParaRPr lang="de-CH" altLang="de-DE" sz="2400" dirty="0">
              <a:latin typeface="Calibri" panose="020F0502020204030204" pitchFamily="34" charset="0"/>
            </a:endParaRPr>
          </a:p>
          <a:p>
            <a:pPr marL="0" indent="0" eaLnBrk="1" hangingPunct="1">
              <a:defRPr/>
            </a:pPr>
            <a:r>
              <a:rPr lang="de-CH" altLang="de-DE" sz="2400" b="1" dirty="0">
                <a:solidFill>
                  <a:srgbClr val="01B2BB"/>
                </a:solidFill>
                <a:latin typeface="Calibri" panose="020F0502020204030204" pitchFamily="34" charset="0"/>
              </a:rPr>
              <a:t>3. </a:t>
            </a:r>
            <a:r>
              <a:rPr lang="fr-FR" altLang="de-DE" sz="2400" b="1" dirty="0">
                <a:solidFill>
                  <a:srgbClr val="01B2BB"/>
                </a:solidFill>
                <a:latin typeface="Calibri" panose="020F0502020204030204" pitchFamily="34" charset="0"/>
              </a:rPr>
              <a:t>Le financement bancaire et les principales opérations bancaires</a:t>
            </a:r>
          </a:p>
          <a:p>
            <a:pPr marL="0" indent="0" eaLnBrk="1" hangingPunct="1">
              <a:defRPr/>
            </a:pPr>
            <a:r>
              <a:rPr lang="fr-FR" altLang="de-DE" sz="2400" dirty="0">
                <a:latin typeface="Calibri" panose="020F0502020204030204" pitchFamily="34" charset="0"/>
              </a:rPr>
              <a:t>4. Les risques liés aux activités bancaires</a:t>
            </a:r>
            <a:endParaRPr lang="de-CH" altLang="de-DE" sz="2400" dirty="0">
              <a:latin typeface="Calibri" panose="020F0502020204030204" pitchFamily="34" charset="0"/>
            </a:endParaRPr>
          </a:p>
          <a:p>
            <a:pPr eaLnBrk="1" hangingPunct="1">
              <a:defRPr/>
            </a:pPr>
            <a:r>
              <a:rPr lang="de-CH" altLang="de-DE" sz="2400" dirty="0">
                <a:latin typeface="Calibri" panose="020F0502020204030204" pitchFamily="34" charset="0"/>
              </a:rPr>
              <a:t>5. </a:t>
            </a:r>
            <a:r>
              <a:rPr lang="fr-FR" altLang="de-DE" sz="2400" dirty="0">
                <a:latin typeface="Calibri" panose="020F0502020204030204" pitchFamily="34" charset="0"/>
              </a:rPr>
              <a:t>Les formes de la régulation bancaire</a:t>
            </a:r>
          </a:p>
          <a:p>
            <a:pPr eaLnBrk="1" hangingPunct="1">
              <a:defRPr/>
            </a:pPr>
            <a:r>
              <a:rPr lang="fr-FR" altLang="de-DE" sz="2400" dirty="0">
                <a:latin typeface="Calibri" panose="020F0502020204030204" pitchFamily="34" charset="0"/>
              </a:rPr>
              <a:t>6. La réglementation bancaire en Suisse</a:t>
            </a:r>
            <a:endParaRPr lang="de-CH" altLang="de-DE" sz="2400" dirty="0">
              <a:latin typeface="Calibri" panose="020F0502020204030204" pitchFamily="34" charset="0"/>
            </a:endParaRPr>
          </a:p>
          <a:p>
            <a:pPr eaLnBrk="1" hangingPunct="1">
              <a:defRPr/>
            </a:pPr>
            <a:endParaRPr lang="de-CH" altLang="de-DE" sz="2400" dirty="0">
              <a:latin typeface="Calibri" panose="020F050202020403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7" name="Rectangle 2">
            <a:extLst>
              <a:ext uri="{FF2B5EF4-FFF2-40B4-BE49-F238E27FC236}">
                <a16:creationId xmlns:a16="http://schemas.microsoft.com/office/drawing/2014/main" id="{E6DE550F-BA79-293D-4A44-46E13AAC8C56}"/>
              </a:ext>
            </a:extLst>
          </p:cNvPr>
          <p:cNvSpPr>
            <a:spLocks noChangeArrowheads="1"/>
          </p:cNvSpPr>
          <p:nvPr/>
        </p:nvSpPr>
        <p:spPr bwMode="auto">
          <a:xfrm>
            <a:off x="322263" y="136525"/>
            <a:ext cx="7392987" cy="649288"/>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3. </a:t>
            </a:r>
            <a:r>
              <a:rPr lang="fr-FR" altLang="de-DE" sz="2400" b="1">
                <a:solidFill>
                  <a:schemeClr val="bg1"/>
                </a:solidFill>
                <a:latin typeface="Calibri" panose="020F0502020204030204" pitchFamily="34" charset="0"/>
              </a:rPr>
              <a:t>Le financement bancaire et les principales opérations </a:t>
            </a:r>
          </a:p>
          <a:p>
            <a:pPr eaLnBrk="1" hangingPunct="1"/>
            <a:r>
              <a:rPr lang="fr-FR" altLang="de-DE" sz="2400" b="1">
                <a:solidFill>
                  <a:schemeClr val="bg1"/>
                </a:solidFill>
                <a:latin typeface="Calibri" panose="020F0502020204030204" pitchFamily="34" charset="0"/>
              </a:rPr>
              <a:t>bancaires</a:t>
            </a:r>
            <a:endParaRPr lang="de-CH" altLang="de-DE" sz="2400" b="1">
              <a:solidFill>
                <a:schemeClr val="bg1"/>
              </a:solidFill>
              <a:latin typeface="Calibri" panose="020F0502020204030204" pitchFamily="34" charset="0"/>
            </a:endParaRPr>
          </a:p>
        </p:txBody>
      </p:sp>
      <p:sp>
        <p:nvSpPr>
          <p:cNvPr id="29698" name="Rectangle 3">
            <a:extLst>
              <a:ext uri="{FF2B5EF4-FFF2-40B4-BE49-F238E27FC236}">
                <a16:creationId xmlns:a16="http://schemas.microsoft.com/office/drawing/2014/main" id="{685A860D-C576-414F-39A1-CA98C240978F}"/>
              </a:ext>
            </a:extLst>
          </p:cNvPr>
          <p:cNvSpPr>
            <a:spLocks noChangeArrowheads="1"/>
          </p:cNvSpPr>
          <p:nvPr/>
        </p:nvSpPr>
        <p:spPr bwMode="auto">
          <a:xfrm>
            <a:off x="7975600" y="144463"/>
            <a:ext cx="719138" cy="649287"/>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7</a:t>
            </a:r>
          </a:p>
        </p:txBody>
      </p:sp>
      <p:sp>
        <p:nvSpPr>
          <p:cNvPr id="29699" name="Text Box 8">
            <a:extLst>
              <a:ext uri="{FF2B5EF4-FFF2-40B4-BE49-F238E27FC236}">
                <a16:creationId xmlns:a16="http://schemas.microsoft.com/office/drawing/2014/main" id="{805E2F55-49B4-6C4A-3496-30A9E1E4DA8D}"/>
              </a:ext>
            </a:extLst>
          </p:cNvPr>
          <p:cNvSpPr txBox="1">
            <a:spLocks noChangeArrowheads="1"/>
          </p:cNvSpPr>
          <p:nvPr/>
        </p:nvSpPr>
        <p:spPr bwMode="auto">
          <a:xfrm>
            <a:off x="323850" y="1196975"/>
            <a:ext cx="8299450"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de-CH" altLang="de-DE" sz="2400" b="1" dirty="0">
                <a:latin typeface="Calibri" panose="020F0502020204030204" pitchFamily="34" charset="0"/>
              </a:rPr>
              <a:t>Deux </a:t>
            </a:r>
            <a:r>
              <a:rPr lang="de-CH" altLang="de-DE" sz="2400" b="1" dirty="0" err="1">
                <a:latin typeface="Calibri" panose="020F0502020204030204" pitchFamily="34" charset="0"/>
              </a:rPr>
              <a:t>sources</a:t>
            </a:r>
            <a:r>
              <a:rPr lang="de-CH" altLang="de-DE" sz="2400" b="1" dirty="0">
                <a:latin typeface="Calibri" panose="020F0502020204030204" pitchFamily="34" charset="0"/>
              </a:rPr>
              <a:t> de </a:t>
            </a:r>
            <a:r>
              <a:rPr lang="de-CH" altLang="de-DE" sz="2400" b="1" dirty="0" err="1">
                <a:latin typeface="Calibri" panose="020F0502020204030204" pitchFamily="34" charset="0"/>
              </a:rPr>
              <a:t>financement</a:t>
            </a:r>
            <a:r>
              <a:rPr lang="de-CH" altLang="de-DE" sz="2400" b="1" dirty="0">
                <a:latin typeface="Calibri" panose="020F0502020204030204" pitchFamily="34" charset="0"/>
              </a:rPr>
              <a:t> :</a:t>
            </a:r>
          </a:p>
          <a:p>
            <a:pPr eaLnBrk="1" hangingPunct="1"/>
            <a:endParaRPr lang="de-CH" altLang="de-DE" sz="2400" dirty="0">
              <a:latin typeface="Calibri" panose="020F0502020204030204" pitchFamily="34" charset="0"/>
            </a:endParaRPr>
          </a:p>
          <a:p>
            <a:pPr eaLnBrk="1" hangingPunct="1">
              <a:buFontTx/>
              <a:buChar char="•"/>
            </a:pPr>
            <a:r>
              <a:rPr lang="de-CH" altLang="de-DE" sz="2400" dirty="0" err="1">
                <a:latin typeface="Calibri" panose="020F0502020204030204" pitchFamily="34" charset="0"/>
              </a:rPr>
              <a:t>Soit</a:t>
            </a:r>
            <a:r>
              <a:rPr lang="de-CH" altLang="de-DE" sz="2400" dirty="0">
                <a:latin typeface="Calibri" panose="020F0502020204030204" pitchFamily="34" charset="0"/>
              </a:rPr>
              <a:t> </a:t>
            </a:r>
            <a:r>
              <a:rPr lang="de-CH" altLang="de-DE" sz="2400" dirty="0" err="1">
                <a:latin typeface="Calibri" panose="020F0502020204030204" pitchFamily="34" charset="0"/>
              </a:rPr>
              <a:t>une</a:t>
            </a:r>
            <a:r>
              <a:rPr lang="de-CH" altLang="de-DE" sz="2400" dirty="0">
                <a:latin typeface="Calibri" panose="020F0502020204030204" pitchFamily="34" charset="0"/>
              </a:rPr>
              <a:t> </a:t>
            </a:r>
            <a:r>
              <a:rPr lang="de-CH" altLang="de-DE" sz="2400" dirty="0" err="1">
                <a:latin typeface="Calibri" panose="020F0502020204030204" pitchFamily="34" charset="0"/>
              </a:rPr>
              <a:t>entreprise</a:t>
            </a:r>
            <a:r>
              <a:rPr lang="de-CH" altLang="de-DE" sz="2400" dirty="0">
                <a:latin typeface="Calibri" panose="020F0502020204030204" pitchFamily="34" charset="0"/>
              </a:rPr>
              <a:t> se </a:t>
            </a:r>
            <a:r>
              <a:rPr lang="de-CH" altLang="de-DE" sz="2400" dirty="0" err="1">
                <a:latin typeface="Calibri" panose="020F0502020204030204" pitchFamily="34" charset="0"/>
              </a:rPr>
              <a:t>finance</a:t>
            </a:r>
            <a:r>
              <a:rPr lang="de-CH" altLang="de-DE" sz="2400" dirty="0">
                <a:latin typeface="Calibri" panose="020F0502020204030204" pitchFamily="34" charset="0"/>
              </a:rPr>
              <a:t> par </a:t>
            </a:r>
            <a:r>
              <a:rPr lang="de-CH" altLang="de-DE" sz="2400" dirty="0" err="1">
                <a:latin typeface="Calibri" panose="020F0502020204030204" pitchFamily="34" charset="0"/>
              </a:rPr>
              <a:t>ses</a:t>
            </a:r>
            <a:r>
              <a:rPr lang="de-CH" altLang="de-DE" sz="2400" dirty="0">
                <a:latin typeface="Calibri" panose="020F0502020204030204" pitchFamily="34" charset="0"/>
              </a:rPr>
              <a:t> propres </a:t>
            </a:r>
            <a:r>
              <a:rPr lang="de-CH" altLang="de-DE" sz="2400" dirty="0" err="1">
                <a:latin typeface="Calibri" panose="020F0502020204030204" pitchFamily="34" charset="0"/>
              </a:rPr>
              <a:t>moyens</a:t>
            </a:r>
            <a:r>
              <a:rPr lang="de-CH" altLang="de-DE" sz="2400" dirty="0">
                <a:latin typeface="Calibri" panose="020F0502020204030204" pitchFamily="34" charset="0"/>
              </a:rPr>
              <a:t> </a:t>
            </a:r>
            <a:r>
              <a:rPr lang="de-CH" altLang="de-DE" sz="2400" dirty="0">
                <a:latin typeface="Calibri" panose="020F0502020204030204" pitchFamily="34" charset="0"/>
                <a:sym typeface="Wingdings" pitchFamily="2" charset="2"/>
              </a:rPr>
              <a:t></a:t>
            </a:r>
            <a:r>
              <a:rPr lang="de-CH" altLang="de-DE" sz="2400" i="1" dirty="0" err="1">
                <a:latin typeface="Calibri" panose="020F0502020204030204" pitchFamily="34" charset="0"/>
                <a:sym typeface="Wingdings" pitchFamily="2" charset="2"/>
              </a:rPr>
              <a:t>Capitaux</a:t>
            </a:r>
            <a:r>
              <a:rPr lang="de-CH" altLang="de-DE" sz="2400" i="1" dirty="0">
                <a:latin typeface="Calibri" panose="020F0502020204030204" pitchFamily="34" charset="0"/>
                <a:sym typeface="Wingdings" pitchFamily="2" charset="2"/>
              </a:rPr>
              <a:t> propres.</a:t>
            </a:r>
            <a:endParaRPr lang="de-CH" altLang="de-DE" sz="2400" i="1" dirty="0">
              <a:latin typeface="Calibri" panose="020F0502020204030204" pitchFamily="34" charset="0"/>
            </a:endParaRPr>
          </a:p>
          <a:p>
            <a:pPr eaLnBrk="1" hangingPunct="1"/>
            <a:r>
              <a:rPr lang="de-CH" altLang="de-DE" sz="2400" dirty="0">
                <a:latin typeface="Calibri" panose="020F0502020204030204" pitchFamily="34" charset="0"/>
              </a:rPr>
              <a:t> </a:t>
            </a:r>
          </a:p>
          <a:p>
            <a:pPr eaLnBrk="1" hangingPunct="1">
              <a:buFontTx/>
              <a:buChar char="•"/>
            </a:pPr>
            <a:r>
              <a:rPr lang="de-CH" altLang="de-DE" sz="2400" dirty="0" err="1">
                <a:latin typeface="Calibri" panose="020F0502020204030204" pitchFamily="34" charset="0"/>
              </a:rPr>
              <a:t>Soit</a:t>
            </a:r>
            <a:r>
              <a:rPr lang="de-CH" altLang="de-DE" sz="2400" dirty="0">
                <a:latin typeface="Calibri" panose="020F0502020204030204" pitchFamily="34" charset="0"/>
              </a:rPr>
              <a:t> </a:t>
            </a:r>
            <a:r>
              <a:rPr lang="de-CH" altLang="de-DE" sz="2400" dirty="0" err="1">
                <a:latin typeface="Calibri" panose="020F0502020204030204" pitchFamily="34" charset="0"/>
              </a:rPr>
              <a:t>une</a:t>
            </a:r>
            <a:r>
              <a:rPr lang="de-CH" altLang="de-DE" sz="2400" dirty="0">
                <a:latin typeface="Calibri" panose="020F0502020204030204" pitchFamily="34" charset="0"/>
              </a:rPr>
              <a:t> </a:t>
            </a:r>
            <a:r>
              <a:rPr lang="de-CH" altLang="de-DE" sz="2400" dirty="0" err="1">
                <a:latin typeface="Calibri" panose="020F0502020204030204" pitchFamily="34" charset="0"/>
              </a:rPr>
              <a:t>entreprise</a:t>
            </a:r>
            <a:r>
              <a:rPr lang="de-CH" altLang="de-DE" sz="2400" dirty="0">
                <a:latin typeface="Calibri" panose="020F0502020204030204" pitchFamily="34" charset="0"/>
              </a:rPr>
              <a:t> se </a:t>
            </a:r>
            <a:r>
              <a:rPr lang="de-CH" altLang="de-DE" sz="2400" dirty="0" err="1">
                <a:latin typeface="Calibri" panose="020F0502020204030204" pitchFamily="34" charset="0"/>
              </a:rPr>
              <a:t>finance</a:t>
            </a:r>
            <a:r>
              <a:rPr lang="de-CH" altLang="de-DE" sz="2400" dirty="0">
                <a:latin typeface="Calibri" panose="020F0502020204030204" pitchFamily="34" charset="0"/>
              </a:rPr>
              <a:t> </a:t>
            </a:r>
            <a:r>
              <a:rPr lang="de-CH" altLang="de-DE" sz="2400" dirty="0" err="1">
                <a:latin typeface="Calibri" panose="020F0502020204030204" pitchFamily="34" charset="0"/>
              </a:rPr>
              <a:t>auprès</a:t>
            </a:r>
            <a:r>
              <a:rPr lang="de-CH" altLang="de-DE" sz="2400" dirty="0">
                <a:latin typeface="Calibri" panose="020F0502020204030204" pitchFamily="34" charset="0"/>
              </a:rPr>
              <a:t> </a:t>
            </a:r>
            <a:r>
              <a:rPr lang="de-CH" altLang="de-DE" sz="2400" dirty="0" err="1">
                <a:latin typeface="Calibri" panose="020F0502020204030204" pitchFamily="34" charset="0"/>
              </a:rPr>
              <a:t>d’externes</a:t>
            </a:r>
            <a:r>
              <a:rPr lang="de-CH" altLang="de-DE" sz="2400" dirty="0">
                <a:latin typeface="Calibri" panose="020F0502020204030204" pitchFamily="34" charset="0"/>
              </a:rPr>
              <a:t>, en </a:t>
            </a:r>
            <a:r>
              <a:rPr lang="de-CH" altLang="de-DE" sz="2400" dirty="0" err="1">
                <a:latin typeface="Calibri" panose="020F0502020204030204" pitchFamily="34" charset="0"/>
              </a:rPr>
              <a:t>s’endettant</a:t>
            </a:r>
            <a:r>
              <a:rPr lang="de-CH" altLang="de-DE" sz="2400" dirty="0">
                <a:latin typeface="Calibri" panose="020F0502020204030204" pitchFamily="34" charset="0"/>
              </a:rPr>
              <a:t> </a:t>
            </a:r>
            <a:r>
              <a:rPr lang="de-CH" altLang="de-DE" sz="2400" dirty="0">
                <a:latin typeface="Calibri" panose="020F0502020204030204" pitchFamily="34" charset="0"/>
                <a:sym typeface="Wingdings" pitchFamily="2" charset="2"/>
              </a:rPr>
              <a:t> </a:t>
            </a:r>
            <a:r>
              <a:rPr lang="de-CH" altLang="de-DE" sz="2400" i="1" dirty="0" err="1">
                <a:latin typeface="Calibri" panose="020F0502020204030204" pitchFamily="34" charset="0"/>
                <a:sym typeface="Wingdings" pitchFamily="2" charset="2"/>
              </a:rPr>
              <a:t>Capitaux</a:t>
            </a:r>
            <a:r>
              <a:rPr lang="de-CH" altLang="de-DE" sz="2400" i="1" dirty="0">
                <a:latin typeface="Calibri" panose="020F0502020204030204" pitchFamily="34" charset="0"/>
                <a:sym typeface="Wingdings" pitchFamily="2" charset="2"/>
              </a:rPr>
              <a:t> </a:t>
            </a:r>
            <a:r>
              <a:rPr lang="de-CH" altLang="de-DE" sz="2400" i="1" dirty="0" err="1">
                <a:latin typeface="Calibri" panose="020F0502020204030204" pitchFamily="34" charset="0"/>
                <a:sym typeface="Wingdings" pitchFamily="2" charset="2"/>
              </a:rPr>
              <a:t>étrangers</a:t>
            </a:r>
            <a:r>
              <a:rPr lang="de-CH" altLang="de-DE" sz="2400" i="1" dirty="0">
                <a:latin typeface="Calibri" panose="020F0502020204030204" pitchFamily="34" charset="0"/>
                <a:sym typeface="Wingdings" pitchFamily="2" charset="2"/>
              </a:rPr>
              <a:t>. </a:t>
            </a:r>
          </a:p>
          <a:p>
            <a:pPr eaLnBrk="1" hangingPunct="1">
              <a:buFontTx/>
              <a:buChar char="•"/>
            </a:pPr>
            <a:endParaRPr lang="de-CH" altLang="de-DE" sz="2400" i="1" dirty="0">
              <a:latin typeface="Calibri" panose="020F0502020204030204" pitchFamily="34" charset="0"/>
              <a:sym typeface="Wingdings" pitchFamily="2" charset="2"/>
            </a:endParaRPr>
          </a:p>
          <a:p>
            <a:pPr eaLnBrk="1" hangingPunct="1">
              <a:buFontTx/>
              <a:buChar char="•"/>
            </a:pPr>
            <a:r>
              <a:rPr lang="de-CH" altLang="de-DE" sz="2400" dirty="0">
                <a:latin typeface="Calibri" panose="020F0502020204030204" pitchFamily="34" charset="0"/>
                <a:sym typeface="Wingdings" pitchFamily="2" charset="2"/>
              </a:rPr>
              <a:t>Le </a:t>
            </a:r>
            <a:r>
              <a:rPr lang="de-CH" altLang="de-DE" sz="2400" dirty="0" err="1">
                <a:latin typeface="Calibri" panose="020F0502020204030204" pitchFamily="34" charset="0"/>
                <a:sym typeface="Wingdings" pitchFamily="2" charset="2"/>
              </a:rPr>
              <a:t>rapport</a:t>
            </a:r>
            <a:r>
              <a:rPr lang="de-CH" altLang="de-DE" sz="2400" dirty="0">
                <a:latin typeface="Calibri" panose="020F0502020204030204" pitchFamily="34" charset="0"/>
                <a:sym typeface="Wingdings" pitchFamily="2" charset="2"/>
              </a:rPr>
              <a:t> des </a:t>
            </a:r>
            <a:r>
              <a:rPr lang="de-CH" altLang="de-DE" sz="2400" dirty="0" err="1">
                <a:latin typeface="Calibri" panose="020F0502020204030204" pitchFamily="34" charset="0"/>
                <a:sym typeface="Wingdings" pitchFamily="2" charset="2"/>
              </a:rPr>
              <a:t>capitaux</a:t>
            </a:r>
            <a:r>
              <a:rPr lang="de-CH" altLang="de-DE" sz="2400" dirty="0">
                <a:latin typeface="Calibri" panose="020F0502020204030204" pitchFamily="34" charset="0"/>
                <a:sym typeface="Wingdings" pitchFamily="2" charset="2"/>
              </a:rPr>
              <a:t> propres </a:t>
            </a:r>
            <a:r>
              <a:rPr lang="de-CH" altLang="de-DE" sz="2400" dirty="0" err="1">
                <a:latin typeface="Calibri" panose="020F0502020204030204" pitchFamily="34" charset="0"/>
                <a:sym typeface="Wingdings" pitchFamily="2" charset="2"/>
              </a:rPr>
              <a:t>aux</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capitaux</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étrangers</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est</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nommé</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ratio</a:t>
            </a:r>
            <a:r>
              <a:rPr lang="de-CH" altLang="de-DE" sz="2400" dirty="0">
                <a:latin typeface="Calibri" panose="020F0502020204030204" pitchFamily="34" charset="0"/>
                <a:sym typeface="Wingdings" pitchFamily="2" charset="2"/>
              </a:rPr>
              <a:t> de </a:t>
            </a:r>
            <a:r>
              <a:rPr lang="de-CH" altLang="de-DE" sz="2400" dirty="0" err="1">
                <a:latin typeface="Calibri" panose="020F0502020204030204" pitchFamily="34" charset="0"/>
                <a:sym typeface="Wingdings" pitchFamily="2" charset="2"/>
              </a:rPr>
              <a:t>levier</a:t>
            </a:r>
            <a:r>
              <a:rPr lang="de-CH" altLang="de-DE" sz="2400" dirty="0">
                <a:latin typeface="Calibri" panose="020F0502020204030204" pitchFamily="34" charset="0"/>
                <a:sym typeface="Wingdings" pitchFamily="2" charset="2"/>
              </a:rPr>
              <a:t>  </a:t>
            </a:r>
            <a:r>
              <a:rPr lang="de-CH" altLang="de-DE" sz="2400" i="1" dirty="0">
                <a:latin typeface="Calibri" panose="020F0502020204030204" pitchFamily="34" charset="0"/>
                <a:sym typeface="Wingdings" pitchFamily="2" charset="2"/>
              </a:rPr>
              <a:t>Ratio de </a:t>
            </a:r>
            <a:r>
              <a:rPr lang="de-CH" altLang="de-DE" sz="2400" i="1" dirty="0" err="1">
                <a:latin typeface="Calibri" panose="020F0502020204030204" pitchFamily="34" charset="0"/>
                <a:sym typeface="Wingdings" pitchFamily="2" charset="2"/>
              </a:rPr>
              <a:t>levier</a:t>
            </a:r>
            <a:r>
              <a:rPr lang="de-CH" altLang="de-DE" sz="2400" i="1" dirty="0">
                <a:latin typeface="Calibri" panose="020F0502020204030204" pitchFamily="34" charset="0"/>
                <a:sym typeface="Wingdings" pitchFamily="2" charset="2"/>
              </a:rPr>
              <a:t>.</a:t>
            </a:r>
            <a:endParaRPr lang="de-CH" altLang="de-DE" sz="2400" i="1" dirty="0">
              <a:latin typeface="Calibri" panose="020F050202020403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1" name="Rectangle 2">
            <a:extLst>
              <a:ext uri="{FF2B5EF4-FFF2-40B4-BE49-F238E27FC236}">
                <a16:creationId xmlns:a16="http://schemas.microsoft.com/office/drawing/2014/main" id="{251220CA-F961-96FC-D434-A5A283C45407}"/>
              </a:ext>
            </a:extLst>
          </p:cNvPr>
          <p:cNvSpPr>
            <a:spLocks noChangeArrowheads="1"/>
          </p:cNvSpPr>
          <p:nvPr/>
        </p:nvSpPr>
        <p:spPr bwMode="auto">
          <a:xfrm>
            <a:off x="322263" y="136525"/>
            <a:ext cx="7392987" cy="649288"/>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3. </a:t>
            </a:r>
            <a:r>
              <a:rPr lang="fr-FR" altLang="de-DE" sz="2400" b="1">
                <a:solidFill>
                  <a:schemeClr val="bg1"/>
                </a:solidFill>
                <a:latin typeface="Calibri" panose="020F0502020204030204" pitchFamily="34" charset="0"/>
              </a:rPr>
              <a:t>Le financement bancaire et les principales opérations </a:t>
            </a:r>
          </a:p>
          <a:p>
            <a:pPr eaLnBrk="1" hangingPunct="1"/>
            <a:r>
              <a:rPr lang="fr-FR" altLang="de-DE" sz="2400" b="1">
                <a:solidFill>
                  <a:schemeClr val="bg1"/>
                </a:solidFill>
                <a:latin typeface="Calibri" panose="020F0502020204030204" pitchFamily="34" charset="0"/>
              </a:rPr>
              <a:t>bancaires</a:t>
            </a:r>
            <a:endParaRPr lang="de-CH" altLang="de-DE" sz="2400" b="1">
              <a:solidFill>
                <a:schemeClr val="bg1"/>
              </a:solidFill>
              <a:latin typeface="Calibri" panose="020F0502020204030204" pitchFamily="34" charset="0"/>
            </a:endParaRPr>
          </a:p>
        </p:txBody>
      </p:sp>
      <p:sp>
        <p:nvSpPr>
          <p:cNvPr id="30722" name="Rectangle 3">
            <a:extLst>
              <a:ext uri="{FF2B5EF4-FFF2-40B4-BE49-F238E27FC236}">
                <a16:creationId xmlns:a16="http://schemas.microsoft.com/office/drawing/2014/main" id="{EC5D43F6-C21A-043A-58D1-6C2CEF5DD4FC}"/>
              </a:ext>
            </a:extLst>
          </p:cNvPr>
          <p:cNvSpPr>
            <a:spLocks noChangeArrowheads="1"/>
          </p:cNvSpPr>
          <p:nvPr/>
        </p:nvSpPr>
        <p:spPr bwMode="auto">
          <a:xfrm>
            <a:off x="7975600" y="144463"/>
            <a:ext cx="719138" cy="649287"/>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7</a:t>
            </a:r>
          </a:p>
        </p:txBody>
      </p:sp>
      <p:sp>
        <p:nvSpPr>
          <p:cNvPr id="30723" name="Text Box 8">
            <a:extLst>
              <a:ext uri="{FF2B5EF4-FFF2-40B4-BE49-F238E27FC236}">
                <a16:creationId xmlns:a16="http://schemas.microsoft.com/office/drawing/2014/main" id="{023D2378-8008-84D5-5C58-B58B26108F6D}"/>
              </a:ext>
            </a:extLst>
          </p:cNvPr>
          <p:cNvSpPr txBox="1">
            <a:spLocks noChangeArrowheads="1"/>
          </p:cNvSpPr>
          <p:nvPr/>
        </p:nvSpPr>
        <p:spPr bwMode="auto">
          <a:xfrm>
            <a:off x="323850" y="1052513"/>
            <a:ext cx="829945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de-CH" altLang="de-DE" sz="2400">
                <a:latin typeface="Calibri" panose="020F0502020204030204" pitchFamily="34" charset="0"/>
              </a:rPr>
              <a:t>Sources de financement : en général les banques sont bien plus endettées que d’autres types d’entreprises. </a:t>
            </a:r>
            <a:endParaRPr lang="de-DE" altLang="de-DE" sz="2400">
              <a:latin typeface="Calibri" panose="020F0502020204030204" pitchFamily="34" charset="0"/>
            </a:endParaRPr>
          </a:p>
        </p:txBody>
      </p:sp>
      <p:pic>
        <p:nvPicPr>
          <p:cNvPr id="30724" name="Image 1">
            <a:extLst>
              <a:ext uri="{FF2B5EF4-FFF2-40B4-BE49-F238E27FC236}">
                <a16:creationId xmlns:a16="http://schemas.microsoft.com/office/drawing/2014/main" id="{A330359A-D39F-69AC-8FE3-0CF75E709DF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625" y="2060575"/>
            <a:ext cx="8286750" cy="421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5" name="Rectangle 2">
            <a:extLst>
              <a:ext uri="{FF2B5EF4-FFF2-40B4-BE49-F238E27FC236}">
                <a16:creationId xmlns:a16="http://schemas.microsoft.com/office/drawing/2014/main" id="{02BE74EE-2DF0-86F8-F691-E3D2DB9EE144}"/>
              </a:ext>
            </a:extLst>
          </p:cNvPr>
          <p:cNvSpPr>
            <a:spLocks noChangeArrowheads="1"/>
          </p:cNvSpPr>
          <p:nvPr/>
        </p:nvSpPr>
        <p:spPr bwMode="auto">
          <a:xfrm>
            <a:off x="322263" y="136525"/>
            <a:ext cx="7392987" cy="649288"/>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3. </a:t>
            </a:r>
            <a:r>
              <a:rPr lang="fr-FR" altLang="de-DE" sz="2400" b="1">
                <a:solidFill>
                  <a:schemeClr val="bg1"/>
                </a:solidFill>
                <a:latin typeface="Calibri" panose="020F0502020204030204" pitchFamily="34" charset="0"/>
              </a:rPr>
              <a:t>Le financement bancaire et les principales opérations </a:t>
            </a:r>
          </a:p>
          <a:p>
            <a:pPr eaLnBrk="1" hangingPunct="1"/>
            <a:r>
              <a:rPr lang="fr-FR" altLang="de-DE" sz="2400" b="1">
                <a:solidFill>
                  <a:schemeClr val="bg1"/>
                </a:solidFill>
                <a:latin typeface="Calibri" panose="020F0502020204030204" pitchFamily="34" charset="0"/>
              </a:rPr>
              <a:t>bancaires</a:t>
            </a:r>
            <a:endParaRPr lang="de-CH" altLang="de-DE" sz="2400" b="1">
              <a:solidFill>
                <a:schemeClr val="bg1"/>
              </a:solidFill>
              <a:latin typeface="Calibri" panose="020F0502020204030204" pitchFamily="34" charset="0"/>
            </a:endParaRPr>
          </a:p>
        </p:txBody>
      </p:sp>
      <p:sp>
        <p:nvSpPr>
          <p:cNvPr id="31746" name="Rectangle 3">
            <a:extLst>
              <a:ext uri="{FF2B5EF4-FFF2-40B4-BE49-F238E27FC236}">
                <a16:creationId xmlns:a16="http://schemas.microsoft.com/office/drawing/2014/main" id="{E79FAA66-97B9-395C-F168-D8FF81FEA63A}"/>
              </a:ext>
            </a:extLst>
          </p:cNvPr>
          <p:cNvSpPr>
            <a:spLocks noChangeArrowheads="1"/>
          </p:cNvSpPr>
          <p:nvPr/>
        </p:nvSpPr>
        <p:spPr bwMode="auto">
          <a:xfrm>
            <a:off x="7975600" y="144463"/>
            <a:ext cx="719138" cy="649287"/>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7</a:t>
            </a:r>
          </a:p>
        </p:txBody>
      </p:sp>
      <p:sp>
        <p:nvSpPr>
          <p:cNvPr id="31747" name="Text Box 8">
            <a:extLst>
              <a:ext uri="{FF2B5EF4-FFF2-40B4-BE49-F238E27FC236}">
                <a16:creationId xmlns:a16="http://schemas.microsoft.com/office/drawing/2014/main" id="{D92B15D3-B4D0-45D3-DFC0-99F7AD3158B9}"/>
              </a:ext>
            </a:extLst>
          </p:cNvPr>
          <p:cNvSpPr txBox="1">
            <a:spLocks noChangeArrowheads="1"/>
          </p:cNvSpPr>
          <p:nvPr/>
        </p:nvSpPr>
        <p:spPr bwMode="auto">
          <a:xfrm>
            <a:off x="323850" y="1196975"/>
            <a:ext cx="8299450"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de-CH" altLang="de-DE" sz="2400" b="1">
                <a:latin typeface="Calibri" panose="020F0502020204030204" pitchFamily="34" charset="0"/>
              </a:rPr>
              <a:t>Pourquoi les banques sont-elles fortement endettées ? </a:t>
            </a:r>
          </a:p>
          <a:p>
            <a:pPr eaLnBrk="1" hangingPunct="1"/>
            <a:endParaRPr lang="de-CH" altLang="de-DE" sz="2400">
              <a:latin typeface="Calibri" panose="020F0502020204030204" pitchFamily="34" charset="0"/>
            </a:endParaRPr>
          </a:p>
          <a:p>
            <a:pPr eaLnBrk="1" hangingPunct="1">
              <a:buFontTx/>
              <a:buChar char="•"/>
            </a:pPr>
            <a:r>
              <a:rPr lang="de-CH" altLang="de-DE" sz="2400">
                <a:latin typeface="Calibri" panose="020F0502020204030204" pitchFamily="34" charset="0"/>
              </a:rPr>
              <a:t>La mission typique d’une banque est de prendre l’argent des épargnants (endettement) et de le prêter à des entreprises ou privés. </a:t>
            </a:r>
          </a:p>
          <a:p>
            <a:pPr eaLnBrk="1" hangingPunct="1">
              <a:buFontTx/>
              <a:buChar char="•"/>
            </a:pPr>
            <a:endParaRPr lang="de-CH" altLang="de-DE" sz="2400">
              <a:latin typeface="Calibri" panose="020F0502020204030204" pitchFamily="34" charset="0"/>
            </a:endParaRPr>
          </a:p>
          <a:p>
            <a:pPr eaLnBrk="1" hangingPunct="1">
              <a:buFontTx/>
              <a:buChar char="•"/>
            </a:pPr>
            <a:r>
              <a:rPr lang="de-CH" altLang="de-DE" sz="2400">
                <a:latin typeface="Calibri" panose="020F0502020204030204" pitchFamily="34" charset="0"/>
              </a:rPr>
              <a:t>Par ce fait, une banque s’endette « naturellement » plus que d’autres types d’entreprises. </a:t>
            </a:r>
            <a:endParaRPr lang="de-CH" altLang="de-DE" sz="2400" i="1">
              <a:latin typeface="Calibri" panose="020F0502020204030204" pitchFamily="34" charset="0"/>
              <a:sym typeface="Wingdings" pitchFamily="2" charset="2"/>
            </a:endParaRPr>
          </a:p>
          <a:p>
            <a:pPr eaLnBrk="1" hangingPunct="1">
              <a:buFontTx/>
              <a:buChar char="•"/>
            </a:pPr>
            <a:endParaRPr lang="de-CH" altLang="de-DE" sz="2400" i="1">
              <a:latin typeface="Calibri" panose="020F0502020204030204" pitchFamily="34" charset="0"/>
              <a:sym typeface="Wingdings" pitchFamily="2" charset="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69" name="Rectangle 2">
            <a:extLst>
              <a:ext uri="{FF2B5EF4-FFF2-40B4-BE49-F238E27FC236}">
                <a16:creationId xmlns:a16="http://schemas.microsoft.com/office/drawing/2014/main" id="{4CE32835-92BC-2276-21FA-3C90F1C89EA2}"/>
              </a:ext>
            </a:extLst>
          </p:cNvPr>
          <p:cNvSpPr>
            <a:spLocks noChangeArrowheads="1"/>
          </p:cNvSpPr>
          <p:nvPr/>
        </p:nvSpPr>
        <p:spPr bwMode="auto">
          <a:xfrm>
            <a:off x="322263" y="136525"/>
            <a:ext cx="7392987" cy="649288"/>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3. </a:t>
            </a:r>
            <a:r>
              <a:rPr lang="fr-FR" altLang="de-DE" sz="2400" b="1">
                <a:solidFill>
                  <a:schemeClr val="bg1"/>
                </a:solidFill>
                <a:latin typeface="Calibri" panose="020F0502020204030204" pitchFamily="34" charset="0"/>
              </a:rPr>
              <a:t>Le financement bancaire et les principales opérations </a:t>
            </a:r>
          </a:p>
          <a:p>
            <a:pPr eaLnBrk="1" hangingPunct="1"/>
            <a:r>
              <a:rPr lang="fr-FR" altLang="de-DE" sz="2400" b="1">
                <a:solidFill>
                  <a:schemeClr val="bg1"/>
                </a:solidFill>
                <a:latin typeface="Calibri" panose="020F0502020204030204" pitchFamily="34" charset="0"/>
              </a:rPr>
              <a:t>bancaires</a:t>
            </a:r>
            <a:endParaRPr lang="de-CH" altLang="de-DE" sz="2400" b="1">
              <a:solidFill>
                <a:schemeClr val="bg1"/>
              </a:solidFill>
              <a:latin typeface="Calibri" panose="020F0502020204030204" pitchFamily="34" charset="0"/>
            </a:endParaRPr>
          </a:p>
        </p:txBody>
      </p:sp>
      <p:sp>
        <p:nvSpPr>
          <p:cNvPr id="32770" name="Rectangle 3">
            <a:extLst>
              <a:ext uri="{FF2B5EF4-FFF2-40B4-BE49-F238E27FC236}">
                <a16:creationId xmlns:a16="http://schemas.microsoft.com/office/drawing/2014/main" id="{1A0EDC99-55EC-254B-9E32-77506D281178}"/>
              </a:ext>
            </a:extLst>
          </p:cNvPr>
          <p:cNvSpPr>
            <a:spLocks noChangeArrowheads="1"/>
          </p:cNvSpPr>
          <p:nvPr/>
        </p:nvSpPr>
        <p:spPr bwMode="auto">
          <a:xfrm>
            <a:off x="7975600" y="144463"/>
            <a:ext cx="719138" cy="649287"/>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7</a:t>
            </a:r>
          </a:p>
        </p:txBody>
      </p:sp>
      <p:sp>
        <p:nvSpPr>
          <p:cNvPr id="32771" name="Text Box 8">
            <a:extLst>
              <a:ext uri="{FF2B5EF4-FFF2-40B4-BE49-F238E27FC236}">
                <a16:creationId xmlns:a16="http://schemas.microsoft.com/office/drawing/2014/main" id="{26786999-85C1-10B7-618D-695B6D741780}"/>
              </a:ext>
            </a:extLst>
          </p:cNvPr>
          <p:cNvSpPr txBox="1">
            <a:spLocks noChangeArrowheads="1"/>
          </p:cNvSpPr>
          <p:nvPr/>
        </p:nvSpPr>
        <p:spPr bwMode="auto">
          <a:xfrm>
            <a:off x="323850" y="1052513"/>
            <a:ext cx="82994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de-CH" altLang="de-DE" sz="2400">
                <a:latin typeface="Calibri" panose="020F0502020204030204" pitchFamily="34" charset="0"/>
              </a:rPr>
              <a:t>L’activité principale d’une banque : l’octroi de crédits</a:t>
            </a:r>
            <a:endParaRPr lang="de-DE" altLang="de-DE" sz="2400">
              <a:latin typeface="Calibri" panose="020F0502020204030204" pitchFamily="34" charset="0"/>
            </a:endParaRPr>
          </a:p>
        </p:txBody>
      </p:sp>
      <p:pic>
        <p:nvPicPr>
          <p:cNvPr id="32772" name="Image 1">
            <a:extLst>
              <a:ext uri="{FF2B5EF4-FFF2-40B4-BE49-F238E27FC236}">
                <a16:creationId xmlns:a16="http://schemas.microsoft.com/office/drawing/2014/main" id="{0B6A48C9-E807-4018-50D7-E3AA5B6E050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86038" y="2205038"/>
            <a:ext cx="3971925" cy="381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793" name="Rectangle 2">
            <a:extLst>
              <a:ext uri="{FF2B5EF4-FFF2-40B4-BE49-F238E27FC236}">
                <a16:creationId xmlns:a16="http://schemas.microsoft.com/office/drawing/2014/main" id="{835D8009-92DE-603E-05F5-4491AC8A8462}"/>
              </a:ext>
            </a:extLst>
          </p:cNvPr>
          <p:cNvSpPr>
            <a:spLocks noChangeArrowheads="1"/>
          </p:cNvSpPr>
          <p:nvPr/>
        </p:nvSpPr>
        <p:spPr bwMode="auto">
          <a:xfrm>
            <a:off x="322263" y="136525"/>
            <a:ext cx="7392987" cy="649288"/>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3. </a:t>
            </a:r>
            <a:r>
              <a:rPr lang="fr-FR" altLang="de-DE" sz="2400" b="1">
                <a:solidFill>
                  <a:schemeClr val="bg1"/>
                </a:solidFill>
                <a:latin typeface="Calibri" panose="020F0502020204030204" pitchFamily="34" charset="0"/>
              </a:rPr>
              <a:t>Le financement bancaire et les principales opérations </a:t>
            </a:r>
          </a:p>
          <a:p>
            <a:pPr eaLnBrk="1" hangingPunct="1"/>
            <a:r>
              <a:rPr lang="fr-FR" altLang="de-DE" sz="2400" b="1">
                <a:solidFill>
                  <a:schemeClr val="bg1"/>
                </a:solidFill>
                <a:latin typeface="Calibri" panose="020F0502020204030204" pitchFamily="34" charset="0"/>
              </a:rPr>
              <a:t>bancaires</a:t>
            </a:r>
            <a:endParaRPr lang="de-CH" altLang="de-DE" sz="2400" b="1">
              <a:solidFill>
                <a:schemeClr val="bg1"/>
              </a:solidFill>
              <a:latin typeface="Calibri" panose="020F0502020204030204" pitchFamily="34" charset="0"/>
            </a:endParaRPr>
          </a:p>
        </p:txBody>
      </p:sp>
      <p:sp>
        <p:nvSpPr>
          <p:cNvPr id="33794" name="Rectangle 3">
            <a:extLst>
              <a:ext uri="{FF2B5EF4-FFF2-40B4-BE49-F238E27FC236}">
                <a16:creationId xmlns:a16="http://schemas.microsoft.com/office/drawing/2014/main" id="{6CE308A4-8E7C-0416-E5FF-53CE944ECFDC}"/>
              </a:ext>
            </a:extLst>
          </p:cNvPr>
          <p:cNvSpPr>
            <a:spLocks noChangeArrowheads="1"/>
          </p:cNvSpPr>
          <p:nvPr/>
        </p:nvSpPr>
        <p:spPr bwMode="auto">
          <a:xfrm>
            <a:off x="7975600" y="144463"/>
            <a:ext cx="719138" cy="649287"/>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7</a:t>
            </a:r>
          </a:p>
        </p:txBody>
      </p:sp>
      <p:sp>
        <p:nvSpPr>
          <p:cNvPr id="33795" name="Text Box 8">
            <a:extLst>
              <a:ext uri="{FF2B5EF4-FFF2-40B4-BE49-F238E27FC236}">
                <a16:creationId xmlns:a16="http://schemas.microsoft.com/office/drawing/2014/main" id="{FA39562C-6EBC-669C-CF45-E4F18006C475}"/>
              </a:ext>
            </a:extLst>
          </p:cNvPr>
          <p:cNvSpPr txBox="1">
            <a:spLocks noChangeArrowheads="1"/>
          </p:cNvSpPr>
          <p:nvPr/>
        </p:nvSpPr>
        <p:spPr bwMode="auto">
          <a:xfrm>
            <a:off x="395288" y="1225550"/>
            <a:ext cx="8299450" cy="489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de-CH" altLang="de-DE" sz="2400" b="1" dirty="0" err="1">
                <a:latin typeface="Calibri" panose="020F0502020204030204" pitchFamily="34" charset="0"/>
              </a:rPr>
              <a:t>L’octroi</a:t>
            </a:r>
            <a:r>
              <a:rPr lang="de-CH" altLang="de-DE" sz="2400" b="1" dirty="0">
                <a:latin typeface="Calibri" panose="020F0502020204030204" pitchFamily="34" charset="0"/>
              </a:rPr>
              <a:t> </a:t>
            </a:r>
            <a:r>
              <a:rPr lang="de-CH" altLang="de-DE" sz="2400" b="1">
                <a:latin typeface="Calibri" panose="020F0502020204030204" pitchFamily="34" charset="0"/>
              </a:rPr>
              <a:t>de crédits : </a:t>
            </a:r>
            <a:r>
              <a:rPr lang="de-CH" altLang="de-DE" sz="2400" b="1" dirty="0" err="1">
                <a:latin typeface="Calibri" panose="020F0502020204030204" pitchFamily="34" charset="0"/>
              </a:rPr>
              <a:t>activité</a:t>
            </a:r>
            <a:r>
              <a:rPr lang="de-CH" altLang="de-DE" sz="2400" b="1" dirty="0">
                <a:latin typeface="Calibri" panose="020F0502020204030204" pitchFamily="34" charset="0"/>
              </a:rPr>
              <a:t> </a:t>
            </a:r>
            <a:r>
              <a:rPr lang="de-CH" altLang="de-DE" sz="2400" b="1" dirty="0" err="1">
                <a:latin typeface="Calibri" panose="020F0502020204030204" pitchFamily="34" charset="0"/>
              </a:rPr>
              <a:t>bancaire</a:t>
            </a:r>
            <a:r>
              <a:rPr lang="de-CH" altLang="de-DE" sz="2400" b="1" dirty="0">
                <a:latin typeface="Calibri" panose="020F0502020204030204" pitchFamily="34" charset="0"/>
              </a:rPr>
              <a:t> </a:t>
            </a:r>
            <a:r>
              <a:rPr lang="de-CH" altLang="de-DE" sz="2400" b="1" dirty="0" err="1">
                <a:latin typeface="Calibri" panose="020F0502020204030204" pitchFamily="34" charset="0"/>
              </a:rPr>
              <a:t>fondamentale</a:t>
            </a:r>
            <a:endParaRPr lang="de-CH" altLang="de-DE" sz="2400" b="1" dirty="0">
              <a:latin typeface="Calibri" panose="020F0502020204030204" pitchFamily="34" charset="0"/>
            </a:endParaRPr>
          </a:p>
          <a:p>
            <a:pPr eaLnBrk="1" hangingPunct="1"/>
            <a:endParaRPr lang="de-CH" altLang="de-DE" sz="2400" dirty="0">
              <a:latin typeface="Calibri" panose="020F0502020204030204" pitchFamily="34" charset="0"/>
            </a:endParaRPr>
          </a:p>
          <a:p>
            <a:pPr eaLnBrk="1" hangingPunct="1">
              <a:buFontTx/>
              <a:buChar char="•"/>
            </a:pPr>
            <a:r>
              <a:rPr lang="de-CH" altLang="de-DE" sz="2400" dirty="0">
                <a:latin typeface="Calibri" panose="020F0502020204030204" pitchFamily="34" charset="0"/>
              </a:rPr>
              <a:t>La </a:t>
            </a:r>
            <a:r>
              <a:rPr lang="de-CH" altLang="de-DE" sz="2400" dirty="0" err="1">
                <a:latin typeface="Calibri" panose="020F0502020204030204" pitchFamily="34" charset="0"/>
              </a:rPr>
              <a:t>banque</a:t>
            </a:r>
            <a:r>
              <a:rPr lang="de-CH" altLang="de-DE" sz="2400" dirty="0">
                <a:latin typeface="Calibri" panose="020F0502020204030204" pitchFamily="34" charset="0"/>
              </a:rPr>
              <a:t> </a:t>
            </a:r>
            <a:r>
              <a:rPr lang="de-CH" altLang="de-DE" sz="2400" dirty="0" err="1">
                <a:latin typeface="Calibri" panose="020F0502020204030204" pitchFamily="34" charset="0"/>
              </a:rPr>
              <a:t>octroie</a:t>
            </a:r>
            <a:r>
              <a:rPr lang="de-CH" altLang="de-DE" sz="2400" dirty="0">
                <a:latin typeface="Calibri" panose="020F0502020204030204" pitchFamily="34" charset="0"/>
              </a:rPr>
              <a:t> des </a:t>
            </a:r>
            <a:r>
              <a:rPr lang="de-CH" altLang="de-DE" sz="2400" dirty="0" err="1">
                <a:latin typeface="Calibri" panose="020F0502020204030204" pitchFamily="34" charset="0"/>
              </a:rPr>
              <a:t>crédits</a:t>
            </a:r>
            <a:r>
              <a:rPr lang="de-CH" altLang="de-DE" sz="2400" dirty="0">
                <a:latin typeface="Calibri" panose="020F0502020204030204" pitchFamily="34" charset="0"/>
              </a:rPr>
              <a:t> </a:t>
            </a:r>
            <a:r>
              <a:rPr lang="de-CH" altLang="de-DE" sz="2400" dirty="0" err="1">
                <a:latin typeface="Calibri" panose="020F0502020204030204" pitchFamily="34" charset="0"/>
              </a:rPr>
              <a:t>sur</a:t>
            </a:r>
            <a:r>
              <a:rPr lang="de-CH" altLang="de-DE" sz="2400" dirty="0">
                <a:latin typeface="Calibri" panose="020F0502020204030204" pitchFamily="34" charset="0"/>
              </a:rPr>
              <a:t> </a:t>
            </a:r>
            <a:r>
              <a:rPr lang="de-CH" altLang="de-DE" sz="2400" dirty="0" err="1">
                <a:latin typeface="Calibri" panose="020F0502020204030204" pitchFamily="34" charset="0"/>
              </a:rPr>
              <a:t>l’épargne</a:t>
            </a:r>
            <a:r>
              <a:rPr lang="de-CH" altLang="de-DE" sz="2400" dirty="0">
                <a:latin typeface="Calibri" panose="020F0502020204030204" pitchFamily="34" charset="0"/>
              </a:rPr>
              <a:t>, </a:t>
            </a:r>
            <a:r>
              <a:rPr lang="de-CH" altLang="de-DE" sz="2400" dirty="0" err="1">
                <a:latin typeface="Calibri" panose="020F0502020204030204" pitchFamily="34" charset="0"/>
              </a:rPr>
              <a:t>activité</a:t>
            </a:r>
            <a:r>
              <a:rPr lang="de-CH" altLang="de-DE" sz="2400" dirty="0">
                <a:latin typeface="Calibri" panose="020F0502020204030204" pitchFamily="34" charset="0"/>
              </a:rPr>
              <a:t> par </a:t>
            </a:r>
            <a:r>
              <a:rPr lang="de-CH" altLang="de-DE" sz="2400" dirty="0" err="1">
                <a:latin typeface="Calibri" panose="020F0502020204030204" pitchFamily="34" charset="0"/>
              </a:rPr>
              <a:t>laquelle</a:t>
            </a:r>
            <a:r>
              <a:rPr lang="de-CH" altLang="de-DE" sz="2400" dirty="0">
                <a:latin typeface="Calibri" panose="020F0502020204030204" pitchFamily="34" charset="0"/>
              </a:rPr>
              <a:t> </a:t>
            </a:r>
            <a:r>
              <a:rPr lang="de-CH" altLang="de-DE" sz="2400" dirty="0" err="1">
                <a:latin typeface="Calibri" panose="020F0502020204030204" pitchFamily="34" charset="0"/>
              </a:rPr>
              <a:t>elle</a:t>
            </a:r>
            <a:r>
              <a:rPr lang="de-CH" altLang="de-DE" sz="2400" dirty="0">
                <a:latin typeface="Calibri" panose="020F0502020204030204" pitchFamily="34" charset="0"/>
              </a:rPr>
              <a:t> </a:t>
            </a:r>
            <a:r>
              <a:rPr lang="de-CH" altLang="de-DE" sz="2400" dirty="0" err="1">
                <a:latin typeface="Calibri" panose="020F0502020204030204" pitchFamily="34" charset="0"/>
              </a:rPr>
              <a:t>perçoit</a:t>
            </a:r>
            <a:r>
              <a:rPr lang="de-CH" altLang="de-DE" sz="2400" dirty="0">
                <a:latin typeface="Calibri" panose="020F0502020204030204" pitchFamily="34" charset="0"/>
              </a:rPr>
              <a:t> des </a:t>
            </a:r>
            <a:r>
              <a:rPr lang="de-CH" altLang="de-DE" sz="2400" dirty="0" err="1">
                <a:latin typeface="Calibri" panose="020F0502020204030204" pitchFamily="34" charset="0"/>
              </a:rPr>
              <a:t>intérêts</a:t>
            </a:r>
            <a:r>
              <a:rPr lang="de-CH" altLang="de-DE" sz="2400" dirty="0">
                <a:latin typeface="Calibri" panose="020F0502020204030204" pitchFamily="34" charset="0"/>
              </a:rPr>
              <a:t>. </a:t>
            </a:r>
            <a:endParaRPr lang="de-CH" altLang="de-DE" sz="2400" i="1" dirty="0">
              <a:latin typeface="Calibri" panose="020F0502020204030204" pitchFamily="34" charset="0"/>
            </a:endParaRPr>
          </a:p>
          <a:p>
            <a:pPr eaLnBrk="1" hangingPunct="1"/>
            <a:r>
              <a:rPr lang="de-CH" altLang="de-DE" sz="2400" dirty="0">
                <a:latin typeface="Calibri" panose="020F0502020204030204" pitchFamily="34" charset="0"/>
              </a:rPr>
              <a:t> </a:t>
            </a:r>
          </a:p>
          <a:p>
            <a:pPr eaLnBrk="1" hangingPunct="1">
              <a:buFontTx/>
              <a:buChar char="•"/>
            </a:pPr>
            <a:r>
              <a:rPr lang="de-CH" altLang="de-DE" sz="2400" dirty="0" err="1">
                <a:latin typeface="Calibri" panose="020F0502020204030204" pitchFamily="34" charset="0"/>
              </a:rPr>
              <a:t>Une</a:t>
            </a:r>
            <a:r>
              <a:rPr lang="de-CH" altLang="de-DE" sz="2400" dirty="0">
                <a:latin typeface="Calibri" panose="020F0502020204030204" pitchFamily="34" charset="0"/>
              </a:rPr>
              <a:t> </a:t>
            </a:r>
            <a:r>
              <a:rPr lang="de-CH" altLang="de-DE" sz="2400" dirty="0" err="1">
                <a:latin typeface="Calibri" panose="020F0502020204030204" pitchFamily="34" charset="0"/>
              </a:rPr>
              <a:t>banque</a:t>
            </a:r>
            <a:r>
              <a:rPr lang="de-CH" altLang="de-DE" sz="2400" dirty="0">
                <a:latin typeface="Calibri" panose="020F0502020204030204" pitchFamily="34" charset="0"/>
              </a:rPr>
              <a:t> </a:t>
            </a:r>
            <a:r>
              <a:rPr lang="de-CH" altLang="de-DE" sz="2400" dirty="0" err="1">
                <a:latin typeface="Calibri" panose="020F0502020204030204" pitchFamily="34" charset="0"/>
              </a:rPr>
              <a:t>doit</a:t>
            </a:r>
            <a:r>
              <a:rPr lang="de-CH" altLang="de-DE" sz="2400" dirty="0">
                <a:latin typeface="Calibri" panose="020F0502020204030204" pitchFamily="34" charset="0"/>
              </a:rPr>
              <a:t> </a:t>
            </a:r>
            <a:r>
              <a:rPr lang="de-CH" altLang="de-DE" sz="2400" dirty="0" err="1">
                <a:latin typeface="Calibri" panose="020F0502020204030204" pitchFamily="34" charset="0"/>
              </a:rPr>
              <a:t>également</a:t>
            </a:r>
            <a:r>
              <a:rPr lang="de-CH" altLang="de-DE" sz="2400" dirty="0">
                <a:latin typeface="Calibri" panose="020F0502020204030204" pitchFamily="34" charset="0"/>
              </a:rPr>
              <a:t> </a:t>
            </a:r>
            <a:r>
              <a:rPr lang="de-CH" altLang="de-DE" sz="2400" dirty="0" err="1">
                <a:latin typeface="Calibri" panose="020F0502020204030204" pitchFamily="34" charset="0"/>
              </a:rPr>
              <a:t>conserver</a:t>
            </a:r>
            <a:r>
              <a:rPr lang="de-CH" altLang="de-DE" sz="2400" dirty="0">
                <a:latin typeface="Calibri" panose="020F0502020204030204" pitchFamily="34" charset="0"/>
              </a:rPr>
              <a:t> des </a:t>
            </a:r>
            <a:r>
              <a:rPr lang="de-CH" altLang="de-DE" sz="2400" dirty="0" err="1">
                <a:latin typeface="Calibri" panose="020F0502020204030204" pitchFamily="34" charset="0"/>
              </a:rPr>
              <a:t>liquidités</a:t>
            </a:r>
            <a:r>
              <a:rPr lang="de-CH" altLang="de-DE" sz="2400" dirty="0">
                <a:latin typeface="Calibri" panose="020F0502020204030204" pitchFamily="34" charset="0"/>
              </a:rPr>
              <a:t> </a:t>
            </a:r>
            <a:r>
              <a:rPr lang="de-CH" altLang="de-DE" sz="2400" dirty="0" err="1">
                <a:latin typeface="Calibri" panose="020F0502020204030204" pitchFamily="34" charset="0"/>
              </a:rPr>
              <a:t>pour</a:t>
            </a:r>
            <a:r>
              <a:rPr lang="de-CH" altLang="de-DE" sz="2400" dirty="0">
                <a:latin typeface="Calibri" panose="020F0502020204030204" pitchFamily="34" charset="0"/>
              </a:rPr>
              <a:t> </a:t>
            </a:r>
            <a:r>
              <a:rPr lang="de-CH" altLang="de-DE" sz="2400" dirty="0" err="1">
                <a:latin typeface="Calibri" panose="020F0502020204030204" pitchFamily="34" charset="0"/>
              </a:rPr>
              <a:t>que</a:t>
            </a:r>
            <a:r>
              <a:rPr lang="de-CH" altLang="de-DE" sz="2400" dirty="0">
                <a:latin typeface="Calibri" panose="020F0502020204030204" pitchFamily="34" charset="0"/>
              </a:rPr>
              <a:t> </a:t>
            </a: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épargnants</a:t>
            </a:r>
            <a:r>
              <a:rPr lang="de-CH" altLang="de-DE" sz="2400" dirty="0">
                <a:latin typeface="Calibri" panose="020F0502020204030204" pitchFamily="34" charset="0"/>
              </a:rPr>
              <a:t> </a:t>
            </a:r>
            <a:r>
              <a:rPr lang="de-CH" altLang="de-DE" sz="2400" dirty="0" err="1">
                <a:latin typeface="Calibri" panose="020F0502020204030204" pitchFamily="34" charset="0"/>
              </a:rPr>
              <a:t>puissent</a:t>
            </a:r>
            <a:r>
              <a:rPr lang="de-CH" altLang="de-DE" sz="2400" dirty="0">
                <a:latin typeface="Calibri" panose="020F0502020204030204" pitchFamily="34" charset="0"/>
              </a:rPr>
              <a:t> </a:t>
            </a:r>
            <a:r>
              <a:rPr lang="de-CH" altLang="de-DE" sz="2400" dirty="0" err="1">
                <a:latin typeface="Calibri" panose="020F0502020204030204" pitchFamily="34" charset="0"/>
              </a:rPr>
              <a:t>retirer</a:t>
            </a:r>
            <a:r>
              <a:rPr lang="de-CH" altLang="de-DE" sz="2400" dirty="0">
                <a:latin typeface="Calibri" panose="020F0502020204030204" pitchFamily="34" charset="0"/>
              </a:rPr>
              <a:t> de </a:t>
            </a:r>
            <a:r>
              <a:rPr lang="de-CH" altLang="de-DE" sz="2400" dirty="0" err="1">
                <a:latin typeface="Calibri" panose="020F0502020204030204" pitchFamily="34" charset="0"/>
              </a:rPr>
              <a:t>l’argent</a:t>
            </a:r>
            <a:r>
              <a:rPr lang="de-CH" altLang="de-DE" sz="2400" dirty="0">
                <a:latin typeface="Calibri" panose="020F0502020204030204" pitchFamily="34" charset="0"/>
              </a:rPr>
              <a:t> à </a:t>
            </a:r>
            <a:r>
              <a:rPr lang="de-CH" altLang="de-DE" sz="2400" dirty="0" err="1">
                <a:latin typeface="Calibri" panose="020F0502020204030204" pitchFamily="34" charset="0"/>
              </a:rPr>
              <a:t>tout</a:t>
            </a:r>
            <a:r>
              <a:rPr lang="de-CH" altLang="de-DE" sz="2400" dirty="0">
                <a:latin typeface="Calibri" panose="020F0502020204030204" pitchFamily="34" charset="0"/>
              </a:rPr>
              <a:t> </a:t>
            </a:r>
            <a:r>
              <a:rPr lang="de-CH" altLang="de-DE" sz="2400" dirty="0" err="1">
                <a:latin typeface="Calibri" panose="020F0502020204030204" pitchFamily="34" charset="0"/>
              </a:rPr>
              <a:t>moment</a:t>
            </a:r>
            <a:r>
              <a:rPr lang="de-CH" altLang="de-DE" sz="2400" dirty="0">
                <a:latin typeface="Calibri" panose="020F0502020204030204" pitchFamily="34" charset="0"/>
              </a:rPr>
              <a:t>. </a:t>
            </a:r>
          </a:p>
          <a:p>
            <a:pPr eaLnBrk="1" hangingPunct="1">
              <a:buFontTx/>
              <a:buChar char="•"/>
            </a:pPr>
            <a:endParaRPr lang="de-CH" altLang="de-DE" sz="2400" i="1" dirty="0">
              <a:latin typeface="Calibri" panose="020F0502020204030204" pitchFamily="34" charset="0"/>
              <a:sym typeface="Wingdings" pitchFamily="2" charset="2"/>
            </a:endParaRPr>
          </a:p>
          <a:p>
            <a:pPr eaLnBrk="1" hangingPunct="1">
              <a:buFontTx/>
              <a:buChar char="•"/>
            </a:pPr>
            <a:r>
              <a:rPr lang="de-CH" altLang="de-DE" sz="2400" dirty="0" err="1">
                <a:latin typeface="Calibri" panose="020F0502020204030204" pitchFamily="34" charset="0"/>
                <a:sym typeface="Wingdings" pitchFamily="2" charset="2"/>
              </a:rPr>
              <a:t>Les</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liquidités</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doivent</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rester</a:t>
            </a:r>
            <a:r>
              <a:rPr lang="de-CH" altLang="de-DE" sz="2400" dirty="0">
                <a:latin typeface="Calibri" panose="020F0502020204030204" pitchFamily="34" charset="0"/>
                <a:sym typeface="Wingdings" pitchFamily="2" charset="2"/>
              </a:rPr>
              <a:t> à </a:t>
            </a:r>
            <a:r>
              <a:rPr lang="de-CH" altLang="de-DE" sz="2400" dirty="0" err="1">
                <a:latin typeface="Calibri" panose="020F0502020204030204" pitchFamily="34" charset="0"/>
                <a:sym typeface="Wingdings" pitchFamily="2" charset="2"/>
              </a:rPr>
              <a:t>bas</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niveau</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car</a:t>
            </a:r>
            <a:r>
              <a:rPr lang="de-CH" altLang="de-DE" sz="2400" dirty="0">
                <a:latin typeface="Calibri" panose="020F0502020204030204" pitchFamily="34" charset="0"/>
                <a:sym typeface="Wingdings" pitchFamily="2" charset="2"/>
              </a:rPr>
              <a:t> la </a:t>
            </a:r>
            <a:r>
              <a:rPr lang="de-CH" altLang="de-DE" sz="2400" dirty="0" err="1">
                <a:latin typeface="Calibri" panose="020F0502020204030204" pitchFamily="34" charset="0"/>
                <a:sym typeface="Wingdings" pitchFamily="2" charset="2"/>
              </a:rPr>
              <a:t>banque</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n’en</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obtient</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pas</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d’intérêts</a:t>
            </a:r>
            <a:r>
              <a:rPr lang="de-CH" altLang="de-DE" sz="2400" dirty="0">
                <a:latin typeface="Calibri" panose="020F0502020204030204" pitchFamily="34" charset="0"/>
                <a:sym typeface="Wingdings" pitchFamily="2" charset="2"/>
              </a:rPr>
              <a:t>.</a:t>
            </a:r>
          </a:p>
          <a:p>
            <a:pPr eaLnBrk="1" hangingPunct="1">
              <a:buFontTx/>
              <a:buChar char="•"/>
            </a:pPr>
            <a:endParaRPr lang="de-CH" altLang="de-DE" sz="2400" dirty="0">
              <a:latin typeface="Calibri" panose="020F0502020204030204" pitchFamily="34" charset="0"/>
              <a:sym typeface="Wingdings" pitchFamily="2" charset="2"/>
            </a:endParaRPr>
          </a:p>
          <a:p>
            <a:pPr eaLnBrk="1" hangingPunct="1">
              <a:buFontTx/>
              <a:buChar char="•"/>
            </a:pPr>
            <a:r>
              <a:rPr lang="de-CH" altLang="de-DE" sz="2400" dirty="0">
                <a:latin typeface="Calibri" panose="020F0502020204030204" pitchFamily="34" charset="0"/>
                <a:sym typeface="Wingdings" pitchFamily="2" charset="2"/>
              </a:rPr>
              <a:t>C’est la </a:t>
            </a:r>
            <a:r>
              <a:rPr lang="de-CH" altLang="de-DE" sz="2400" dirty="0" err="1">
                <a:latin typeface="Calibri" panose="020F0502020204030204" pitchFamily="34" charset="0"/>
                <a:sym typeface="Wingdings" pitchFamily="2" charset="2"/>
              </a:rPr>
              <a:t>raison</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pour</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laquelle</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les</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actifs</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d’une</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banque</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sont</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composés</a:t>
            </a:r>
            <a:r>
              <a:rPr lang="de-CH" altLang="de-DE" sz="2400" dirty="0">
                <a:latin typeface="Calibri" panose="020F0502020204030204" pitchFamily="34" charset="0"/>
                <a:sym typeface="Wingdings" pitchFamily="2" charset="2"/>
              </a:rPr>
              <a:t> de </a:t>
            </a:r>
            <a:r>
              <a:rPr lang="de-CH" altLang="de-DE" sz="2400" dirty="0" err="1">
                <a:latin typeface="Calibri" panose="020F0502020204030204" pitchFamily="34" charset="0"/>
                <a:sym typeface="Wingdings" pitchFamily="2" charset="2"/>
              </a:rPr>
              <a:t>crédits</a:t>
            </a:r>
            <a:r>
              <a:rPr lang="de-CH" altLang="de-DE" sz="2400" dirty="0">
                <a:latin typeface="Calibri" panose="020F0502020204030204" pitchFamily="34" charset="0"/>
                <a:sym typeface="Wingdings" pitchFamily="2" charset="2"/>
              </a:rPr>
              <a:t> et de </a:t>
            </a:r>
            <a:r>
              <a:rPr lang="de-CH" altLang="de-DE" sz="2400" dirty="0" err="1">
                <a:latin typeface="Calibri" panose="020F0502020204030204" pitchFamily="34" charset="0"/>
                <a:sym typeface="Wingdings" pitchFamily="2" charset="2"/>
              </a:rPr>
              <a:t>liquidités</a:t>
            </a:r>
            <a:r>
              <a:rPr lang="de-CH" altLang="de-DE" sz="2400" dirty="0">
                <a:latin typeface="Calibri" panose="020F0502020204030204" pitchFamily="34" charset="0"/>
                <a:sym typeface="Wingdings" pitchFamily="2" charset="2"/>
              </a:rPr>
              <a:t>. </a:t>
            </a:r>
            <a:endParaRPr lang="de-CH" altLang="de-DE" sz="2400" i="1" dirty="0">
              <a:latin typeface="Calibri" panose="020F0502020204030204" pitchFamily="34" charset="0"/>
              <a:sym typeface="Wingdings" pitchFamily="2" charset="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817" name="Rectangle 2">
            <a:extLst>
              <a:ext uri="{FF2B5EF4-FFF2-40B4-BE49-F238E27FC236}">
                <a16:creationId xmlns:a16="http://schemas.microsoft.com/office/drawing/2014/main" id="{29C02A8B-0074-C661-B92F-C4BB0DBF6B40}"/>
              </a:ext>
            </a:extLst>
          </p:cNvPr>
          <p:cNvSpPr>
            <a:spLocks noChangeArrowheads="1"/>
          </p:cNvSpPr>
          <p:nvPr/>
        </p:nvSpPr>
        <p:spPr bwMode="auto">
          <a:xfrm>
            <a:off x="322263" y="136525"/>
            <a:ext cx="7392987" cy="649288"/>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3. </a:t>
            </a:r>
            <a:r>
              <a:rPr lang="fr-FR" altLang="de-DE" sz="2400" b="1">
                <a:solidFill>
                  <a:schemeClr val="bg1"/>
                </a:solidFill>
                <a:latin typeface="Calibri" panose="020F0502020204030204" pitchFamily="34" charset="0"/>
              </a:rPr>
              <a:t>Le financement bancaire et les principales opérations </a:t>
            </a:r>
          </a:p>
          <a:p>
            <a:pPr eaLnBrk="1" hangingPunct="1"/>
            <a:r>
              <a:rPr lang="fr-FR" altLang="de-DE" sz="2400" b="1">
                <a:solidFill>
                  <a:schemeClr val="bg1"/>
                </a:solidFill>
                <a:latin typeface="Calibri" panose="020F0502020204030204" pitchFamily="34" charset="0"/>
              </a:rPr>
              <a:t>bancaires</a:t>
            </a:r>
            <a:endParaRPr lang="de-CH" altLang="de-DE" sz="2400" b="1">
              <a:solidFill>
                <a:schemeClr val="bg1"/>
              </a:solidFill>
              <a:latin typeface="Calibri" panose="020F0502020204030204" pitchFamily="34" charset="0"/>
            </a:endParaRPr>
          </a:p>
        </p:txBody>
      </p:sp>
      <p:sp>
        <p:nvSpPr>
          <p:cNvPr id="34818" name="Rectangle 3">
            <a:extLst>
              <a:ext uri="{FF2B5EF4-FFF2-40B4-BE49-F238E27FC236}">
                <a16:creationId xmlns:a16="http://schemas.microsoft.com/office/drawing/2014/main" id="{0FEAA5D4-1E22-D873-CBA3-1DED5254A352}"/>
              </a:ext>
            </a:extLst>
          </p:cNvPr>
          <p:cNvSpPr>
            <a:spLocks noChangeArrowheads="1"/>
          </p:cNvSpPr>
          <p:nvPr/>
        </p:nvSpPr>
        <p:spPr bwMode="auto">
          <a:xfrm>
            <a:off x="7975600" y="144463"/>
            <a:ext cx="719138" cy="649287"/>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7</a:t>
            </a:r>
          </a:p>
        </p:txBody>
      </p:sp>
      <p:sp>
        <p:nvSpPr>
          <p:cNvPr id="34819" name="Text Box 8">
            <a:extLst>
              <a:ext uri="{FF2B5EF4-FFF2-40B4-BE49-F238E27FC236}">
                <a16:creationId xmlns:a16="http://schemas.microsoft.com/office/drawing/2014/main" id="{61539617-A10C-226A-6E1A-CEB6FB40E692}"/>
              </a:ext>
            </a:extLst>
          </p:cNvPr>
          <p:cNvSpPr txBox="1">
            <a:spLocks noChangeArrowheads="1"/>
          </p:cNvSpPr>
          <p:nvPr/>
        </p:nvSpPr>
        <p:spPr bwMode="auto">
          <a:xfrm>
            <a:off x="323850" y="1196975"/>
            <a:ext cx="8299450"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de-CH" altLang="de-DE" sz="2400" b="1">
                <a:latin typeface="Calibri" panose="020F0502020204030204" pitchFamily="34" charset="0"/>
              </a:rPr>
              <a:t>Autre opération bancaire : les opérations de commissions</a:t>
            </a:r>
          </a:p>
          <a:p>
            <a:pPr eaLnBrk="1" hangingPunct="1"/>
            <a:endParaRPr lang="de-CH" altLang="de-DE" sz="2400">
              <a:latin typeface="Calibri" panose="020F0502020204030204" pitchFamily="34" charset="0"/>
            </a:endParaRPr>
          </a:p>
          <a:p>
            <a:pPr eaLnBrk="1" hangingPunct="1">
              <a:buFontTx/>
              <a:buChar char="•"/>
            </a:pPr>
            <a:r>
              <a:rPr lang="de-CH" altLang="de-DE" sz="2400">
                <a:latin typeface="Calibri" panose="020F0502020204030204" pitchFamily="34" charset="0"/>
              </a:rPr>
              <a:t>Une banque fournit une prestation à un client, par exemple la gestion de fortune.</a:t>
            </a:r>
          </a:p>
          <a:p>
            <a:pPr eaLnBrk="1" hangingPunct="1">
              <a:buFontTx/>
              <a:buChar char="•"/>
            </a:pPr>
            <a:endParaRPr lang="de-CH" altLang="de-DE" sz="2400">
              <a:latin typeface="Calibri" panose="020F0502020204030204" pitchFamily="34" charset="0"/>
            </a:endParaRPr>
          </a:p>
          <a:p>
            <a:pPr eaLnBrk="1" hangingPunct="1">
              <a:buFontTx/>
              <a:buChar char="•"/>
            </a:pPr>
            <a:r>
              <a:rPr lang="de-CH" altLang="de-DE" sz="2400">
                <a:latin typeface="Calibri" panose="020F0502020204030204" pitchFamily="34" charset="0"/>
              </a:rPr>
              <a:t>La banque est rémunérée pour cela par une commission. </a:t>
            </a:r>
          </a:p>
          <a:p>
            <a:pPr eaLnBrk="1" hangingPunct="1">
              <a:buFontTx/>
              <a:buChar char="•"/>
            </a:pPr>
            <a:endParaRPr lang="de-CH" altLang="de-DE" sz="2400" i="1">
              <a:latin typeface="Calibri" panose="020F0502020204030204" pitchFamily="34" charset="0"/>
              <a:sym typeface="Wingdings" pitchFamily="2" charset="2"/>
            </a:endParaRPr>
          </a:p>
          <a:p>
            <a:pPr eaLnBrk="1" hangingPunct="1">
              <a:buFontTx/>
              <a:buChar char="•"/>
            </a:pPr>
            <a:r>
              <a:rPr lang="de-CH" altLang="de-DE" sz="2400">
                <a:latin typeface="Calibri" panose="020F0502020204030204" pitchFamily="34" charset="0"/>
                <a:sym typeface="Wingdings" pitchFamily="2" charset="2"/>
              </a:rPr>
              <a:t>Cette activité est invisible dans le bilan, car il s’agit de services rendus contre honoraires. </a:t>
            </a:r>
          </a:p>
          <a:p>
            <a:pPr eaLnBrk="1" hangingPunct="1">
              <a:buFontTx/>
              <a:buChar char="•"/>
            </a:pPr>
            <a:endParaRPr lang="de-CH" altLang="de-DE" sz="2400" i="1">
              <a:latin typeface="Calibri" panose="020F0502020204030204" pitchFamily="34" charset="0"/>
              <a:sym typeface="Wingdings" pitchFamily="2" charset="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1" name="Rectangle 2">
            <a:extLst>
              <a:ext uri="{FF2B5EF4-FFF2-40B4-BE49-F238E27FC236}">
                <a16:creationId xmlns:a16="http://schemas.microsoft.com/office/drawing/2014/main" id="{11BE9869-D503-8F57-BFE5-FACC063A600F}"/>
              </a:ext>
            </a:extLst>
          </p:cNvPr>
          <p:cNvSpPr>
            <a:spLocks noChangeArrowheads="1"/>
          </p:cNvSpPr>
          <p:nvPr/>
        </p:nvSpPr>
        <p:spPr bwMode="auto">
          <a:xfrm>
            <a:off x="322263" y="136525"/>
            <a:ext cx="7392987" cy="649288"/>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3. </a:t>
            </a:r>
            <a:r>
              <a:rPr lang="fr-FR" altLang="de-DE" sz="2400" b="1">
                <a:solidFill>
                  <a:schemeClr val="bg1"/>
                </a:solidFill>
                <a:latin typeface="Calibri" panose="020F0502020204030204" pitchFamily="34" charset="0"/>
              </a:rPr>
              <a:t>Le financement bancaire et les principales opérations </a:t>
            </a:r>
          </a:p>
          <a:p>
            <a:pPr eaLnBrk="1" hangingPunct="1"/>
            <a:r>
              <a:rPr lang="fr-FR" altLang="de-DE" sz="2400" b="1">
                <a:solidFill>
                  <a:schemeClr val="bg1"/>
                </a:solidFill>
                <a:latin typeface="Calibri" panose="020F0502020204030204" pitchFamily="34" charset="0"/>
              </a:rPr>
              <a:t>bancaires</a:t>
            </a:r>
            <a:endParaRPr lang="de-CH" altLang="de-DE" sz="2400" b="1">
              <a:solidFill>
                <a:schemeClr val="bg1"/>
              </a:solidFill>
              <a:latin typeface="Calibri" panose="020F0502020204030204" pitchFamily="34" charset="0"/>
            </a:endParaRPr>
          </a:p>
        </p:txBody>
      </p:sp>
      <p:sp>
        <p:nvSpPr>
          <p:cNvPr id="35842" name="Rectangle 3">
            <a:extLst>
              <a:ext uri="{FF2B5EF4-FFF2-40B4-BE49-F238E27FC236}">
                <a16:creationId xmlns:a16="http://schemas.microsoft.com/office/drawing/2014/main" id="{84E39BB4-186D-42F1-4B44-B6FCBBDA0E78}"/>
              </a:ext>
            </a:extLst>
          </p:cNvPr>
          <p:cNvSpPr>
            <a:spLocks noChangeArrowheads="1"/>
          </p:cNvSpPr>
          <p:nvPr/>
        </p:nvSpPr>
        <p:spPr bwMode="auto">
          <a:xfrm>
            <a:off x="7975600" y="144463"/>
            <a:ext cx="719138" cy="649287"/>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7</a:t>
            </a:r>
          </a:p>
        </p:txBody>
      </p:sp>
      <p:sp>
        <p:nvSpPr>
          <p:cNvPr id="32772" name="Text Box 8">
            <a:extLst>
              <a:ext uri="{FF2B5EF4-FFF2-40B4-BE49-F238E27FC236}">
                <a16:creationId xmlns:a16="http://schemas.microsoft.com/office/drawing/2014/main" id="{8C5F8222-430C-FFE5-EE92-6E843292AE0C}"/>
              </a:ext>
            </a:extLst>
          </p:cNvPr>
          <p:cNvSpPr txBox="1">
            <a:spLocks noChangeArrowheads="1"/>
          </p:cNvSpPr>
          <p:nvPr/>
        </p:nvSpPr>
        <p:spPr bwMode="auto">
          <a:xfrm>
            <a:off x="323850" y="1196975"/>
            <a:ext cx="8299450" cy="3416300"/>
          </a:xfrm>
          <a:prstGeom prst="rect">
            <a:avLst/>
          </a:prstGeom>
          <a:noFill/>
          <a:ln>
            <a:noFill/>
          </a:ln>
        </p:spPr>
        <p:txBody>
          <a:bodyPr>
            <a:spAutoFit/>
          </a:bodyPr>
          <a:lstStyle>
            <a:lvl1pPr marL="342900" indent="-342900">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r>
              <a:rPr lang="de-CH" altLang="de-DE" sz="2400" b="1" dirty="0" err="1">
                <a:latin typeface="Calibri" panose="020F0502020204030204" pitchFamily="34" charset="0"/>
              </a:rPr>
              <a:t>Autre</a:t>
            </a:r>
            <a:r>
              <a:rPr lang="de-CH" altLang="de-DE" sz="2400" b="1" dirty="0">
                <a:latin typeface="Calibri" panose="020F0502020204030204" pitchFamily="34" charset="0"/>
              </a:rPr>
              <a:t> </a:t>
            </a:r>
            <a:r>
              <a:rPr lang="de-CH" altLang="de-DE" sz="2400" b="1" err="1">
                <a:latin typeface="Calibri" panose="020F0502020204030204" pitchFamily="34" charset="0"/>
              </a:rPr>
              <a:t>opération</a:t>
            </a:r>
            <a:r>
              <a:rPr lang="de-CH" altLang="de-DE" sz="2400" b="1">
                <a:latin typeface="Calibri" panose="020F0502020204030204" pitchFamily="34" charset="0"/>
              </a:rPr>
              <a:t> bancaire : </a:t>
            </a:r>
            <a:r>
              <a:rPr lang="de-CH" altLang="de-DE" sz="2400" b="1" dirty="0" err="1">
                <a:latin typeface="Calibri" panose="020F0502020204030204" pitchFamily="34" charset="0"/>
              </a:rPr>
              <a:t>les</a:t>
            </a:r>
            <a:r>
              <a:rPr lang="de-CH" altLang="de-DE" sz="2400" b="1" dirty="0">
                <a:latin typeface="Calibri" panose="020F0502020204030204" pitchFamily="34" charset="0"/>
              </a:rPr>
              <a:t> </a:t>
            </a:r>
            <a:r>
              <a:rPr lang="de-CH" altLang="de-DE" sz="2400" b="1" dirty="0" err="1">
                <a:latin typeface="Calibri" panose="020F0502020204030204" pitchFamily="34" charset="0"/>
              </a:rPr>
              <a:t>opérations</a:t>
            </a:r>
            <a:r>
              <a:rPr lang="de-CH" altLang="de-DE" sz="2400" b="1" dirty="0">
                <a:latin typeface="Calibri" panose="020F0502020204030204" pitchFamily="34" charset="0"/>
              </a:rPr>
              <a:t> </a:t>
            </a:r>
            <a:r>
              <a:rPr lang="de-CH" altLang="de-DE" sz="2400" b="1" dirty="0" err="1">
                <a:latin typeface="Calibri" panose="020F0502020204030204" pitchFamily="34" charset="0"/>
              </a:rPr>
              <a:t>pour</a:t>
            </a:r>
            <a:r>
              <a:rPr lang="de-CH" altLang="de-DE" sz="2400" b="1" dirty="0">
                <a:latin typeface="Calibri" panose="020F0502020204030204" pitchFamily="34" charset="0"/>
              </a:rPr>
              <a:t> </a:t>
            </a:r>
            <a:r>
              <a:rPr lang="de-CH" altLang="de-DE" sz="2400" b="1" dirty="0" err="1">
                <a:latin typeface="Calibri" panose="020F0502020204030204" pitchFamily="34" charset="0"/>
              </a:rPr>
              <a:t>compte</a:t>
            </a:r>
            <a:r>
              <a:rPr lang="de-CH" altLang="de-DE" sz="2400" b="1" dirty="0">
                <a:latin typeface="Calibri" panose="020F0502020204030204" pitchFamily="34" charset="0"/>
              </a:rPr>
              <a:t> propre</a:t>
            </a:r>
          </a:p>
          <a:p>
            <a:pPr eaLnBrk="1" hangingPunct="1">
              <a:defRPr/>
            </a:pPr>
            <a:endParaRPr lang="de-CH" altLang="de-DE" sz="2400" dirty="0">
              <a:latin typeface="Calibri" panose="020F0502020204030204" pitchFamily="34" charset="0"/>
            </a:endParaRPr>
          </a:p>
          <a:p>
            <a:pPr eaLnBrk="1" hangingPunct="1">
              <a:buFontTx/>
              <a:buChar char="•"/>
              <a:defRPr/>
            </a:pPr>
            <a:r>
              <a:rPr lang="de-CH" altLang="de-DE" sz="2400" dirty="0" err="1">
                <a:latin typeface="Calibri" panose="020F0502020204030204" pitchFamily="34" charset="0"/>
              </a:rPr>
              <a:t>Négoce</a:t>
            </a:r>
            <a:r>
              <a:rPr lang="de-CH" altLang="de-DE" sz="2400" dirty="0">
                <a:latin typeface="Calibri" panose="020F0502020204030204" pitchFamily="34" charset="0"/>
              </a:rPr>
              <a:t> de </a:t>
            </a:r>
            <a:r>
              <a:rPr lang="de-CH" altLang="de-DE" sz="2400" dirty="0" err="1">
                <a:latin typeface="Calibri" panose="020F0502020204030204" pitchFamily="34" charset="0"/>
              </a:rPr>
              <a:t>valeurs</a:t>
            </a:r>
            <a:r>
              <a:rPr lang="de-CH" altLang="de-DE" sz="2400" dirty="0">
                <a:latin typeface="Calibri" panose="020F0502020204030204" pitchFamily="34" charset="0"/>
              </a:rPr>
              <a:t> </a:t>
            </a:r>
            <a:r>
              <a:rPr lang="de-CH" altLang="de-DE" sz="2400" dirty="0" err="1">
                <a:latin typeface="Calibri" panose="020F0502020204030204" pitchFamily="34" charset="0"/>
              </a:rPr>
              <a:t>mobilières</a:t>
            </a:r>
            <a:r>
              <a:rPr lang="de-CH" altLang="de-DE" sz="2400" dirty="0">
                <a:latin typeface="Calibri" panose="020F0502020204030204" pitchFamily="34" charset="0"/>
              </a:rPr>
              <a:t> </a:t>
            </a:r>
            <a:r>
              <a:rPr lang="de-CH" altLang="de-DE" sz="2400" dirty="0" err="1">
                <a:latin typeface="Calibri" panose="020F0502020204030204" pitchFamily="34" charset="0"/>
              </a:rPr>
              <a:t>pour</a:t>
            </a:r>
            <a:r>
              <a:rPr lang="de-CH" altLang="de-DE" sz="2400" dirty="0">
                <a:latin typeface="Calibri" panose="020F0502020204030204" pitchFamily="34" charset="0"/>
              </a:rPr>
              <a:t> </a:t>
            </a:r>
            <a:r>
              <a:rPr lang="de-CH" altLang="de-DE" sz="2400" dirty="0" err="1">
                <a:latin typeface="Calibri" panose="020F0502020204030204" pitchFamily="34" charset="0"/>
              </a:rPr>
              <a:t>compte</a:t>
            </a:r>
            <a:r>
              <a:rPr lang="de-CH" altLang="de-DE" sz="2400" dirty="0">
                <a:latin typeface="Calibri" panose="020F0502020204030204" pitchFamily="34" charset="0"/>
              </a:rPr>
              <a:t> propre, par exemple par </a:t>
            </a: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banques</a:t>
            </a:r>
            <a:r>
              <a:rPr lang="de-CH" altLang="de-DE" sz="2400" dirty="0">
                <a:latin typeface="Calibri" panose="020F0502020204030204" pitchFamily="34" charset="0"/>
              </a:rPr>
              <a:t> </a:t>
            </a:r>
            <a:r>
              <a:rPr lang="de-CH" altLang="de-DE" sz="2400" dirty="0" err="1">
                <a:latin typeface="Calibri" panose="020F0502020204030204" pitchFamily="34" charset="0"/>
              </a:rPr>
              <a:t>d’investissement</a:t>
            </a:r>
            <a:r>
              <a:rPr lang="de-CH" altLang="de-DE" sz="2400" dirty="0">
                <a:latin typeface="Calibri" panose="020F0502020204030204" pitchFamily="34" charset="0"/>
              </a:rPr>
              <a:t>. </a:t>
            </a:r>
          </a:p>
          <a:p>
            <a:pPr eaLnBrk="1" hangingPunct="1">
              <a:buFontTx/>
              <a:buChar char="•"/>
              <a:defRPr/>
            </a:pPr>
            <a:endParaRPr lang="de-CH" altLang="de-DE" sz="2400" dirty="0">
              <a:latin typeface="Calibri" panose="020F0502020204030204" pitchFamily="34" charset="0"/>
            </a:endParaRPr>
          </a:p>
          <a:p>
            <a:pPr eaLnBrk="1" hangingPunct="1">
              <a:buFontTx/>
              <a:buChar char="•"/>
              <a:defRPr/>
            </a:pPr>
            <a:r>
              <a:rPr lang="de-CH" altLang="de-DE" sz="2400" dirty="0">
                <a:latin typeface="Calibri" panose="020F0502020204030204" pitchFamily="34" charset="0"/>
              </a:rPr>
              <a:t>Vu </a:t>
            </a:r>
            <a:r>
              <a:rPr lang="de-CH" altLang="de-DE" sz="2400" dirty="0" err="1">
                <a:latin typeface="Calibri" panose="020F0502020204030204" pitchFamily="34" charset="0"/>
              </a:rPr>
              <a:t>que</a:t>
            </a:r>
            <a:r>
              <a:rPr lang="de-CH" altLang="de-DE" sz="2400" dirty="0">
                <a:latin typeface="Calibri" panose="020F0502020204030204" pitchFamily="34" charset="0"/>
              </a:rPr>
              <a:t> </a:t>
            </a:r>
            <a:r>
              <a:rPr lang="de-CH" altLang="de-DE" sz="2400" dirty="0" err="1">
                <a:latin typeface="Calibri" panose="020F0502020204030204" pitchFamily="34" charset="0"/>
              </a:rPr>
              <a:t>ces</a:t>
            </a:r>
            <a:r>
              <a:rPr lang="de-CH" altLang="de-DE" sz="2400" dirty="0">
                <a:latin typeface="Calibri" panose="020F0502020204030204" pitchFamily="34" charset="0"/>
              </a:rPr>
              <a:t> </a:t>
            </a:r>
            <a:r>
              <a:rPr lang="de-CH" altLang="de-DE" sz="2400" dirty="0" err="1">
                <a:latin typeface="Calibri" panose="020F0502020204030204" pitchFamily="34" charset="0"/>
              </a:rPr>
              <a:t>titres</a:t>
            </a:r>
            <a:r>
              <a:rPr lang="de-CH" altLang="de-DE" sz="2400" dirty="0">
                <a:latin typeface="Calibri" panose="020F0502020204030204" pitchFamily="34" charset="0"/>
              </a:rPr>
              <a:t> </a:t>
            </a:r>
            <a:r>
              <a:rPr lang="de-CH" altLang="de-DE" sz="2400" dirty="0" err="1">
                <a:latin typeface="Calibri" panose="020F0502020204030204" pitchFamily="34" charset="0"/>
              </a:rPr>
              <a:t>sont</a:t>
            </a:r>
            <a:r>
              <a:rPr lang="de-CH" altLang="de-DE" sz="2400" dirty="0">
                <a:latin typeface="Calibri" panose="020F0502020204030204" pitchFamily="34" charset="0"/>
              </a:rPr>
              <a:t> en </a:t>
            </a:r>
            <a:r>
              <a:rPr lang="de-CH" altLang="de-DE" sz="2400" dirty="0" err="1">
                <a:latin typeface="Calibri" panose="020F0502020204030204" pitchFamily="34" charset="0"/>
              </a:rPr>
              <a:t>possession</a:t>
            </a:r>
            <a:r>
              <a:rPr lang="de-CH" altLang="de-DE" sz="2400" dirty="0">
                <a:latin typeface="Calibri" panose="020F0502020204030204" pitchFamily="34" charset="0"/>
              </a:rPr>
              <a:t> des </a:t>
            </a:r>
            <a:r>
              <a:rPr lang="de-CH" altLang="de-DE" sz="2400" dirty="0" err="1">
                <a:latin typeface="Calibri" panose="020F0502020204030204" pitchFamily="34" charset="0"/>
              </a:rPr>
              <a:t>banques</a:t>
            </a:r>
            <a:r>
              <a:rPr lang="de-CH" altLang="de-DE" sz="2400" dirty="0">
                <a:latin typeface="Calibri" panose="020F0502020204030204" pitchFamily="34" charset="0"/>
              </a:rPr>
              <a:t>, </a:t>
            </a:r>
            <a:r>
              <a:rPr lang="de-CH" altLang="de-DE" sz="2400" dirty="0" err="1">
                <a:latin typeface="Calibri" panose="020F0502020204030204" pitchFamily="34" charset="0"/>
              </a:rPr>
              <a:t>ils</a:t>
            </a:r>
            <a:r>
              <a:rPr lang="de-CH" altLang="de-DE" sz="2400" dirty="0">
                <a:latin typeface="Calibri" panose="020F0502020204030204" pitchFamily="34" charset="0"/>
              </a:rPr>
              <a:t> </a:t>
            </a:r>
            <a:r>
              <a:rPr lang="de-CH" altLang="de-DE" sz="2400" dirty="0" err="1">
                <a:latin typeface="Calibri" panose="020F0502020204030204" pitchFamily="34" charset="0"/>
              </a:rPr>
              <a:t>apparaissent</a:t>
            </a:r>
            <a:r>
              <a:rPr lang="de-CH" altLang="de-DE" sz="2400" dirty="0">
                <a:latin typeface="Calibri" panose="020F0502020204030204" pitchFamily="34" charset="0"/>
              </a:rPr>
              <a:t> à </a:t>
            </a:r>
            <a:r>
              <a:rPr lang="de-CH" altLang="de-DE" sz="2400" dirty="0" err="1">
                <a:latin typeface="Calibri" panose="020F0502020204030204" pitchFamily="34" charset="0"/>
              </a:rPr>
              <a:t>l’actif</a:t>
            </a:r>
            <a:r>
              <a:rPr lang="de-CH" altLang="de-DE" sz="2400" dirty="0">
                <a:latin typeface="Calibri" panose="020F0502020204030204" pitchFamily="34" charset="0"/>
              </a:rPr>
              <a:t> du </a:t>
            </a:r>
            <a:r>
              <a:rPr lang="de-CH" altLang="de-DE" sz="2400" dirty="0" err="1">
                <a:latin typeface="Calibri" panose="020F0502020204030204" pitchFamily="34" charset="0"/>
              </a:rPr>
              <a:t>bilan</a:t>
            </a:r>
            <a:r>
              <a:rPr lang="de-CH" altLang="de-DE" sz="2400" dirty="0">
                <a:latin typeface="Calibri" panose="020F0502020204030204" pitchFamily="34" charset="0"/>
              </a:rPr>
              <a:t>. </a:t>
            </a:r>
          </a:p>
          <a:p>
            <a:pPr eaLnBrk="1" hangingPunct="1">
              <a:buFontTx/>
              <a:buChar char="•"/>
              <a:defRPr/>
            </a:pPr>
            <a:endParaRPr lang="de-CH" altLang="de-DE" sz="2400" i="1" dirty="0">
              <a:latin typeface="Calibri" panose="020F0502020204030204" pitchFamily="34" charset="0"/>
              <a:sym typeface="Wingdings" panose="05000000000000000000" pitchFamily="2" charset="2"/>
            </a:endParaRPr>
          </a:p>
          <a:p>
            <a:pPr marL="0" indent="0" eaLnBrk="1" hangingPunct="1">
              <a:defRPr/>
            </a:pPr>
            <a:endParaRPr lang="de-CH" altLang="de-DE" sz="2400" i="1" dirty="0">
              <a:latin typeface="Calibri" panose="020F0502020204030204" pitchFamily="34" charset="0"/>
              <a:sym typeface="Wingdings" panose="05000000000000000000" pitchFamily="2" charset="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3" name="Text Box 11">
            <a:extLst>
              <a:ext uri="{FF2B5EF4-FFF2-40B4-BE49-F238E27FC236}">
                <a16:creationId xmlns:a16="http://schemas.microsoft.com/office/drawing/2014/main" id="{BE5DC44C-532B-3253-86C5-F30CDE4BF089}"/>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18434" name="Text Box 12">
            <a:extLst>
              <a:ext uri="{FF2B5EF4-FFF2-40B4-BE49-F238E27FC236}">
                <a16:creationId xmlns:a16="http://schemas.microsoft.com/office/drawing/2014/main" id="{661EDB82-16C4-AEBC-E9E6-DFB72FB61B3C}"/>
              </a:ext>
            </a:extLst>
          </p:cNvPr>
          <p:cNvSpPr txBox="1">
            <a:spLocks noChangeArrowheads="1"/>
          </p:cNvSpPr>
          <p:nvPr/>
        </p:nvSpPr>
        <p:spPr bwMode="auto">
          <a:xfrm>
            <a:off x="2125663" y="1255713"/>
            <a:ext cx="6696075" cy="212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fr-FR" altLang="de-DE" sz="2200" i="1">
                <a:latin typeface="Calibri" panose="020F0502020204030204" pitchFamily="34" charset="0"/>
              </a:rPr>
              <a:t>« L’histoire nous apprend qu’il est impossible d’amorcer</a:t>
            </a:r>
          </a:p>
          <a:p>
            <a:pPr eaLnBrk="1" hangingPunct="1"/>
            <a:r>
              <a:rPr lang="fr-FR" altLang="de-DE" sz="2200" i="1">
                <a:latin typeface="Calibri" panose="020F0502020204030204" pitchFamily="34" charset="0"/>
              </a:rPr>
              <a:t>une reprise économique durable tant que le système financier est en crise. »</a:t>
            </a:r>
            <a:r>
              <a:rPr lang="de-CH" altLang="de-DE" sz="2200">
                <a:latin typeface="Calibri" panose="020F0502020204030204" pitchFamily="34" charset="0"/>
              </a:rPr>
              <a:t>	</a:t>
            </a:r>
          </a:p>
          <a:p>
            <a:pPr eaLnBrk="1" hangingPunct="1"/>
            <a:endParaRPr lang="de-CH" altLang="de-DE" sz="2200">
              <a:latin typeface="Calibri" panose="020F0502020204030204" pitchFamily="34" charset="0"/>
            </a:endParaRPr>
          </a:p>
          <a:p>
            <a:pPr eaLnBrk="1" hangingPunct="1"/>
            <a:r>
              <a:rPr lang="fr-FR" altLang="de-DE" sz="2200">
                <a:latin typeface="Calibri" panose="020F0502020204030204" pitchFamily="34" charset="0"/>
              </a:rPr>
              <a:t>Ben Bernanke (*1953), ancien président de la banque centrale américaine</a:t>
            </a:r>
            <a:endParaRPr lang="de-DE" altLang="de-DE" sz="2200">
              <a:latin typeface="Calibri" panose="020F0502020204030204" pitchFamily="34" charset="0"/>
            </a:endParaRPr>
          </a:p>
        </p:txBody>
      </p:sp>
      <p:sp>
        <p:nvSpPr>
          <p:cNvPr id="18435" name="Rectangle 2">
            <a:extLst>
              <a:ext uri="{FF2B5EF4-FFF2-40B4-BE49-F238E27FC236}">
                <a16:creationId xmlns:a16="http://schemas.microsoft.com/office/drawing/2014/main" id="{3EB4F4F7-597A-C590-C148-ECC52131BF93}"/>
              </a:ext>
            </a:extLst>
          </p:cNvPr>
          <p:cNvSpPr>
            <a:spLocks noChangeArrowheads="1"/>
          </p:cNvSpPr>
          <p:nvPr/>
        </p:nvSpPr>
        <p:spPr bwMode="auto">
          <a:xfrm>
            <a:off x="322263" y="136525"/>
            <a:ext cx="7392987" cy="649288"/>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Introduction</a:t>
            </a:r>
          </a:p>
        </p:txBody>
      </p:sp>
      <p:sp>
        <p:nvSpPr>
          <p:cNvPr id="18436" name="Rectangle 3">
            <a:extLst>
              <a:ext uri="{FF2B5EF4-FFF2-40B4-BE49-F238E27FC236}">
                <a16:creationId xmlns:a16="http://schemas.microsoft.com/office/drawing/2014/main" id="{416925F2-D6C4-DCEB-D2E0-5FB06AC8C226}"/>
              </a:ext>
            </a:extLst>
          </p:cNvPr>
          <p:cNvSpPr>
            <a:spLocks noChangeArrowheads="1"/>
          </p:cNvSpPr>
          <p:nvPr/>
        </p:nvSpPr>
        <p:spPr bwMode="auto">
          <a:xfrm>
            <a:off x="7975600" y="144463"/>
            <a:ext cx="719138" cy="649287"/>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7</a:t>
            </a:r>
          </a:p>
        </p:txBody>
      </p:sp>
      <p:pic>
        <p:nvPicPr>
          <p:cNvPr id="18437" name="Picture 8" descr="https://upload.wikimedia.org/wikipedia/commons/3/3f/Ben_Bernanke_official_portrait.jpg">
            <a:extLst>
              <a:ext uri="{FF2B5EF4-FFF2-40B4-BE49-F238E27FC236}">
                <a16:creationId xmlns:a16="http://schemas.microsoft.com/office/drawing/2014/main" id="{1FE24776-6A51-92B5-F510-14BA47671D0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2263" y="1255713"/>
            <a:ext cx="1536700" cy="192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865" name="Rectangle 2">
            <a:extLst>
              <a:ext uri="{FF2B5EF4-FFF2-40B4-BE49-F238E27FC236}">
                <a16:creationId xmlns:a16="http://schemas.microsoft.com/office/drawing/2014/main" id="{2235D309-B63C-6631-509B-0EF224B0989A}"/>
              </a:ext>
            </a:extLst>
          </p:cNvPr>
          <p:cNvSpPr>
            <a:spLocks noChangeArrowheads="1"/>
          </p:cNvSpPr>
          <p:nvPr/>
        </p:nvSpPr>
        <p:spPr bwMode="auto">
          <a:xfrm>
            <a:off x="322263" y="136525"/>
            <a:ext cx="7392987" cy="649288"/>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3. </a:t>
            </a:r>
            <a:r>
              <a:rPr lang="fr-FR" altLang="de-DE" sz="2400" b="1">
                <a:solidFill>
                  <a:schemeClr val="bg1"/>
                </a:solidFill>
                <a:latin typeface="Calibri" panose="020F0502020204030204" pitchFamily="34" charset="0"/>
              </a:rPr>
              <a:t>Le financement bancaire et les principales opérations </a:t>
            </a:r>
          </a:p>
          <a:p>
            <a:pPr eaLnBrk="1" hangingPunct="1"/>
            <a:r>
              <a:rPr lang="fr-FR" altLang="de-DE" sz="2400" b="1">
                <a:solidFill>
                  <a:schemeClr val="bg1"/>
                </a:solidFill>
                <a:latin typeface="Calibri" panose="020F0502020204030204" pitchFamily="34" charset="0"/>
              </a:rPr>
              <a:t>bancaires</a:t>
            </a:r>
            <a:endParaRPr lang="de-CH" altLang="de-DE" sz="2400" b="1">
              <a:solidFill>
                <a:schemeClr val="bg1"/>
              </a:solidFill>
              <a:latin typeface="Calibri" panose="020F0502020204030204" pitchFamily="34" charset="0"/>
            </a:endParaRPr>
          </a:p>
        </p:txBody>
      </p:sp>
      <p:sp>
        <p:nvSpPr>
          <p:cNvPr id="36866" name="Rectangle 3">
            <a:extLst>
              <a:ext uri="{FF2B5EF4-FFF2-40B4-BE49-F238E27FC236}">
                <a16:creationId xmlns:a16="http://schemas.microsoft.com/office/drawing/2014/main" id="{F995876D-BEF9-B344-CC17-B36D4C1CF677}"/>
              </a:ext>
            </a:extLst>
          </p:cNvPr>
          <p:cNvSpPr>
            <a:spLocks noChangeArrowheads="1"/>
          </p:cNvSpPr>
          <p:nvPr/>
        </p:nvSpPr>
        <p:spPr bwMode="auto">
          <a:xfrm>
            <a:off x="7975600" y="144463"/>
            <a:ext cx="719138" cy="649287"/>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7</a:t>
            </a:r>
          </a:p>
        </p:txBody>
      </p:sp>
      <p:sp>
        <p:nvSpPr>
          <p:cNvPr id="36867" name="Text Box 8">
            <a:extLst>
              <a:ext uri="{FF2B5EF4-FFF2-40B4-BE49-F238E27FC236}">
                <a16:creationId xmlns:a16="http://schemas.microsoft.com/office/drawing/2014/main" id="{90873816-053B-FC6F-5F1C-ED70FF98679A}"/>
              </a:ext>
            </a:extLst>
          </p:cNvPr>
          <p:cNvSpPr txBox="1">
            <a:spLocks noChangeArrowheads="1"/>
          </p:cNvSpPr>
          <p:nvPr/>
        </p:nvSpPr>
        <p:spPr bwMode="auto">
          <a:xfrm>
            <a:off x="323850" y="1052513"/>
            <a:ext cx="829945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de-CH" altLang="de-DE" sz="2400">
                <a:latin typeface="Calibri" panose="020F0502020204030204" pitchFamily="34" charset="0"/>
              </a:rPr>
              <a:t>Bilan simplifié d’une banque pratiquant des opérations pour compte propre :</a:t>
            </a:r>
            <a:endParaRPr lang="de-DE" altLang="de-DE" sz="2400">
              <a:latin typeface="Calibri" panose="020F0502020204030204" pitchFamily="34" charset="0"/>
            </a:endParaRPr>
          </a:p>
        </p:txBody>
      </p:sp>
      <p:pic>
        <p:nvPicPr>
          <p:cNvPr id="36868" name="Image 1">
            <a:extLst>
              <a:ext uri="{FF2B5EF4-FFF2-40B4-BE49-F238E27FC236}">
                <a16:creationId xmlns:a16="http://schemas.microsoft.com/office/drawing/2014/main" id="{2EB3B3D1-A8FE-1F68-5CCA-DBF95128FA5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3650" y="2141538"/>
            <a:ext cx="4076700" cy="382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89" name="Text Box 7">
            <a:extLst>
              <a:ext uri="{FF2B5EF4-FFF2-40B4-BE49-F238E27FC236}">
                <a16:creationId xmlns:a16="http://schemas.microsoft.com/office/drawing/2014/main" id="{02B2920E-B9BC-F59E-B858-49F786EBAAD7}"/>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37890" name="Rectangle 2">
            <a:extLst>
              <a:ext uri="{FF2B5EF4-FFF2-40B4-BE49-F238E27FC236}">
                <a16:creationId xmlns:a16="http://schemas.microsoft.com/office/drawing/2014/main" id="{780F0D0C-B7A7-06EB-DCAD-86BD79328743}"/>
              </a:ext>
            </a:extLst>
          </p:cNvPr>
          <p:cNvSpPr>
            <a:spLocks noChangeArrowheads="1"/>
          </p:cNvSpPr>
          <p:nvPr/>
        </p:nvSpPr>
        <p:spPr bwMode="auto">
          <a:xfrm>
            <a:off x="322263" y="136525"/>
            <a:ext cx="7392987" cy="649288"/>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endParaRPr lang="de-CH" altLang="de-DE" sz="2400" b="1">
              <a:solidFill>
                <a:schemeClr val="bg1"/>
              </a:solidFill>
              <a:latin typeface="Calibri" panose="020F0502020204030204" pitchFamily="34" charset="0"/>
            </a:endParaRPr>
          </a:p>
        </p:txBody>
      </p:sp>
      <p:sp>
        <p:nvSpPr>
          <p:cNvPr id="37891" name="Rectangle 3">
            <a:extLst>
              <a:ext uri="{FF2B5EF4-FFF2-40B4-BE49-F238E27FC236}">
                <a16:creationId xmlns:a16="http://schemas.microsoft.com/office/drawing/2014/main" id="{9D098ABA-36F4-BB1F-F3B4-F36D853E2EE7}"/>
              </a:ext>
            </a:extLst>
          </p:cNvPr>
          <p:cNvSpPr>
            <a:spLocks noChangeArrowheads="1"/>
          </p:cNvSpPr>
          <p:nvPr/>
        </p:nvSpPr>
        <p:spPr bwMode="auto">
          <a:xfrm>
            <a:off x="7975600" y="144463"/>
            <a:ext cx="719138" cy="649287"/>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7</a:t>
            </a:r>
          </a:p>
        </p:txBody>
      </p:sp>
      <p:sp>
        <p:nvSpPr>
          <p:cNvPr id="6" name="Text Box 10">
            <a:extLst>
              <a:ext uri="{FF2B5EF4-FFF2-40B4-BE49-F238E27FC236}">
                <a16:creationId xmlns:a16="http://schemas.microsoft.com/office/drawing/2014/main" id="{0DE3F084-678B-7944-A2CD-56D190C12004}"/>
              </a:ext>
            </a:extLst>
          </p:cNvPr>
          <p:cNvSpPr txBox="1">
            <a:spLocks noChangeArrowheads="1"/>
          </p:cNvSpPr>
          <p:nvPr/>
        </p:nvSpPr>
        <p:spPr bwMode="auto">
          <a:xfrm>
            <a:off x="323850" y="1111250"/>
            <a:ext cx="8496300" cy="3046413"/>
          </a:xfrm>
          <a:prstGeom prst="rect">
            <a:avLst/>
          </a:prstGeom>
          <a:noFill/>
          <a:ln>
            <a:noFill/>
          </a:ln>
        </p:spPr>
        <p:txBody>
          <a:bodyPr>
            <a:spAutoFit/>
          </a:bodyPr>
          <a:lstStyle>
            <a:lvl1pPr marL="342900" indent="-342900">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r>
              <a:rPr lang="de-CH" altLang="de-DE" sz="2400" b="1" dirty="0" err="1">
                <a:latin typeface="Calibri" panose="020F0502020204030204" pitchFamily="34" charset="0"/>
              </a:rPr>
              <a:t>Structure</a:t>
            </a:r>
            <a:r>
              <a:rPr lang="de-CH" altLang="de-DE" sz="2400" b="1" dirty="0">
                <a:latin typeface="Calibri" panose="020F0502020204030204" pitchFamily="34" charset="0"/>
              </a:rPr>
              <a:t> du </a:t>
            </a:r>
            <a:r>
              <a:rPr lang="de-CH" altLang="de-DE" sz="2400" b="1" dirty="0" err="1">
                <a:latin typeface="Calibri" panose="020F0502020204030204" pitchFamily="34" charset="0"/>
              </a:rPr>
              <a:t>chapitre</a:t>
            </a:r>
            <a:r>
              <a:rPr lang="de-CH" altLang="de-DE" sz="2400" b="1" dirty="0">
                <a:latin typeface="Calibri" panose="020F0502020204030204" pitchFamily="34" charset="0"/>
              </a:rPr>
              <a:t> :</a:t>
            </a:r>
          </a:p>
          <a:p>
            <a:pPr eaLnBrk="1" hangingPunct="1">
              <a:defRPr/>
            </a:pPr>
            <a:endParaRPr lang="de-CH" altLang="de-DE" sz="2400" b="1" dirty="0">
              <a:solidFill>
                <a:srgbClr val="FFCC00"/>
              </a:solidFill>
              <a:latin typeface="Calibri" panose="020F0502020204030204" pitchFamily="34" charset="0"/>
            </a:endParaRPr>
          </a:p>
          <a:p>
            <a:pPr eaLnBrk="1" hangingPunct="1">
              <a:defRPr/>
            </a:pPr>
            <a:r>
              <a:rPr lang="de-DE" altLang="de-DE" sz="2400" dirty="0">
                <a:latin typeface="Calibri" panose="020F0502020204030204" pitchFamily="34" charset="0"/>
              </a:rPr>
              <a:t>1. </a:t>
            </a:r>
            <a:r>
              <a:rPr lang="fr-FR" altLang="de-DE" sz="2400" dirty="0">
                <a:latin typeface="Calibri" panose="020F0502020204030204" pitchFamily="34" charset="0"/>
              </a:rPr>
              <a:t>Les marchés financiers et les banques</a:t>
            </a:r>
            <a:endParaRPr lang="de-DE" altLang="de-DE" sz="2400" dirty="0">
              <a:latin typeface="Calibri" panose="020F0502020204030204" pitchFamily="34" charset="0"/>
            </a:endParaRPr>
          </a:p>
          <a:p>
            <a:pPr marL="0" indent="0" eaLnBrk="1" hangingPunct="1">
              <a:defRPr/>
            </a:pPr>
            <a:r>
              <a:rPr lang="de-CH" altLang="de-DE" sz="2400" dirty="0">
                <a:latin typeface="Calibri" panose="020F0502020204030204" pitchFamily="34" charset="0"/>
              </a:rPr>
              <a:t>2. </a:t>
            </a:r>
            <a:r>
              <a:rPr lang="fr-FR" altLang="de-DE" sz="2400" dirty="0">
                <a:latin typeface="Calibri" panose="020F0502020204030204" pitchFamily="34" charset="0"/>
              </a:rPr>
              <a:t>Le rôle économique des banques</a:t>
            </a:r>
            <a:endParaRPr lang="de-CH" altLang="de-DE" sz="2400" dirty="0">
              <a:latin typeface="Calibri" panose="020F0502020204030204" pitchFamily="34" charset="0"/>
            </a:endParaRPr>
          </a:p>
          <a:p>
            <a:pPr marL="0" indent="0" eaLnBrk="1" hangingPunct="1">
              <a:defRPr/>
            </a:pPr>
            <a:r>
              <a:rPr lang="de-CH" altLang="de-DE" sz="2400" dirty="0">
                <a:latin typeface="Calibri" panose="020F0502020204030204" pitchFamily="34" charset="0"/>
              </a:rPr>
              <a:t>3. </a:t>
            </a:r>
            <a:r>
              <a:rPr lang="fr-FR" altLang="de-DE" sz="2400" dirty="0">
                <a:latin typeface="Calibri" panose="020F0502020204030204" pitchFamily="34" charset="0"/>
              </a:rPr>
              <a:t>Le financement bancaire et les principales opérations bancaires</a:t>
            </a:r>
          </a:p>
          <a:p>
            <a:pPr marL="0" indent="0" eaLnBrk="1" hangingPunct="1">
              <a:defRPr/>
            </a:pPr>
            <a:r>
              <a:rPr lang="fr-FR" altLang="de-DE" sz="2400" b="1" dirty="0">
                <a:solidFill>
                  <a:srgbClr val="01B2BB"/>
                </a:solidFill>
                <a:latin typeface="Calibri" panose="020F0502020204030204" pitchFamily="34" charset="0"/>
              </a:rPr>
              <a:t>4. Les risques liés aux activités bancaires</a:t>
            </a:r>
            <a:endParaRPr lang="de-CH" altLang="de-DE" sz="2400" b="1" dirty="0">
              <a:solidFill>
                <a:srgbClr val="01B2BB"/>
              </a:solidFill>
              <a:latin typeface="Calibri" panose="020F0502020204030204" pitchFamily="34" charset="0"/>
            </a:endParaRPr>
          </a:p>
          <a:p>
            <a:pPr eaLnBrk="1" hangingPunct="1">
              <a:defRPr/>
            </a:pPr>
            <a:r>
              <a:rPr lang="de-CH" altLang="de-DE" sz="2400" dirty="0">
                <a:latin typeface="Calibri" panose="020F0502020204030204" pitchFamily="34" charset="0"/>
              </a:rPr>
              <a:t>5. </a:t>
            </a:r>
            <a:r>
              <a:rPr lang="fr-FR" altLang="de-DE" sz="2400" dirty="0">
                <a:latin typeface="Calibri" panose="020F0502020204030204" pitchFamily="34" charset="0"/>
              </a:rPr>
              <a:t>Les formes de la réglementation bancaire</a:t>
            </a:r>
          </a:p>
          <a:p>
            <a:pPr eaLnBrk="1" hangingPunct="1">
              <a:defRPr/>
            </a:pPr>
            <a:r>
              <a:rPr lang="fr-FR" altLang="de-DE" sz="2400" dirty="0">
                <a:latin typeface="Calibri" panose="020F0502020204030204" pitchFamily="34" charset="0"/>
              </a:rPr>
              <a:t>6. La régulation bancaire en Suisse</a:t>
            </a:r>
            <a:endParaRPr lang="de-CH" altLang="de-DE" sz="2400" dirty="0">
              <a:latin typeface="Calibri" panose="020F0502020204030204"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3" name="Rectangle 2">
            <a:extLst>
              <a:ext uri="{FF2B5EF4-FFF2-40B4-BE49-F238E27FC236}">
                <a16:creationId xmlns:a16="http://schemas.microsoft.com/office/drawing/2014/main" id="{24A4491D-9A95-AD2C-B8BA-A327B811CECA}"/>
              </a:ext>
            </a:extLst>
          </p:cNvPr>
          <p:cNvSpPr>
            <a:spLocks noChangeArrowheads="1"/>
          </p:cNvSpPr>
          <p:nvPr/>
        </p:nvSpPr>
        <p:spPr bwMode="auto">
          <a:xfrm>
            <a:off x="322263" y="136525"/>
            <a:ext cx="7392987" cy="649288"/>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fr-FR" altLang="de-DE" sz="2400" b="1">
                <a:solidFill>
                  <a:schemeClr val="bg1"/>
                </a:solidFill>
                <a:latin typeface="Calibri" panose="020F0502020204030204" pitchFamily="34" charset="0"/>
              </a:rPr>
              <a:t>4. Les risques liés aux activités bancaires</a:t>
            </a:r>
            <a:endParaRPr lang="de-CH" altLang="de-DE" sz="2400" b="1">
              <a:solidFill>
                <a:schemeClr val="bg1"/>
              </a:solidFill>
              <a:latin typeface="Calibri" panose="020F0502020204030204" pitchFamily="34" charset="0"/>
            </a:endParaRPr>
          </a:p>
        </p:txBody>
      </p:sp>
      <p:sp>
        <p:nvSpPr>
          <p:cNvPr id="38914" name="Rectangle 3">
            <a:extLst>
              <a:ext uri="{FF2B5EF4-FFF2-40B4-BE49-F238E27FC236}">
                <a16:creationId xmlns:a16="http://schemas.microsoft.com/office/drawing/2014/main" id="{D45EEA68-4181-36A9-05C6-08F536B5F92B}"/>
              </a:ext>
            </a:extLst>
          </p:cNvPr>
          <p:cNvSpPr>
            <a:spLocks noChangeArrowheads="1"/>
          </p:cNvSpPr>
          <p:nvPr/>
        </p:nvSpPr>
        <p:spPr bwMode="auto">
          <a:xfrm>
            <a:off x="7975600" y="144463"/>
            <a:ext cx="719138" cy="649287"/>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7</a:t>
            </a:r>
          </a:p>
        </p:txBody>
      </p:sp>
      <p:sp>
        <p:nvSpPr>
          <p:cNvPr id="38915" name="Text Box 8">
            <a:extLst>
              <a:ext uri="{FF2B5EF4-FFF2-40B4-BE49-F238E27FC236}">
                <a16:creationId xmlns:a16="http://schemas.microsoft.com/office/drawing/2014/main" id="{AEC616B5-7184-9E18-1AD8-761E06C99EA2}"/>
              </a:ext>
            </a:extLst>
          </p:cNvPr>
          <p:cNvSpPr txBox="1">
            <a:spLocks noChangeArrowheads="1"/>
          </p:cNvSpPr>
          <p:nvPr/>
        </p:nvSpPr>
        <p:spPr bwMode="auto">
          <a:xfrm>
            <a:off x="323850" y="1196975"/>
            <a:ext cx="8299450"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de-CH" altLang="de-DE" sz="2400" b="1">
                <a:latin typeface="Calibri" panose="020F0502020204030204" pitchFamily="34" charset="0"/>
              </a:rPr>
              <a:t>Risque lié à l’activité bancaire : le risque de liquidité</a:t>
            </a:r>
          </a:p>
          <a:p>
            <a:pPr eaLnBrk="1" hangingPunct="1"/>
            <a:endParaRPr lang="de-CH" altLang="de-DE" sz="2400">
              <a:latin typeface="Calibri" panose="020F0502020204030204" pitchFamily="34" charset="0"/>
            </a:endParaRPr>
          </a:p>
          <a:p>
            <a:pPr eaLnBrk="1" hangingPunct="1">
              <a:buFontTx/>
              <a:buChar char="•"/>
            </a:pPr>
            <a:r>
              <a:rPr lang="de-CH" altLang="de-DE" sz="2400">
                <a:latin typeface="Calibri" panose="020F0502020204030204" pitchFamily="34" charset="0"/>
              </a:rPr>
              <a:t>Les banques gardent toujours une partie des dépôts sous forme liquide. </a:t>
            </a:r>
            <a:br>
              <a:rPr lang="de-CH" altLang="de-DE" sz="2400">
                <a:latin typeface="Calibri" panose="020F0502020204030204" pitchFamily="34" charset="0"/>
              </a:rPr>
            </a:br>
            <a:endParaRPr lang="de-CH" altLang="de-DE" sz="2400">
              <a:latin typeface="Calibri" panose="020F0502020204030204" pitchFamily="34" charset="0"/>
            </a:endParaRPr>
          </a:p>
          <a:p>
            <a:pPr eaLnBrk="1" hangingPunct="1">
              <a:buFontTx/>
              <a:buChar char="•"/>
            </a:pPr>
            <a:r>
              <a:rPr lang="de-CH" altLang="de-DE" sz="2400">
                <a:latin typeface="Calibri" panose="020F0502020204030204" pitchFamily="34" charset="0"/>
              </a:rPr>
              <a:t>Ces liquidités ne seraient pas suffisantes pour rembourser toutes les créances en même temps, notamment en cas de </a:t>
            </a:r>
            <a:r>
              <a:rPr lang="de-CH" altLang="de-DE" sz="2400" i="1">
                <a:latin typeface="Calibri" panose="020F0502020204030204" pitchFamily="34" charset="0"/>
              </a:rPr>
              <a:t>panique bancaire</a:t>
            </a:r>
            <a:r>
              <a:rPr lang="de-CH" altLang="de-DE" sz="2400">
                <a:latin typeface="Calibri" panose="020F0502020204030204" pitchFamily="34" charset="0"/>
              </a:rPr>
              <a:t>.</a:t>
            </a:r>
          </a:p>
        </p:txBody>
      </p:sp>
      <p:sp>
        <p:nvSpPr>
          <p:cNvPr id="38916" name="Text Box 8">
            <a:extLst>
              <a:ext uri="{FF2B5EF4-FFF2-40B4-BE49-F238E27FC236}">
                <a16:creationId xmlns:a16="http://schemas.microsoft.com/office/drawing/2014/main" id="{12BFF0E8-AFF0-D999-4EB1-D619B3058C07}"/>
              </a:ext>
            </a:extLst>
          </p:cNvPr>
          <p:cNvSpPr txBox="1">
            <a:spLocks noChangeArrowheads="1"/>
          </p:cNvSpPr>
          <p:nvPr/>
        </p:nvSpPr>
        <p:spPr bwMode="auto">
          <a:xfrm>
            <a:off x="323850" y="4443413"/>
            <a:ext cx="8280400" cy="1938337"/>
          </a:xfrm>
          <a:prstGeom prst="rect">
            <a:avLst/>
          </a:prstGeom>
          <a:solidFill>
            <a:srgbClr val="C0C0C0">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de-CH" altLang="de-DE" sz="2400">
                <a:latin typeface="Calibri" panose="020F0502020204030204" pitchFamily="34" charset="0"/>
                <a:sym typeface="Wingdings" pitchFamily="2" charset="2"/>
              </a:rPr>
              <a:t> </a:t>
            </a:r>
            <a:r>
              <a:rPr lang="de-CH" altLang="de-DE" sz="2400" b="1" i="1">
                <a:latin typeface="Calibri" panose="020F0502020204030204" pitchFamily="34" charset="0"/>
              </a:rPr>
              <a:t>Panique bancaire</a:t>
            </a:r>
            <a:r>
              <a:rPr lang="de-CH" altLang="de-DE" sz="2400">
                <a:latin typeface="Calibri" panose="020F0502020204030204" pitchFamily="34" charset="0"/>
              </a:rPr>
              <a:t>					</a:t>
            </a:r>
            <a:endParaRPr lang="de-CH" altLang="de-DE" sz="2400" i="1">
              <a:latin typeface="Calibri" panose="020F0502020204030204" pitchFamily="34" charset="0"/>
            </a:endParaRPr>
          </a:p>
          <a:p>
            <a:pPr eaLnBrk="1" hangingPunct="1"/>
            <a:r>
              <a:rPr lang="fr-FR" altLang="de-DE" sz="2400">
                <a:latin typeface="Calibri" panose="020F0502020204030204" pitchFamily="34" charset="0"/>
                <a:sym typeface="Wingdings" pitchFamily="2" charset="2"/>
              </a:rPr>
              <a:t>Situation de crise dans laquelle la plupart des clients d’une banque souhaitent retirer leurs avoirs au plus vite alors que la banque n’est pas en mesure d’effectuer ces paiements, faute de liquidités.</a:t>
            </a:r>
            <a:endParaRPr lang="de-DE" altLang="de-DE" sz="2400">
              <a:latin typeface="Calibri" panose="020F0502020204030204"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7" name="Rectangle 2">
            <a:extLst>
              <a:ext uri="{FF2B5EF4-FFF2-40B4-BE49-F238E27FC236}">
                <a16:creationId xmlns:a16="http://schemas.microsoft.com/office/drawing/2014/main" id="{BF923974-5C01-1738-3F80-8D3C23E65FE0}"/>
              </a:ext>
            </a:extLst>
          </p:cNvPr>
          <p:cNvSpPr>
            <a:spLocks noChangeArrowheads="1"/>
          </p:cNvSpPr>
          <p:nvPr/>
        </p:nvSpPr>
        <p:spPr bwMode="auto">
          <a:xfrm>
            <a:off x="322263" y="136525"/>
            <a:ext cx="7392987" cy="649288"/>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fr-FR" altLang="de-DE" sz="2400" b="1">
                <a:solidFill>
                  <a:schemeClr val="bg1"/>
                </a:solidFill>
                <a:latin typeface="Calibri" panose="020F0502020204030204" pitchFamily="34" charset="0"/>
              </a:rPr>
              <a:t>4. Les risques liés aux activités bancaires</a:t>
            </a:r>
            <a:endParaRPr lang="de-CH" altLang="de-DE" sz="2400" b="1">
              <a:solidFill>
                <a:schemeClr val="bg1"/>
              </a:solidFill>
              <a:latin typeface="Calibri" panose="020F0502020204030204" pitchFamily="34" charset="0"/>
            </a:endParaRPr>
          </a:p>
        </p:txBody>
      </p:sp>
      <p:sp>
        <p:nvSpPr>
          <p:cNvPr id="39938" name="Rectangle 3">
            <a:extLst>
              <a:ext uri="{FF2B5EF4-FFF2-40B4-BE49-F238E27FC236}">
                <a16:creationId xmlns:a16="http://schemas.microsoft.com/office/drawing/2014/main" id="{DA641579-2712-4A64-00F0-3F8D229D8563}"/>
              </a:ext>
            </a:extLst>
          </p:cNvPr>
          <p:cNvSpPr>
            <a:spLocks noChangeArrowheads="1"/>
          </p:cNvSpPr>
          <p:nvPr/>
        </p:nvSpPr>
        <p:spPr bwMode="auto">
          <a:xfrm>
            <a:off x="7975600" y="144463"/>
            <a:ext cx="719138" cy="649287"/>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7</a:t>
            </a:r>
          </a:p>
        </p:txBody>
      </p:sp>
      <p:sp>
        <p:nvSpPr>
          <p:cNvPr id="36868" name="Text Box 8">
            <a:extLst>
              <a:ext uri="{FF2B5EF4-FFF2-40B4-BE49-F238E27FC236}">
                <a16:creationId xmlns:a16="http://schemas.microsoft.com/office/drawing/2014/main" id="{89295016-40AA-860E-887C-BF525E326609}"/>
              </a:ext>
            </a:extLst>
          </p:cNvPr>
          <p:cNvSpPr txBox="1">
            <a:spLocks noChangeArrowheads="1"/>
          </p:cNvSpPr>
          <p:nvPr/>
        </p:nvSpPr>
        <p:spPr bwMode="auto">
          <a:xfrm>
            <a:off x="323850" y="1196975"/>
            <a:ext cx="8299450" cy="4154488"/>
          </a:xfrm>
          <a:prstGeom prst="rect">
            <a:avLst/>
          </a:prstGeom>
          <a:noFill/>
          <a:ln>
            <a:noFill/>
          </a:ln>
        </p:spPr>
        <p:txBody>
          <a:bodyPr>
            <a:spAutoFit/>
          </a:bodyPr>
          <a:lstStyle>
            <a:lvl1pPr marL="342900" indent="-342900">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r>
              <a:rPr lang="de-CH" altLang="de-DE" sz="2400" b="1" dirty="0" err="1">
                <a:latin typeface="Calibri" panose="020F0502020204030204" pitchFamily="34" charset="0"/>
              </a:rPr>
              <a:t>Risque</a:t>
            </a:r>
            <a:r>
              <a:rPr lang="de-CH" altLang="de-DE" sz="2400" b="1" dirty="0">
                <a:latin typeface="Calibri" panose="020F0502020204030204" pitchFamily="34" charset="0"/>
              </a:rPr>
              <a:t> </a:t>
            </a:r>
            <a:r>
              <a:rPr lang="de-CH" altLang="de-DE" sz="2400" b="1" dirty="0" err="1">
                <a:latin typeface="Calibri" panose="020F0502020204030204" pitchFamily="34" charset="0"/>
              </a:rPr>
              <a:t>lié</a:t>
            </a:r>
            <a:r>
              <a:rPr lang="de-CH" altLang="de-DE" sz="2400" b="1" dirty="0">
                <a:latin typeface="Calibri" panose="020F0502020204030204" pitchFamily="34" charset="0"/>
              </a:rPr>
              <a:t> à </a:t>
            </a:r>
            <a:r>
              <a:rPr lang="de-CH" altLang="de-DE" sz="2400" b="1" err="1">
                <a:latin typeface="Calibri" panose="020F0502020204030204" pitchFamily="34" charset="0"/>
              </a:rPr>
              <a:t>l’activité</a:t>
            </a:r>
            <a:r>
              <a:rPr lang="de-CH" altLang="de-DE" sz="2400" b="1">
                <a:latin typeface="Calibri" panose="020F0502020204030204" pitchFamily="34" charset="0"/>
              </a:rPr>
              <a:t> bancaire : </a:t>
            </a:r>
            <a:r>
              <a:rPr lang="de-CH" altLang="de-DE" sz="2400" b="1" dirty="0">
                <a:latin typeface="Calibri" panose="020F0502020204030204" pitchFamily="34" charset="0"/>
              </a:rPr>
              <a:t>le </a:t>
            </a:r>
            <a:r>
              <a:rPr lang="fr-FR" altLang="de-DE" sz="2400" b="1" dirty="0">
                <a:latin typeface="Calibri" panose="020F0502020204030204" pitchFamily="34" charset="0"/>
              </a:rPr>
              <a:t>risque de défaut de crédit</a:t>
            </a:r>
            <a:endParaRPr lang="de-CH" altLang="de-DE" sz="2400" b="1" dirty="0">
              <a:latin typeface="Calibri" panose="020F0502020204030204" pitchFamily="34" charset="0"/>
            </a:endParaRPr>
          </a:p>
          <a:p>
            <a:pPr eaLnBrk="1" hangingPunct="1">
              <a:defRPr/>
            </a:pPr>
            <a:endParaRPr lang="de-CH" altLang="de-DE" sz="2400" dirty="0">
              <a:latin typeface="Calibri" panose="020F0502020204030204" pitchFamily="34" charset="0"/>
            </a:endParaRPr>
          </a:p>
          <a:p>
            <a:pPr eaLnBrk="1" hangingPunct="1">
              <a:buFontTx/>
              <a:buChar char="•"/>
              <a:defRPr/>
            </a:pPr>
            <a:r>
              <a:rPr lang="de-CH" altLang="de-DE" sz="2400" dirty="0" err="1">
                <a:latin typeface="Calibri" panose="020F0502020204030204" pitchFamily="34" charset="0"/>
              </a:rPr>
              <a:t>Malgré</a:t>
            </a:r>
            <a:r>
              <a:rPr lang="de-CH" altLang="de-DE" sz="2400" dirty="0">
                <a:latin typeface="Calibri" panose="020F0502020204030204" pitchFamily="34" charset="0"/>
              </a:rPr>
              <a:t> </a:t>
            </a:r>
            <a:r>
              <a:rPr lang="de-CH" altLang="de-DE" sz="2400" dirty="0" err="1">
                <a:latin typeface="Calibri" panose="020F0502020204030204" pitchFamily="34" charset="0"/>
              </a:rPr>
              <a:t>un</a:t>
            </a:r>
            <a:r>
              <a:rPr lang="de-CH" altLang="de-DE" sz="2400" dirty="0">
                <a:latin typeface="Calibri" panose="020F0502020204030204" pitchFamily="34" charset="0"/>
              </a:rPr>
              <a:t> </a:t>
            </a:r>
            <a:r>
              <a:rPr lang="de-CH" altLang="de-DE" sz="2400" dirty="0" err="1">
                <a:latin typeface="Calibri" panose="020F0502020204030204" pitchFamily="34" charset="0"/>
              </a:rPr>
              <a:t>examen</a:t>
            </a:r>
            <a:r>
              <a:rPr lang="de-CH" altLang="de-DE" sz="2400" dirty="0">
                <a:latin typeface="Calibri" panose="020F0502020204030204" pitchFamily="34" charset="0"/>
              </a:rPr>
              <a:t> </a:t>
            </a:r>
            <a:r>
              <a:rPr lang="de-CH" altLang="de-DE" sz="2400" dirty="0" err="1">
                <a:latin typeface="Calibri" panose="020F0502020204030204" pitchFamily="34" charset="0"/>
              </a:rPr>
              <a:t>approfondi</a:t>
            </a:r>
            <a:r>
              <a:rPr lang="de-CH" altLang="de-DE" sz="2400" dirty="0">
                <a:latin typeface="Calibri" panose="020F0502020204030204" pitchFamily="34" charset="0"/>
              </a:rPr>
              <a:t> du </a:t>
            </a:r>
            <a:r>
              <a:rPr lang="de-CH" altLang="de-DE" sz="2400" dirty="0" err="1">
                <a:latin typeface="Calibri" panose="020F0502020204030204" pitchFamily="34" charset="0"/>
              </a:rPr>
              <a:t>risque</a:t>
            </a:r>
            <a:r>
              <a:rPr lang="de-CH" altLang="de-DE" sz="2400" dirty="0">
                <a:latin typeface="Calibri" panose="020F0502020204030204" pitchFamily="34" charset="0"/>
              </a:rPr>
              <a:t>, </a:t>
            </a:r>
            <a:r>
              <a:rPr lang="de-CH" altLang="de-DE" sz="2400" dirty="0" err="1">
                <a:latin typeface="Calibri" panose="020F0502020204030204" pitchFamily="34" charset="0"/>
              </a:rPr>
              <a:t>il</a:t>
            </a:r>
            <a:r>
              <a:rPr lang="de-CH" altLang="de-DE" sz="2400" dirty="0">
                <a:latin typeface="Calibri" panose="020F0502020204030204" pitchFamily="34" charset="0"/>
              </a:rPr>
              <a:t> se </a:t>
            </a:r>
            <a:r>
              <a:rPr lang="de-CH" altLang="de-DE" sz="2400" dirty="0" err="1">
                <a:latin typeface="Calibri" panose="020F0502020204030204" pitchFamily="34" charset="0"/>
              </a:rPr>
              <a:t>peut</a:t>
            </a:r>
            <a:r>
              <a:rPr lang="de-CH" altLang="de-DE" sz="2400" dirty="0">
                <a:latin typeface="Calibri" panose="020F0502020204030204" pitchFamily="34" charset="0"/>
              </a:rPr>
              <a:t> </a:t>
            </a:r>
            <a:r>
              <a:rPr lang="de-CH" altLang="de-DE" sz="2400" dirty="0" err="1">
                <a:latin typeface="Calibri" panose="020F0502020204030204" pitchFamily="34" charset="0"/>
              </a:rPr>
              <a:t>qu’aucun</a:t>
            </a:r>
            <a:r>
              <a:rPr lang="de-CH" altLang="de-DE" sz="2400" dirty="0">
                <a:latin typeface="Calibri" panose="020F0502020204030204" pitchFamily="34" charset="0"/>
              </a:rPr>
              <a:t> </a:t>
            </a:r>
            <a:r>
              <a:rPr lang="de-CH" altLang="de-DE" sz="2400" dirty="0" err="1">
                <a:latin typeface="Calibri" panose="020F0502020204030204" pitchFamily="34" charset="0"/>
              </a:rPr>
              <a:t>intérêt</a:t>
            </a:r>
            <a:r>
              <a:rPr lang="de-CH" altLang="de-DE" sz="2400" dirty="0">
                <a:latin typeface="Calibri" panose="020F0502020204030204" pitchFamily="34" charset="0"/>
              </a:rPr>
              <a:t> ne </a:t>
            </a:r>
            <a:r>
              <a:rPr lang="de-CH" altLang="de-DE" sz="2400" dirty="0" err="1">
                <a:latin typeface="Calibri" panose="020F0502020204030204" pitchFamily="34" charset="0"/>
              </a:rPr>
              <a:t>soit</a:t>
            </a:r>
            <a:r>
              <a:rPr lang="de-CH" altLang="de-DE" sz="2400" dirty="0">
                <a:latin typeface="Calibri" panose="020F0502020204030204" pitchFamily="34" charset="0"/>
              </a:rPr>
              <a:t> </a:t>
            </a:r>
            <a:r>
              <a:rPr lang="de-CH" altLang="de-DE" sz="2400" dirty="0" err="1">
                <a:latin typeface="Calibri" panose="020F0502020204030204" pitchFamily="34" charset="0"/>
              </a:rPr>
              <a:t>payé</a:t>
            </a:r>
            <a:r>
              <a:rPr lang="de-CH" altLang="de-DE" sz="2400" dirty="0">
                <a:latin typeface="Calibri" panose="020F0502020204030204" pitchFamily="34" charset="0"/>
              </a:rPr>
              <a:t> </a:t>
            </a:r>
            <a:r>
              <a:rPr lang="de-CH" altLang="de-DE" sz="2400" dirty="0" err="1">
                <a:latin typeface="Calibri" panose="020F0502020204030204" pitchFamily="34" charset="0"/>
              </a:rPr>
              <a:t>ou</a:t>
            </a:r>
            <a:r>
              <a:rPr lang="de-CH" altLang="de-DE" sz="2400" dirty="0">
                <a:latin typeface="Calibri" panose="020F0502020204030204" pitchFamily="34" charset="0"/>
              </a:rPr>
              <a:t> </a:t>
            </a:r>
            <a:r>
              <a:rPr lang="de-CH" altLang="de-DE" sz="2400" dirty="0" err="1">
                <a:latin typeface="Calibri" panose="020F0502020204030204" pitchFamily="34" charset="0"/>
              </a:rPr>
              <a:t>que</a:t>
            </a:r>
            <a:r>
              <a:rPr lang="de-CH" altLang="de-DE" sz="2400" dirty="0">
                <a:latin typeface="Calibri" panose="020F0502020204030204" pitchFamily="34" charset="0"/>
              </a:rPr>
              <a:t> le </a:t>
            </a:r>
            <a:r>
              <a:rPr lang="de-CH" altLang="de-DE" sz="2400" dirty="0" err="1">
                <a:latin typeface="Calibri" panose="020F0502020204030204" pitchFamily="34" charset="0"/>
              </a:rPr>
              <a:t>crédit</a:t>
            </a:r>
            <a:r>
              <a:rPr lang="de-CH" altLang="de-DE" sz="2400" dirty="0">
                <a:latin typeface="Calibri" panose="020F0502020204030204" pitchFamily="34" charset="0"/>
              </a:rPr>
              <a:t> ne </a:t>
            </a:r>
            <a:r>
              <a:rPr lang="de-CH" altLang="de-DE" sz="2400" dirty="0" err="1">
                <a:latin typeface="Calibri" panose="020F0502020204030204" pitchFamily="34" charset="0"/>
              </a:rPr>
              <a:t>soit</a:t>
            </a:r>
            <a:r>
              <a:rPr lang="de-CH" altLang="de-DE" sz="2400" dirty="0">
                <a:latin typeface="Calibri" panose="020F0502020204030204" pitchFamily="34" charset="0"/>
              </a:rPr>
              <a:t> </a:t>
            </a:r>
            <a:r>
              <a:rPr lang="de-CH" altLang="de-DE" sz="2400" dirty="0" err="1">
                <a:latin typeface="Calibri" panose="020F0502020204030204" pitchFamily="34" charset="0"/>
              </a:rPr>
              <a:t>pas</a:t>
            </a:r>
            <a:r>
              <a:rPr lang="de-CH" altLang="de-DE" sz="2400" dirty="0">
                <a:latin typeface="Calibri" panose="020F0502020204030204" pitchFamily="34" charset="0"/>
              </a:rPr>
              <a:t> </a:t>
            </a:r>
            <a:r>
              <a:rPr lang="de-CH" altLang="de-DE" sz="2400" dirty="0" err="1">
                <a:latin typeface="Calibri" panose="020F0502020204030204" pitchFamily="34" charset="0"/>
              </a:rPr>
              <a:t>remboursé</a:t>
            </a:r>
            <a:r>
              <a:rPr lang="de-CH" altLang="de-DE" sz="2400" dirty="0">
                <a:latin typeface="Calibri" panose="020F0502020204030204" pitchFamily="34" charset="0"/>
              </a:rPr>
              <a:t>. </a:t>
            </a:r>
          </a:p>
          <a:p>
            <a:pPr eaLnBrk="1" hangingPunct="1">
              <a:buFontTx/>
              <a:buChar char="•"/>
              <a:defRPr/>
            </a:pPr>
            <a:endParaRPr lang="de-CH" altLang="de-DE" sz="2400" dirty="0">
              <a:latin typeface="Calibri" panose="020F0502020204030204" pitchFamily="34" charset="0"/>
            </a:endParaRPr>
          </a:p>
          <a:p>
            <a:pPr eaLnBrk="1" hangingPunct="1">
              <a:buFontTx/>
              <a:buChar char="•"/>
              <a:defRPr/>
            </a:pPr>
            <a:r>
              <a:rPr lang="de-CH" altLang="de-DE" sz="2400" dirty="0">
                <a:latin typeface="Calibri" panose="020F0502020204030204" pitchFamily="34" charset="0"/>
              </a:rPr>
              <a:t>Si </a:t>
            </a:r>
            <a:r>
              <a:rPr lang="de-CH" altLang="de-DE" sz="2400" dirty="0" err="1">
                <a:latin typeface="Calibri" panose="020F0502020204030204" pitchFamily="34" charset="0"/>
              </a:rPr>
              <a:t>un</a:t>
            </a:r>
            <a:r>
              <a:rPr lang="de-CH" altLang="de-DE" sz="2400" dirty="0">
                <a:latin typeface="Calibri" panose="020F0502020204030204" pitchFamily="34" charset="0"/>
              </a:rPr>
              <a:t> </a:t>
            </a:r>
            <a:r>
              <a:rPr lang="de-CH" altLang="de-DE" sz="2400" dirty="0" err="1">
                <a:latin typeface="Calibri" panose="020F0502020204030204" pitchFamily="34" charset="0"/>
              </a:rPr>
              <a:t>débiteur</a:t>
            </a:r>
            <a:r>
              <a:rPr lang="de-CH" altLang="de-DE" sz="2400" dirty="0">
                <a:latin typeface="Calibri" panose="020F0502020204030204" pitchFamily="34" charset="0"/>
              </a:rPr>
              <a:t> </a:t>
            </a:r>
            <a:r>
              <a:rPr lang="de-CH" altLang="de-DE" sz="2400" dirty="0" err="1">
                <a:latin typeface="Calibri" panose="020F0502020204030204" pitchFamily="34" charset="0"/>
              </a:rPr>
              <a:t>s’avère</a:t>
            </a:r>
            <a:r>
              <a:rPr lang="de-CH" altLang="de-DE" sz="2400" dirty="0">
                <a:latin typeface="Calibri" panose="020F0502020204030204" pitchFamily="34" charset="0"/>
              </a:rPr>
              <a:t> en </a:t>
            </a:r>
            <a:r>
              <a:rPr lang="de-CH" altLang="de-DE" sz="2400" dirty="0" err="1">
                <a:latin typeface="Calibri" panose="020F0502020204030204" pitchFamily="34" charset="0"/>
              </a:rPr>
              <a:t>incapacité</a:t>
            </a:r>
            <a:r>
              <a:rPr lang="de-CH" altLang="de-DE" sz="2400" dirty="0">
                <a:latin typeface="Calibri" panose="020F0502020204030204" pitchFamily="34" charset="0"/>
              </a:rPr>
              <a:t> de </a:t>
            </a:r>
            <a:r>
              <a:rPr lang="de-CH" altLang="de-DE" sz="2400" dirty="0" err="1">
                <a:latin typeface="Calibri" panose="020F0502020204030204" pitchFamily="34" charset="0"/>
              </a:rPr>
              <a:t>paiement</a:t>
            </a:r>
            <a:r>
              <a:rPr lang="de-CH" altLang="de-DE" sz="2400" dirty="0">
                <a:latin typeface="Calibri" panose="020F0502020204030204" pitchFamily="34" charset="0"/>
              </a:rPr>
              <a:t>, </a:t>
            </a:r>
            <a:r>
              <a:rPr lang="de-CH" altLang="de-DE" sz="2400" dirty="0" err="1">
                <a:latin typeface="Calibri" panose="020F0502020204030204" pitchFamily="34" charset="0"/>
              </a:rPr>
              <a:t>alors</a:t>
            </a:r>
            <a:r>
              <a:rPr lang="de-CH" altLang="de-DE" sz="2400" dirty="0">
                <a:latin typeface="Calibri" panose="020F0502020204030204" pitchFamily="34" charset="0"/>
              </a:rPr>
              <a:t> </a:t>
            </a:r>
            <a:r>
              <a:rPr lang="de-CH" altLang="de-DE" sz="2400" dirty="0" err="1">
                <a:latin typeface="Calibri" panose="020F0502020204030204" pitchFamily="34" charset="0"/>
              </a:rPr>
              <a:t>l’argent</a:t>
            </a:r>
            <a:r>
              <a:rPr lang="de-CH" altLang="de-DE" sz="2400" dirty="0">
                <a:latin typeface="Calibri" panose="020F0502020204030204" pitchFamily="34" charset="0"/>
              </a:rPr>
              <a:t> </a:t>
            </a:r>
            <a:r>
              <a:rPr lang="de-CH" altLang="de-DE" sz="2400" dirty="0" err="1">
                <a:latin typeface="Calibri" panose="020F0502020204030204" pitchFamily="34" charset="0"/>
              </a:rPr>
              <a:t>est</a:t>
            </a:r>
            <a:r>
              <a:rPr lang="de-CH" altLang="de-DE" sz="2400" dirty="0">
                <a:latin typeface="Calibri" panose="020F0502020204030204" pitchFamily="34" charset="0"/>
              </a:rPr>
              <a:t> </a:t>
            </a:r>
            <a:r>
              <a:rPr lang="de-CH" altLang="de-DE" sz="2400" dirty="0" err="1">
                <a:latin typeface="Calibri" panose="020F0502020204030204" pitchFamily="34" charset="0"/>
              </a:rPr>
              <a:t>perdu</a:t>
            </a:r>
            <a:r>
              <a:rPr lang="de-CH" altLang="de-DE" sz="2400" dirty="0">
                <a:latin typeface="Calibri" panose="020F0502020204030204" pitchFamily="34" charset="0"/>
              </a:rPr>
              <a:t> </a:t>
            </a:r>
            <a:r>
              <a:rPr lang="de-CH" altLang="de-DE" sz="2400" dirty="0" err="1">
                <a:latin typeface="Calibri" panose="020F0502020204030204" pitchFamily="34" charset="0"/>
              </a:rPr>
              <a:t>pour</a:t>
            </a:r>
            <a:r>
              <a:rPr lang="de-CH" altLang="de-DE" sz="2400" dirty="0">
                <a:latin typeface="Calibri" panose="020F0502020204030204" pitchFamily="34" charset="0"/>
              </a:rPr>
              <a:t> la </a:t>
            </a:r>
            <a:r>
              <a:rPr lang="de-CH" altLang="de-DE" sz="2400" dirty="0" err="1">
                <a:latin typeface="Calibri" panose="020F0502020204030204" pitchFamily="34" charset="0"/>
              </a:rPr>
              <a:t>banque</a:t>
            </a:r>
            <a:r>
              <a:rPr lang="de-CH" altLang="de-DE" sz="2400" dirty="0">
                <a:latin typeface="Calibri" panose="020F0502020204030204" pitchFamily="34" charset="0"/>
              </a:rPr>
              <a:t> et </a:t>
            </a:r>
            <a:r>
              <a:rPr lang="de-CH" altLang="de-DE" sz="2400" dirty="0" err="1">
                <a:latin typeface="Calibri" panose="020F0502020204030204" pitchFamily="34" charset="0"/>
              </a:rPr>
              <a:t>elle</a:t>
            </a:r>
            <a:r>
              <a:rPr lang="de-CH" altLang="de-DE" sz="2400" dirty="0">
                <a:latin typeface="Calibri" panose="020F0502020204030204" pitchFamily="34" charset="0"/>
              </a:rPr>
              <a:t> </a:t>
            </a:r>
            <a:r>
              <a:rPr lang="de-CH" altLang="de-DE" sz="2400" dirty="0" err="1">
                <a:latin typeface="Calibri" panose="020F0502020204030204" pitchFamily="34" charset="0"/>
              </a:rPr>
              <a:t>doit</a:t>
            </a:r>
            <a:r>
              <a:rPr lang="de-CH" altLang="de-DE" sz="2400" dirty="0">
                <a:latin typeface="Calibri" panose="020F0502020204030204" pitchFamily="34" charset="0"/>
              </a:rPr>
              <a:t> </a:t>
            </a:r>
            <a:r>
              <a:rPr lang="de-CH" altLang="de-DE" sz="2400" dirty="0" err="1">
                <a:latin typeface="Calibri" panose="020F0502020204030204" pitchFamily="34" charset="0"/>
              </a:rPr>
              <a:t>déduire</a:t>
            </a:r>
            <a:r>
              <a:rPr lang="de-CH" altLang="de-DE" sz="2400" dirty="0">
                <a:latin typeface="Calibri" panose="020F0502020204030204" pitchFamily="34" charset="0"/>
              </a:rPr>
              <a:t> </a:t>
            </a:r>
            <a:r>
              <a:rPr lang="de-CH" altLang="de-DE" sz="2400" dirty="0" err="1">
                <a:latin typeface="Calibri" panose="020F0502020204030204" pitchFamily="34" charset="0"/>
              </a:rPr>
              <a:t>ce</a:t>
            </a:r>
            <a:r>
              <a:rPr lang="de-CH" altLang="de-DE" sz="2400" dirty="0">
                <a:latin typeface="Calibri" panose="020F0502020204030204" pitchFamily="34" charset="0"/>
              </a:rPr>
              <a:t> </a:t>
            </a:r>
            <a:r>
              <a:rPr lang="de-CH" altLang="de-DE" sz="2400" dirty="0" err="1">
                <a:latin typeface="Calibri" panose="020F0502020204030204" pitchFamily="34" charset="0"/>
              </a:rPr>
              <a:t>montant</a:t>
            </a:r>
            <a:r>
              <a:rPr lang="de-CH" altLang="de-DE" sz="2400" dirty="0">
                <a:latin typeface="Calibri" panose="020F0502020204030204" pitchFamily="34" charset="0"/>
              </a:rPr>
              <a:t> de </a:t>
            </a:r>
            <a:r>
              <a:rPr lang="de-CH" altLang="de-DE" sz="2400" dirty="0" err="1">
                <a:latin typeface="Calibri" panose="020F0502020204030204" pitchFamily="34" charset="0"/>
              </a:rPr>
              <a:t>ses</a:t>
            </a:r>
            <a:r>
              <a:rPr lang="de-CH" altLang="de-DE" sz="2400" dirty="0">
                <a:latin typeface="Calibri" panose="020F0502020204030204" pitchFamily="34" charset="0"/>
              </a:rPr>
              <a:t> </a:t>
            </a:r>
            <a:r>
              <a:rPr lang="de-CH" altLang="de-DE" sz="2400" dirty="0" err="1">
                <a:latin typeface="Calibri" panose="020F0502020204030204" pitchFamily="34" charset="0"/>
              </a:rPr>
              <a:t>capitaux</a:t>
            </a:r>
            <a:r>
              <a:rPr lang="de-CH" altLang="de-DE" sz="2400" dirty="0">
                <a:latin typeface="Calibri" panose="020F0502020204030204" pitchFamily="34" charset="0"/>
              </a:rPr>
              <a:t> propres. </a:t>
            </a:r>
          </a:p>
          <a:p>
            <a:pPr marL="0" indent="0" eaLnBrk="1" hangingPunct="1">
              <a:defRPr/>
            </a:pPr>
            <a:endParaRPr lang="de-CH" altLang="de-DE" sz="2400" dirty="0">
              <a:latin typeface="Calibri" panose="020F0502020204030204" pitchFamily="34" charset="0"/>
            </a:endParaRPr>
          </a:p>
          <a:p>
            <a:pPr eaLnBrk="1" hangingPunct="1">
              <a:buFontTx/>
              <a:buChar char="•"/>
              <a:defRPr/>
            </a:pPr>
            <a:r>
              <a:rPr lang="de-CH" altLang="de-DE" sz="2400" dirty="0">
                <a:latin typeface="Calibri" panose="020F0502020204030204" pitchFamily="34" charset="0"/>
              </a:rPr>
              <a:t>De </a:t>
            </a:r>
            <a:r>
              <a:rPr lang="de-CH" altLang="de-DE" sz="2400" dirty="0" err="1">
                <a:latin typeface="Calibri" panose="020F0502020204030204" pitchFamily="34" charset="0"/>
              </a:rPr>
              <a:t>nombreux</a:t>
            </a:r>
            <a:r>
              <a:rPr lang="de-CH" altLang="de-DE" sz="2400" dirty="0">
                <a:latin typeface="Calibri" panose="020F0502020204030204" pitchFamily="34" charset="0"/>
              </a:rPr>
              <a:t> </a:t>
            </a:r>
            <a:r>
              <a:rPr lang="de-CH" altLang="de-DE" sz="2400" dirty="0" err="1">
                <a:latin typeface="Calibri" panose="020F0502020204030204" pitchFamily="34" charset="0"/>
              </a:rPr>
              <a:t>défauts</a:t>
            </a:r>
            <a:r>
              <a:rPr lang="de-CH" altLang="de-DE" sz="2400" dirty="0">
                <a:latin typeface="Calibri" panose="020F0502020204030204" pitchFamily="34" charset="0"/>
              </a:rPr>
              <a:t> de </a:t>
            </a:r>
            <a:r>
              <a:rPr lang="de-CH" altLang="de-DE" sz="2400" dirty="0" err="1">
                <a:latin typeface="Calibri" panose="020F0502020204030204" pitchFamily="34" charset="0"/>
              </a:rPr>
              <a:t>crédit</a:t>
            </a:r>
            <a:r>
              <a:rPr lang="de-CH" altLang="de-DE" sz="2400" dirty="0">
                <a:latin typeface="Calibri" panose="020F0502020204030204" pitchFamily="34" charset="0"/>
              </a:rPr>
              <a:t> </a:t>
            </a:r>
            <a:r>
              <a:rPr lang="de-CH" altLang="de-DE" sz="2400" dirty="0" err="1">
                <a:latin typeface="Calibri" panose="020F0502020204030204" pitchFamily="34" charset="0"/>
              </a:rPr>
              <a:t>peuvent</a:t>
            </a:r>
            <a:r>
              <a:rPr lang="de-CH" altLang="de-DE" sz="2400" dirty="0">
                <a:latin typeface="Calibri" panose="020F0502020204030204" pitchFamily="34" charset="0"/>
              </a:rPr>
              <a:t> </a:t>
            </a:r>
            <a:r>
              <a:rPr lang="de-CH" altLang="de-DE" sz="2400" dirty="0" err="1">
                <a:latin typeface="Calibri" panose="020F0502020204030204" pitchFamily="34" charset="0"/>
              </a:rPr>
              <a:t>entraîner</a:t>
            </a:r>
            <a:r>
              <a:rPr lang="de-CH" altLang="de-DE" sz="2400" dirty="0">
                <a:latin typeface="Calibri" panose="020F0502020204030204" pitchFamily="34" charset="0"/>
              </a:rPr>
              <a:t> </a:t>
            </a:r>
            <a:r>
              <a:rPr lang="de-CH" altLang="de-DE" sz="2400" dirty="0" err="1">
                <a:latin typeface="Calibri" panose="020F0502020204030204" pitchFamily="34" charset="0"/>
              </a:rPr>
              <a:t>l’insolvabilité</a:t>
            </a:r>
            <a:r>
              <a:rPr lang="de-CH" altLang="de-DE" sz="2400" dirty="0">
                <a:latin typeface="Calibri" panose="020F0502020204030204" pitchFamily="34" charset="0"/>
              </a:rPr>
              <a:t> de la </a:t>
            </a:r>
            <a:r>
              <a:rPr lang="de-CH" altLang="de-DE" sz="2400" dirty="0" err="1">
                <a:latin typeface="Calibri" panose="020F0502020204030204" pitchFamily="34" charset="0"/>
              </a:rPr>
              <a:t>banque</a:t>
            </a:r>
            <a:r>
              <a:rPr lang="de-CH" altLang="de-DE" sz="2400" dirty="0">
                <a:latin typeface="Calibri" panose="020F0502020204030204" pitchFamily="34" charset="0"/>
              </a:rPr>
              <a:t>.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1" name="Rectangle 2">
            <a:extLst>
              <a:ext uri="{FF2B5EF4-FFF2-40B4-BE49-F238E27FC236}">
                <a16:creationId xmlns:a16="http://schemas.microsoft.com/office/drawing/2014/main" id="{D68CF5EA-440B-76F0-9288-F10C0445BFB8}"/>
              </a:ext>
            </a:extLst>
          </p:cNvPr>
          <p:cNvSpPr>
            <a:spLocks noChangeArrowheads="1"/>
          </p:cNvSpPr>
          <p:nvPr/>
        </p:nvSpPr>
        <p:spPr bwMode="auto">
          <a:xfrm>
            <a:off x="322263" y="136525"/>
            <a:ext cx="7392987" cy="649288"/>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fr-FR" altLang="de-DE" sz="2400" b="1">
                <a:solidFill>
                  <a:schemeClr val="bg1"/>
                </a:solidFill>
                <a:latin typeface="Calibri" panose="020F0502020204030204" pitchFamily="34" charset="0"/>
              </a:rPr>
              <a:t>4. Les risques liés aux activités bancaires</a:t>
            </a:r>
            <a:endParaRPr lang="de-CH" altLang="de-DE" sz="2400" b="1">
              <a:solidFill>
                <a:schemeClr val="bg1"/>
              </a:solidFill>
              <a:latin typeface="Calibri" panose="020F0502020204030204" pitchFamily="34" charset="0"/>
            </a:endParaRPr>
          </a:p>
        </p:txBody>
      </p:sp>
      <p:sp>
        <p:nvSpPr>
          <p:cNvPr id="40962" name="Rectangle 3">
            <a:extLst>
              <a:ext uri="{FF2B5EF4-FFF2-40B4-BE49-F238E27FC236}">
                <a16:creationId xmlns:a16="http://schemas.microsoft.com/office/drawing/2014/main" id="{1DDDD70E-C5C1-260D-02D3-49D5FD6EA8ED}"/>
              </a:ext>
            </a:extLst>
          </p:cNvPr>
          <p:cNvSpPr>
            <a:spLocks noChangeArrowheads="1"/>
          </p:cNvSpPr>
          <p:nvPr/>
        </p:nvSpPr>
        <p:spPr bwMode="auto">
          <a:xfrm>
            <a:off x="7975600" y="144463"/>
            <a:ext cx="719138" cy="649287"/>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7</a:t>
            </a:r>
          </a:p>
        </p:txBody>
      </p:sp>
      <p:sp>
        <p:nvSpPr>
          <p:cNvPr id="40963" name="Text Box 8">
            <a:extLst>
              <a:ext uri="{FF2B5EF4-FFF2-40B4-BE49-F238E27FC236}">
                <a16:creationId xmlns:a16="http://schemas.microsoft.com/office/drawing/2014/main" id="{F2CE0805-9C57-7B6B-312A-C6DF2C76B52F}"/>
              </a:ext>
            </a:extLst>
          </p:cNvPr>
          <p:cNvSpPr txBox="1">
            <a:spLocks noChangeArrowheads="1"/>
          </p:cNvSpPr>
          <p:nvPr/>
        </p:nvSpPr>
        <p:spPr bwMode="auto">
          <a:xfrm>
            <a:off x="323850" y="1196975"/>
            <a:ext cx="8299450" cy="489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de-CH" altLang="de-DE" sz="2400" b="1">
                <a:latin typeface="Calibri" panose="020F0502020204030204" pitchFamily="34" charset="0"/>
              </a:rPr>
              <a:t>Risque lié à l’activité bancaire : le risque de marché</a:t>
            </a:r>
          </a:p>
          <a:p>
            <a:pPr eaLnBrk="1" hangingPunct="1"/>
            <a:endParaRPr lang="de-CH" altLang="de-DE" sz="2400">
              <a:latin typeface="Calibri" panose="020F0502020204030204" pitchFamily="34" charset="0"/>
            </a:endParaRPr>
          </a:p>
          <a:p>
            <a:pPr eaLnBrk="1" hangingPunct="1">
              <a:buFontTx/>
              <a:buChar char="•"/>
            </a:pPr>
            <a:r>
              <a:rPr lang="de-CH" altLang="de-DE" sz="2400">
                <a:latin typeface="Calibri" panose="020F0502020204030204" pitchFamily="34" charset="0"/>
              </a:rPr>
              <a:t>Par les opérations pour compte propre, la banque détient des titres financiers.</a:t>
            </a:r>
          </a:p>
          <a:p>
            <a:pPr eaLnBrk="1" hangingPunct="1">
              <a:buFontTx/>
              <a:buChar char="•"/>
            </a:pPr>
            <a:endParaRPr lang="de-CH" altLang="de-DE" sz="2400">
              <a:latin typeface="Calibri" panose="020F0502020204030204" pitchFamily="34" charset="0"/>
            </a:endParaRPr>
          </a:p>
          <a:p>
            <a:pPr eaLnBrk="1" hangingPunct="1">
              <a:buFontTx/>
              <a:buChar char="•"/>
            </a:pPr>
            <a:r>
              <a:rPr lang="de-CH" altLang="de-DE" sz="2400">
                <a:latin typeface="Calibri" panose="020F0502020204030204" pitchFamily="34" charset="0"/>
              </a:rPr>
              <a:t>Si le prix de ces titres financiers baisse, le poste correspondant à l’actif baisse également. </a:t>
            </a:r>
          </a:p>
          <a:p>
            <a:pPr eaLnBrk="1" hangingPunct="1">
              <a:buFontTx/>
              <a:buChar char="•"/>
            </a:pPr>
            <a:endParaRPr lang="de-CH" altLang="de-DE" sz="2400">
              <a:latin typeface="Calibri" panose="020F0502020204030204" pitchFamily="34" charset="0"/>
            </a:endParaRPr>
          </a:p>
          <a:p>
            <a:pPr eaLnBrk="1" hangingPunct="1">
              <a:buFontTx/>
              <a:buChar char="•"/>
            </a:pPr>
            <a:r>
              <a:rPr lang="de-CH" altLang="de-DE" sz="2400">
                <a:latin typeface="Calibri" panose="020F0502020204030204" pitchFamily="34" charset="0"/>
              </a:rPr>
              <a:t>Cette réduction de l’actif est également absorbée par le capital propre. </a:t>
            </a:r>
          </a:p>
          <a:p>
            <a:pPr eaLnBrk="1" hangingPunct="1">
              <a:buFontTx/>
              <a:buChar char="•"/>
            </a:pPr>
            <a:endParaRPr lang="de-CH" altLang="de-DE" sz="2400">
              <a:latin typeface="Calibri" panose="020F0502020204030204" pitchFamily="34" charset="0"/>
            </a:endParaRPr>
          </a:p>
          <a:p>
            <a:pPr eaLnBrk="1" hangingPunct="1">
              <a:buFontTx/>
              <a:buChar char="•"/>
            </a:pPr>
            <a:r>
              <a:rPr lang="de-CH" altLang="de-DE" sz="2400">
                <a:latin typeface="Calibri" panose="020F0502020204030204" pitchFamily="34" charset="0"/>
              </a:rPr>
              <a:t>De fortes pertes dans les opérations pour compte propre menacent la solvabilité de la banque.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5" name="Text Box 7">
            <a:extLst>
              <a:ext uri="{FF2B5EF4-FFF2-40B4-BE49-F238E27FC236}">
                <a16:creationId xmlns:a16="http://schemas.microsoft.com/office/drawing/2014/main" id="{ECEB77C5-089D-81BC-0CDB-7F951F457768}"/>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41986" name="Rectangle 2">
            <a:extLst>
              <a:ext uri="{FF2B5EF4-FFF2-40B4-BE49-F238E27FC236}">
                <a16:creationId xmlns:a16="http://schemas.microsoft.com/office/drawing/2014/main" id="{BBD33B9F-D83C-119F-DE8E-0CE108373F24}"/>
              </a:ext>
            </a:extLst>
          </p:cNvPr>
          <p:cNvSpPr>
            <a:spLocks noChangeArrowheads="1"/>
          </p:cNvSpPr>
          <p:nvPr/>
        </p:nvSpPr>
        <p:spPr bwMode="auto">
          <a:xfrm>
            <a:off x="322263" y="136525"/>
            <a:ext cx="7392987" cy="649288"/>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endParaRPr lang="de-CH" altLang="de-DE" sz="2400" b="1">
              <a:solidFill>
                <a:schemeClr val="bg1"/>
              </a:solidFill>
              <a:latin typeface="Calibri" panose="020F0502020204030204" pitchFamily="34" charset="0"/>
            </a:endParaRPr>
          </a:p>
        </p:txBody>
      </p:sp>
      <p:sp>
        <p:nvSpPr>
          <p:cNvPr id="41987" name="Rectangle 3">
            <a:extLst>
              <a:ext uri="{FF2B5EF4-FFF2-40B4-BE49-F238E27FC236}">
                <a16:creationId xmlns:a16="http://schemas.microsoft.com/office/drawing/2014/main" id="{EF0864C1-931D-3630-4563-E64840616181}"/>
              </a:ext>
            </a:extLst>
          </p:cNvPr>
          <p:cNvSpPr>
            <a:spLocks noChangeArrowheads="1"/>
          </p:cNvSpPr>
          <p:nvPr/>
        </p:nvSpPr>
        <p:spPr bwMode="auto">
          <a:xfrm>
            <a:off x="7975600" y="144463"/>
            <a:ext cx="719138" cy="649287"/>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7</a:t>
            </a:r>
          </a:p>
        </p:txBody>
      </p:sp>
      <p:sp>
        <p:nvSpPr>
          <p:cNvPr id="7" name="Text Box 10">
            <a:extLst>
              <a:ext uri="{FF2B5EF4-FFF2-40B4-BE49-F238E27FC236}">
                <a16:creationId xmlns:a16="http://schemas.microsoft.com/office/drawing/2014/main" id="{42B6EAC8-B60B-6F5C-1232-6CDFE9D2D22A}"/>
              </a:ext>
            </a:extLst>
          </p:cNvPr>
          <p:cNvSpPr txBox="1">
            <a:spLocks noChangeArrowheads="1"/>
          </p:cNvSpPr>
          <p:nvPr/>
        </p:nvSpPr>
        <p:spPr bwMode="auto">
          <a:xfrm>
            <a:off x="323850" y="1111250"/>
            <a:ext cx="8496300" cy="3046413"/>
          </a:xfrm>
          <a:prstGeom prst="rect">
            <a:avLst/>
          </a:prstGeom>
          <a:noFill/>
          <a:ln>
            <a:noFill/>
          </a:ln>
        </p:spPr>
        <p:txBody>
          <a:bodyPr>
            <a:spAutoFit/>
          </a:bodyPr>
          <a:lstStyle>
            <a:lvl1pPr marL="342900" indent="-342900">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r>
              <a:rPr lang="de-CH" altLang="de-DE" sz="2400" b="1" dirty="0" err="1">
                <a:latin typeface="Calibri" panose="020F0502020204030204" pitchFamily="34" charset="0"/>
              </a:rPr>
              <a:t>Structure</a:t>
            </a:r>
            <a:r>
              <a:rPr lang="de-CH" altLang="de-DE" sz="2400" b="1" dirty="0">
                <a:latin typeface="Calibri" panose="020F0502020204030204" pitchFamily="34" charset="0"/>
              </a:rPr>
              <a:t> du </a:t>
            </a:r>
            <a:r>
              <a:rPr lang="de-CH" altLang="de-DE" sz="2400" b="1" dirty="0" err="1">
                <a:latin typeface="Calibri" panose="020F0502020204030204" pitchFamily="34" charset="0"/>
              </a:rPr>
              <a:t>chapitre</a:t>
            </a:r>
            <a:r>
              <a:rPr lang="de-CH" altLang="de-DE" sz="2400" b="1" dirty="0">
                <a:latin typeface="Calibri" panose="020F0502020204030204" pitchFamily="34" charset="0"/>
              </a:rPr>
              <a:t> :</a:t>
            </a:r>
          </a:p>
          <a:p>
            <a:pPr eaLnBrk="1" hangingPunct="1">
              <a:defRPr/>
            </a:pPr>
            <a:endParaRPr lang="de-CH" altLang="de-DE" sz="2400" b="1" dirty="0">
              <a:solidFill>
                <a:srgbClr val="FFCC00"/>
              </a:solidFill>
              <a:latin typeface="Calibri" panose="020F0502020204030204" pitchFamily="34" charset="0"/>
            </a:endParaRPr>
          </a:p>
          <a:p>
            <a:pPr eaLnBrk="1" hangingPunct="1">
              <a:defRPr/>
            </a:pPr>
            <a:r>
              <a:rPr lang="de-DE" altLang="de-DE" sz="2400" dirty="0">
                <a:latin typeface="Calibri" panose="020F0502020204030204" pitchFamily="34" charset="0"/>
              </a:rPr>
              <a:t>1. </a:t>
            </a:r>
            <a:r>
              <a:rPr lang="fr-FR" altLang="de-DE" sz="2400" dirty="0">
                <a:latin typeface="Calibri" panose="020F0502020204030204" pitchFamily="34" charset="0"/>
              </a:rPr>
              <a:t>Les marchés financiers et les banques</a:t>
            </a:r>
            <a:endParaRPr lang="de-DE" altLang="de-DE" sz="2400" dirty="0">
              <a:latin typeface="Calibri" panose="020F0502020204030204" pitchFamily="34" charset="0"/>
            </a:endParaRPr>
          </a:p>
          <a:p>
            <a:pPr marL="0" indent="0" eaLnBrk="1" hangingPunct="1">
              <a:defRPr/>
            </a:pPr>
            <a:r>
              <a:rPr lang="de-CH" altLang="de-DE" sz="2400" dirty="0">
                <a:latin typeface="Calibri" panose="020F0502020204030204" pitchFamily="34" charset="0"/>
              </a:rPr>
              <a:t>2. </a:t>
            </a:r>
            <a:r>
              <a:rPr lang="fr-FR" altLang="de-DE" sz="2400" dirty="0">
                <a:latin typeface="Calibri" panose="020F0502020204030204" pitchFamily="34" charset="0"/>
              </a:rPr>
              <a:t>Le rôle économique des banques</a:t>
            </a:r>
            <a:endParaRPr lang="de-CH" altLang="de-DE" sz="2400" dirty="0">
              <a:latin typeface="Calibri" panose="020F0502020204030204" pitchFamily="34" charset="0"/>
            </a:endParaRPr>
          </a:p>
          <a:p>
            <a:pPr marL="0" indent="0" eaLnBrk="1" hangingPunct="1">
              <a:defRPr/>
            </a:pPr>
            <a:r>
              <a:rPr lang="de-CH" altLang="de-DE" sz="2400" dirty="0">
                <a:latin typeface="Calibri" panose="020F0502020204030204" pitchFamily="34" charset="0"/>
              </a:rPr>
              <a:t>3. </a:t>
            </a:r>
            <a:r>
              <a:rPr lang="fr-FR" altLang="de-DE" sz="2400" dirty="0">
                <a:latin typeface="Calibri" panose="020F0502020204030204" pitchFamily="34" charset="0"/>
              </a:rPr>
              <a:t>Le financement bancaire et les principales opérations bancaires</a:t>
            </a:r>
          </a:p>
          <a:p>
            <a:pPr marL="0" indent="0" eaLnBrk="1" hangingPunct="1">
              <a:defRPr/>
            </a:pPr>
            <a:r>
              <a:rPr lang="fr-FR" altLang="de-DE" sz="2400" dirty="0">
                <a:latin typeface="Calibri" panose="020F0502020204030204" pitchFamily="34" charset="0"/>
              </a:rPr>
              <a:t>4. Les risques liés aux activités bancaires</a:t>
            </a:r>
            <a:endParaRPr lang="de-CH" altLang="de-DE" sz="2400" dirty="0">
              <a:latin typeface="Calibri" panose="020F0502020204030204" pitchFamily="34" charset="0"/>
            </a:endParaRPr>
          </a:p>
          <a:p>
            <a:pPr eaLnBrk="1" hangingPunct="1">
              <a:defRPr/>
            </a:pPr>
            <a:r>
              <a:rPr lang="de-CH" altLang="de-DE" sz="2400" b="1" dirty="0">
                <a:solidFill>
                  <a:srgbClr val="01B2BB"/>
                </a:solidFill>
                <a:latin typeface="Calibri" panose="020F0502020204030204" pitchFamily="34" charset="0"/>
              </a:rPr>
              <a:t>5. </a:t>
            </a:r>
            <a:r>
              <a:rPr lang="fr-FR" altLang="de-DE" sz="2400" b="1" dirty="0">
                <a:solidFill>
                  <a:srgbClr val="01B2BB"/>
                </a:solidFill>
                <a:latin typeface="Calibri" panose="020F0502020204030204" pitchFamily="34" charset="0"/>
              </a:rPr>
              <a:t>Les formes de la régulation bancaire</a:t>
            </a:r>
          </a:p>
          <a:p>
            <a:pPr eaLnBrk="1" hangingPunct="1">
              <a:defRPr/>
            </a:pPr>
            <a:r>
              <a:rPr lang="fr-FR" altLang="de-DE" sz="2400" dirty="0">
                <a:latin typeface="Calibri" panose="020F0502020204030204" pitchFamily="34" charset="0"/>
              </a:rPr>
              <a:t>6. La réglementation bancaire en Suisse</a:t>
            </a:r>
            <a:endParaRPr lang="de-CH" altLang="de-DE" sz="2400" dirty="0">
              <a:latin typeface="Calibri" panose="020F0502020204030204"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3009" name="Rectangle 2">
            <a:extLst>
              <a:ext uri="{FF2B5EF4-FFF2-40B4-BE49-F238E27FC236}">
                <a16:creationId xmlns:a16="http://schemas.microsoft.com/office/drawing/2014/main" id="{E083003E-DC28-FCD8-805D-0292A82FE23F}"/>
              </a:ext>
            </a:extLst>
          </p:cNvPr>
          <p:cNvSpPr>
            <a:spLocks noChangeArrowheads="1"/>
          </p:cNvSpPr>
          <p:nvPr/>
        </p:nvSpPr>
        <p:spPr bwMode="auto">
          <a:xfrm>
            <a:off x="322263" y="136525"/>
            <a:ext cx="7392987" cy="649288"/>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fr-FR" altLang="de-DE" sz="2400" b="1" dirty="0">
                <a:solidFill>
                  <a:schemeClr val="bg1"/>
                </a:solidFill>
                <a:latin typeface="Calibri" panose="020F0502020204030204" pitchFamily="34" charset="0"/>
              </a:rPr>
              <a:t>5. Les formes de la régulation bancaire</a:t>
            </a:r>
            <a:endParaRPr lang="de-CH" altLang="de-DE" sz="2400" b="1" dirty="0">
              <a:solidFill>
                <a:schemeClr val="bg1"/>
              </a:solidFill>
              <a:latin typeface="Calibri" panose="020F0502020204030204" pitchFamily="34" charset="0"/>
            </a:endParaRPr>
          </a:p>
        </p:txBody>
      </p:sp>
      <p:sp>
        <p:nvSpPr>
          <p:cNvPr id="43010" name="Rectangle 3">
            <a:extLst>
              <a:ext uri="{FF2B5EF4-FFF2-40B4-BE49-F238E27FC236}">
                <a16:creationId xmlns:a16="http://schemas.microsoft.com/office/drawing/2014/main" id="{4A760C98-EE8E-DDFF-0BE7-856997795D78}"/>
              </a:ext>
            </a:extLst>
          </p:cNvPr>
          <p:cNvSpPr>
            <a:spLocks noChangeArrowheads="1"/>
          </p:cNvSpPr>
          <p:nvPr/>
        </p:nvSpPr>
        <p:spPr bwMode="auto">
          <a:xfrm>
            <a:off x="7975600" y="144463"/>
            <a:ext cx="719138" cy="649287"/>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7</a:t>
            </a:r>
          </a:p>
        </p:txBody>
      </p:sp>
      <p:sp>
        <p:nvSpPr>
          <p:cNvPr id="43011" name="Text Box 8">
            <a:extLst>
              <a:ext uri="{FF2B5EF4-FFF2-40B4-BE49-F238E27FC236}">
                <a16:creationId xmlns:a16="http://schemas.microsoft.com/office/drawing/2014/main" id="{5CB38B5B-3656-BA9B-018D-89935ED4CCAA}"/>
              </a:ext>
            </a:extLst>
          </p:cNvPr>
          <p:cNvSpPr txBox="1">
            <a:spLocks noChangeArrowheads="1"/>
          </p:cNvSpPr>
          <p:nvPr/>
        </p:nvSpPr>
        <p:spPr bwMode="auto">
          <a:xfrm>
            <a:off x="323850" y="1196975"/>
            <a:ext cx="82994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de-CH" altLang="de-DE" sz="2400" b="1">
                <a:latin typeface="Calibri" panose="020F0502020204030204" pitchFamily="34" charset="0"/>
              </a:rPr>
              <a:t>Régulation de l’activité bancaire </a:t>
            </a:r>
            <a:endParaRPr lang="de-CH" altLang="de-DE" sz="2400">
              <a:latin typeface="Calibri" panose="020F0502020204030204" pitchFamily="34" charset="0"/>
            </a:endParaRPr>
          </a:p>
        </p:txBody>
      </p:sp>
      <p:sp>
        <p:nvSpPr>
          <p:cNvPr id="43012" name="Text Box 8">
            <a:extLst>
              <a:ext uri="{FF2B5EF4-FFF2-40B4-BE49-F238E27FC236}">
                <a16:creationId xmlns:a16="http://schemas.microsoft.com/office/drawing/2014/main" id="{BE89E13B-89CA-63DB-B866-FF3EBB65D03B}"/>
              </a:ext>
            </a:extLst>
          </p:cNvPr>
          <p:cNvSpPr txBox="1">
            <a:spLocks noChangeArrowheads="1"/>
          </p:cNvSpPr>
          <p:nvPr/>
        </p:nvSpPr>
        <p:spPr bwMode="auto">
          <a:xfrm>
            <a:off x="323850" y="2276475"/>
            <a:ext cx="8280400" cy="1200150"/>
          </a:xfrm>
          <a:prstGeom prst="rect">
            <a:avLst/>
          </a:prstGeom>
          <a:solidFill>
            <a:srgbClr val="C0C0C0">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de-CH" altLang="de-DE" sz="2400" b="1">
                <a:latin typeface="Calibri" panose="020F0502020204030204" pitchFamily="34" charset="0"/>
                <a:sym typeface="Wingdings" pitchFamily="2" charset="2"/>
              </a:rPr>
              <a:t> </a:t>
            </a:r>
            <a:r>
              <a:rPr lang="de-CH" altLang="de-DE" sz="2400" b="1" i="1">
                <a:latin typeface="Calibri" panose="020F0502020204030204" pitchFamily="34" charset="0"/>
              </a:rPr>
              <a:t>Réglementation microprudentielle</a:t>
            </a:r>
            <a:r>
              <a:rPr lang="de-CH" altLang="de-DE" sz="2400" b="1">
                <a:latin typeface="Calibri" panose="020F0502020204030204" pitchFamily="34" charset="0"/>
              </a:rPr>
              <a:t>			</a:t>
            </a:r>
            <a:endParaRPr lang="de-CH" altLang="de-DE" sz="2400" b="1" i="1">
              <a:latin typeface="Calibri" panose="020F0502020204030204" pitchFamily="34" charset="0"/>
            </a:endParaRPr>
          </a:p>
          <a:p>
            <a:pPr eaLnBrk="1" hangingPunct="1"/>
            <a:r>
              <a:rPr lang="fr-FR" altLang="de-DE" sz="2400">
                <a:latin typeface="Calibri" panose="020F0502020204030204" pitchFamily="34" charset="0"/>
              </a:rPr>
              <a:t>Mesures réglementaires visant à assurer la stabilité individuelle de chaque banque.</a:t>
            </a:r>
            <a:endParaRPr lang="de-DE" altLang="de-DE" sz="2400">
              <a:latin typeface="Calibri" panose="020F0502020204030204" pitchFamily="34" charset="0"/>
            </a:endParaRPr>
          </a:p>
        </p:txBody>
      </p:sp>
      <p:sp>
        <p:nvSpPr>
          <p:cNvPr id="43013" name="Text Box 8">
            <a:extLst>
              <a:ext uri="{FF2B5EF4-FFF2-40B4-BE49-F238E27FC236}">
                <a16:creationId xmlns:a16="http://schemas.microsoft.com/office/drawing/2014/main" id="{4CF93E47-8D64-251C-7E4D-B749BA9A697E}"/>
              </a:ext>
            </a:extLst>
          </p:cNvPr>
          <p:cNvSpPr txBox="1">
            <a:spLocks noChangeArrowheads="1"/>
          </p:cNvSpPr>
          <p:nvPr/>
        </p:nvSpPr>
        <p:spPr bwMode="auto">
          <a:xfrm>
            <a:off x="323850" y="3860800"/>
            <a:ext cx="8280400" cy="1200150"/>
          </a:xfrm>
          <a:prstGeom prst="rect">
            <a:avLst/>
          </a:prstGeom>
          <a:solidFill>
            <a:srgbClr val="C0C0C0">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de-CH" altLang="de-DE" sz="2400" b="1">
                <a:latin typeface="Calibri" panose="020F0502020204030204" pitchFamily="34" charset="0"/>
                <a:sym typeface="Wingdings" pitchFamily="2" charset="2"/>
              </a:rPr>
              <a:t> </a:t>
            </a:r>
            <a:r>
              <a:rPr lang="de-CH" altLang="de-DE" sz="2400" b="1" i="1">
                <a:latin typeface="Calibri" panose="020F0502020204030204" pitchFamily="34" charset="0"/>
              </a:rPr>
              <a:t>Réglementation macroprudentielle</a:t>
            </a:r>
            <a:endParaRPr lang="de-CH" altLang="de-DE" sz="2400" b="1">
              <a:latin typeface="Calibri" panose="020F0502020204030204" pitchFamily="34" charset="0"/>
            </a:endParaRPr>
          </a:p>
          <a:p>
            <a:pPr eaLnBrk="1" hangingPunct="1"/>
            <a:r>
              <a:rPr lang="fr-FR" altLang="de-DE" sz="2400">
                <a:latin typeface="Calibri" panose="020F0502020204030204" pitchFamily="34" charset="0"/>
              </a:rPr>
              <a:t>Mesures réglementaires visant à assurer la stabilité de l’ensemble du système bancaire (toutes banques confondues).</a:t>
            </a:r>
            <a:endParaRPr lang="de-CH" altLang="de-DE" sz="2400">
              <a:latin typeface="Calibri" panose="020F0502020204030204"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4033" name="Rectangle 2">
            <a:extLst>
              <a:ext uri="{FF2B5EF4-FFF2-40B4-BE49-F238E27FC236}">
                <a16:creationId xmlns:a16="http://schemas.microsoft.com/office/drawing/2014/main" id="{2B06CC8A-3A41-C0AA-9C91-62A03FC93DC0}"/>
              </a:ext>
            </a:extLst>
          </p:cNvPr>
          <p:cNvSpPr>
            <a:spLocks noChangeArrowheads="1"/>
          </p:cNvSpPr>
          <p:nvPr/>
        </p:nvSpPr>
        <p:spPr bwMode="auto">
          <a:xfrm>
            <a:off x="322263" y="136525"/>
            <a:ext cx="7392987" cy="649288"/>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fr-FR" altLang="de-DE" sz="2400" b="1" dirty="0">
                <a:solidFill>
                  <a:schemeClr val="bg1"/>
                </a:solidFill>
                <a:latin typeface="Calibri" panose="020F0502020204030204" pitchFamily="34" charset="0"/>
              </a:rPr>
              <a:t>5. Les formes de la régulation bancaire</a:t>
            </a:r>
            <a:endParaRPr lang="de-CH" altLang="de-DE" sz="2400" b="1" dirty="0">
              <a:solidFill>
                <a:schemeClr val="bg1"/>
              </a:solidFill>
              <a:latin typeface="Calibri" panose="020F0502020204030204" pitchFamily="34" charset="0"/>
            </a:endParaRPr>
          </a:p>
        </p:txBody>
      </p:sp>
      <p:sp>
        <p:nvSpPr>
          <p:cNvPr id="44034" name="Rectangle 3">
            <a:extLst>
              <a:ext uri="{FF2B5EF4-FFF2-40B4-BE49-F238E27FC236}">
                <a16:creationId xmlns:a16="http://schemas.microsoft.com/office/drawing/2014/main" id="{EB2B5D96-BBA1-9690-70DB-47596C7B000F}"/>
              </a:ext>
            </a:extLst>
          </p:cNvPr>
          <p:cNvSpPr>
            <a:spLocks noChangeArrowheads="1"/>
          </p:cNvSpPr>
          <p:nvPr/>
        </p:nvSpPr>
        <p:spPr bwMode="auto">
          <a:xfrm>
            <a:off x="7975600" y="144463"/>
            <a:ext cx="719138" cy="649287"/>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7</a:t>
            </a:r>
          </a:p>
        </p:txBody>
      </p:sp>
      <p:sp>
        <p:nvSpPr>
          <p:cNvPr id="40964" name="Text Box 8">
            <a:extLst>
              <a:ext uri="{FF2B5EF4-FFF2-40B4-BE49-F238E27FC236}">
                <a16:creationId xmlns:a16="http://schemas.microsoft.com/office/drawing/2014/main" id="{B653DBCD-118E-0ADE-44C8-DBC635BFFB07}"/>
              </a:ext>
            </a:extLst>
          </p:cNvPr>
          <p:cNvSpPr txBox="1">
            <a:spLocks noChangeArrowheads="1"/>
          </p:cNvSpPr>
          <p:nvPr/>
        </p:nvSpPr>
        <p:spPr bwMode="auto">
          <a:xfrm>
            <a:off x="323850" y="1196975"/>
            <a:ext cx="8299450" cy="5262563"/>
          </a:xfrm>
          <a:prstGeom prst="rect">
            <a:avLst/>
          </a:prstGeom>
          <a:noFill/>
          <a:ln>
            <a:noFill/>
          </a:ln>
        </p:spPr>
        <p:txBody>
          <a:bodyPr>
            <a:spAutoFit/>
          </a:bodyPr>
          <a:lstStyle>
            <a:lvl1pPr marL="342900" indent="-342900">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r>
              <a:rPr lang="de-CH" altLang="de-DE" sz="2400" b="1" dirty="0" err="1">
                <a:latin typeface="Calibri" panose="020F0502020204030204" pitchFamily="34" charset="0"/>
              </a:rPr>
              <a:t>Exigences</a:t>
            </a:r>
            <a:r>
              <a:rPr lang="de-CH" altLang="de-DE" sz="2400" b="1" dirty="0">
                <a:latin typeface="Calibri" panose="020F0502020204030204" pitchFamily="34" charset="0"/>
              </a:rPr>
              <a:t> </a:t>
            </a:r>
            <a:r>
              <a:rPr lang="de-CH" altLang="de-DE" sz="2400" b="1" dirty="0" err="1">
                <a:latin typeface="Calibri" panose="020F0502020204030204" pitchFamily="34" charset="0"/>
              </a:rPr>
              <a:t>microprudentielles</a:t>
            </a:r>
            <a:endParaRPr lang="de-CH" altLang="de-DE" sz="2400" b="1" dirty="0">
              <a:latin typeface="Calibri" panose="020F0502020204030204" pitchFamily="34" charset="0"/>
            </a:endParaRPr>
          </a:p>
          <a:p>
            <a:pPr eaLnBrk="1" hangingPunct="1">
              <a:defRPr/>
            </a:pPr>
            <a:endParaRPr lang="de-CH" altLang="de-DE" sz="2400" dirty="0">
              <a:latin typeface="Calibri" panose="020F0502020204030204" pitchFamily="34" charset="0"/>
            </a:endParaRPr>
          </a:p>
          <a:p>
            <a:pPr eaLnBrk="1" hangingPunct="1">
              <a:buFontTx/>
              <a:buChar char="•"/>
              <a:defRPr/>
            </a:pPr>
            <a:r>
              <a:rPr lang="de-CH" altLang="de-DE" sz="2400" dirty="0" err="1">
                <a:latin typeface="Calibri" panose="020F0502020204030204" pitchFamily="34" charset="0"/>
              </a:rPr>
              <a:t>Risque</a:t>
            </a:r>
            <a:r>
              <a:rPr lang="de-CH" altLang="de-DE" sz="2400" dirty="0">
                <a:latin typeface="Calibri" panose="020F0502020204030204" pitchFamily="34" charset="0"/>
              </a:rPr>
              <a:t> de </a:t>
            </a:r>
            <a:r>
              <a:rPr lang="de-CH" altLang="de-DE" sz="2400" dirty="0" err="1">
                <a:latin typeface="Calibri" panose="020F0502020204030204" pitchFamily="34" charset="0"/>
              </a:rPr>
              <a:t>défaut</a:t>
            </a:r>
            <a:r>
              <a:rPr lang="de-CH" altLang="de-DE" sz="2400" dirty="0">
                <a:latin typeface="Calibri" panose="020F0502020204030204" pitchFamily="34" charset="0"/>
              </a:rPr>
              <a:t> </a:t>
            </a:r>
            <a:r>
              <a:rPr lang="de-CH" altLang="de-DE" sz="2400">
                <a:latin typeface="Calibri" panose="020F0502020204030204" pitchFamily="34" charset="0"/>
              </a:rPr>
              <a:t>de crédit : </a:t>
            </a: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banques</a:t>
            </a:r>
            <a:r>
              <a:rPr lang="de-CH" altLang="de-DE" sz="2400" dirty="0">
                <a:latin typeface="Calibri" panose="020F0502020204030204" pitchFamily="34" charset="0"/>
              </a:rPr>
              <a:t> </a:t>
            </a:r>
            <a:r>
              <a:rPr lang="de-CH" altLang="de-DE" sz="2400" dirty="0" err="1">
                <a:latin typeface="Calibri" panose="020F0502020204030204" pitchFamily="34" charset="0"/>
              </a:rPr>
              <a:t>doivent</a:t>
            </a:r>
            <a:r>
              <a:rPr lang="de-CH" altLang="de-DE" sz="2400" dirty="0">
                <a:latin typeface="Calibri" panose="020F0502020204030204" pitchFamily="34" charset="0"/>
              </a:rPr>
              <a:t> </a:t>
            </a:r>
            <a:r>
              <a:rPr lang="de-CH" altLang="de-DE" sz="2400" dirty="0" err="1">
                <a:latin typeface="Calibri" panose="020F0502020204030204" pitchFamily="34" charset="0"/>
              </a:rPr>
              <a:t>détenir</a:t>
            </a:r>
            <a:r>
              <a:rPr lang="de-CH" altLang="de-DE" sz="2400" dirty="0">
                <a:latin typeface="Calibri" panose="020F0502020204030204" pitchFamily="34" charset="0"/>
              </a:rPr>
              <a:t> </a:t>
            </a:r>
            <a:r>
              <a:rPr lang="de-CH" altLang="de-DE" sz="2400" dirty="0" err="1">
                <a:latin typeface="Calibri" panose="020F0502020204030204" pitchFamily="34" charset="0"/>
              </a:rPr>
              <a:t>un</a:t>
            </a:r>
            <a:r>
              <a:rPr lang="de-CH" altLang="de-DE" sz="2400" dirty="0">
                <a:latin typeface="Calibri" panose="020F0502020204030204" pitchFamily="34" charset="0"/>
              </a:rPr>
              <a:t> </a:t>
            </a:r>
            <a:r>
              <a:rPr lang="de-CH" altLang="de-DE" sz="2400" dirty="0" err="1">
                <a:latin typeface="Calibri" panose="020F0502020204030204" pitchFamily="34" charset="0"/>
              </a:rPr>
              <a:t>minimum</a:t>
            </a:r>
            <a:r>
              <a:rPr lang="de-CH" altLang="de-DE" sz="2400" dirty="0">
                <a:latin typeface="Calibri" panose="020F0502020204030204" pitchFamily="34" charset="0"/>
              </a:rPr>
              <a:t> de </a:t>
            </a:r>
            <a:r>
              <a:rPr lang="de-CH" altLang="de-DE" sz="2400" dirty="0" err="1">
                <a:latin typeface="Calibri" panose="020F0502020204030204" pitchFamily="34" charset="0"/>
              </a:rPr>
              <a:t>capital</a:t>
            </a:r>
            <a:r>
              <a:rPr lang="de-CH" altLang="de-DE" sz="2400" dirty="0">
                <a:latin typeface="Calibri" panose="020F0502020204030204" pitchFamily="34" charset="0"/>
              </a:rPr>
              <a:t> propre (</a:t>
            </a:r>
            <a:r>
              <a:rPr lang="de-CH" altLang="de-DE" sz="2400" dirty="0" err="1">
                <a:latin typeface="Calibri" panose="020F0502020204030204" pitchFamily="34" charset="0"/>
              </a:rPr>
              <a:t>exigences</a:t>
            </a:r>
            <a:r>
              <a:rPr lang="de-CH" altLang="de-DE" sz="2400" dirty="0">
                <a:latin typeface="Calibri" panose="020F0502020204030204" pitchFamily="34" charset="0"/>
              </a:rPr>
              <a:t> en </a:t>
            </a:r>
            <a:r>
              <a:rPr lang="de-CH" altLang="de-DE" sz="2400" dirty="0" err="1">
                <a:latin typeface="Calibri" panose="020F0502020204030204" pitchFamily="34" charset="0"/>
              </a:rPr>
              <a:t>matière</a:t>
            </a:r>
            <a:r>
              <a:rPr lang="de-CH" altLang="de-DE" sz="2400" dirty="0">
                <a:latin typeface="Calibri" panose="020F0502020204030204" pitchFamily="34" charset="0"/>
              </a:rPr>
              <a:t> de </a:t>
            </a:r>
            <a:r>
              <a:rPr lang="de-CH" altLang="de-DE" sz="2400" dirty="0" err="1">
                <a:latin typeface="Calibri" panose="020F0502020204030204" pitchFamily="34" charset="0"/>
              </a:rPr>
              <a:t>capitaux</a:t>
            </a:r>
            <a:r>
              <a:rPr lang="de-CH" altLang="de-DE" sz="2400" dirty="0">
                <a:latin typeface="Calibri" panose="020F0502020204030204" pitchFamily="34" charset="0"/>
              </a:rPr>
              <a:t> propres).</a:t>
            </a:r>
          </a:p>
          <a:p>
            <a:pPr eaLnBrk="1" hangingPunct="1">
              <a:buFontTx/>
              <a:buChar char="•"/>
              <a:defRPr/>
            </a:pPr>
            <a:endParaRPr lang="de-CH" altLang="de-DE" sz="2400" dirty="0">
              <a:latin typeface="Calibri" panose="020F0502020204030204" pitchFamily="34" charset="0"/>
            </a:endParaRPr>
          </a:p>
          <a:p>
            <a:pPr eaLnBrk="1" hangingPunct="1">
              <a:buFontTx/>
              <a:buChar char="•"/>
              <a:defRPr/>
            </a:pPr>
            <a:r>
              <a:rPr lang="de-CH" altLang="de-DE" sz="2400" dirty="0" err="1">
                <a:latin typeface="Calibri" panose="020F0502020204030204" pitchFamily="34" charset="0"/>
              </a:rPr>
              <a:t>Risque</a:t>
            </a:r>
            <a:r>
              <a:rPr lang="de-CH" altLang="de-DE" sz="2400" dirty="0">
                <a:latin typeface="Calibri" panose="020F0502020204030204" pitchFamily="34" charset="0"/>
              </a:rPr>
              <a:t> </a:t>
            </a:r>
            <a:r>
              <a:rPr lang="de-CH" altLang="de-DE" sz="2400">
                <a:latin typeface="Calibri" panose="020F0502020204030204" pitchFamily="34" charset="0"/>
              </a:rPr>
              <a:t>de liquidités : </a:t>
            </a: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banques</a:t>
            </a:r>
            <a:r>
              <a:rPr lang="de-CH" altLang="de-DE" sz="2400" dirty="0">
                <a:latin typeface="Calibri" panose="020F0502020204030204" pitchFamily="34" charset="0"/>
              </a:rPr>
              <a:t> </a:t>
            </a:r>
            <a:r>
              <a:rPr lang="de-CH" altLang="de-DE" sz="2400" dirty="0" err="1">
                <a:latin typeface="Calibri" panose="020F0502020204030204" pitchFamily="34" charset="0"/>
              </a:rPr>
              <a:t>doivent</a:t>
            </a:r>
            <a:r>
              <a:rPr lang="de-CH" altLang="de-DE" sz="2400" dirty="0">
                <a:latin typeface="Calibri" panose="020F0502020204030204" pitchFamily="34" charset="0"/>
              </a:rPr>
              <a:t> </a:t>
            </a:r>
            <a:r>
              <a:rPr lang="de-CH" altLang="de-DE" sz="2400" dirty="0" err="1">
                <a:latin typeface="Calibri" panose="020F0502020204030204" pitchFamily="34" charset="0"/>
              </a:rPr>
              <a:t>légalement</a:t>
            </a:r>
            <a:r>
              <a:rPr lang="de-CH" altLang="de-DE" sz="2400" dirty="0">
                <a:latin typeface="Calibri" panose="020F0502020204030204" pitchFamily="34" charset="0"/>
              </a:rPr>
              <a:t> </a:t>
            </a:r>
            <a:r>
              <a:rPr lang="de-CH" altLang="de-DE" sz="2400" dirty="0" err="1">
                <a:latin typeface="Calibri" panose="020F0502020204030204" pitchFamily="34" charset="0"/>
              </a:rPr>
              <a:t>détenir</a:t>
            </a:r>
            <a:r>
              <a:rPr lang="de-CH" altLang="de-DE" sz="2400" dirty="0">
                <a:latin typeface="Calibri" panose="020F0502020204030204" pitchFamily="34" charset="0"/>
              </a:rPr>
              <a:t> </a:t>
            </a:r>
            <a:r>
              <a:rPr lang="de-CH" altLang="de-DE" sz="2400" dirty="0" err="1">
                <a:latin typeface="Calibri" panose="020F0502020204030204" pitchFamily="34" charset="0"/>
              </a:rPr>
              <a:t>une</a:t>
            </a:r>
            <a:r>
              <a:rPr lang="de-CH" altLang="de-DE" sz="2400" dirty="0">
                <a:latin typeface="Calibri" panose="020F0502020204030204" pitchFamily="34" charset="0"/>
              </a:rPr>
              <a:t> </a:t>
            </a:r>
            <a:r>
              <a:rPr lang="de-CH" altLang="de-DE" sz="2400" dirty="0" err="1">
                <a:latin typeface="Calibri" panose="020F0502020204030204" pitchFamily="34" charset="0"/>
              </a:rPr>
              <a:t>partie</a:t>
            </a:r>
            <a:r>
              <a:rPr lang="de-CH" altLang="de-DE" sz="2400" dirty="0">
                <a:latin typeface="Calibri" panose="020F0502020204030204" pitchFamily="34" charset="0"/>
              </a:rPr>
              <a:t> de </a:t>
            </a:r>
            <a:r>
              <a:rPr lang="de-CH" altLang="de-DE" sz="2400" dirty="0" err="1">
                <a:latin typeface="Calibri" panose="020F0502020204030204" pitchFamily="34" charset="0"/>
              </a:rPr>
              <a:t>leurs</a:t>
            </a:r>
            <a:r>
              <a:rPr lang="de-CH" altLang="de-DE" sz="2400" dirty="0">
                <a:latin typeface="Calibri" panose="020F0502020204030204" pitchFamily="34" charset="0"/>
              </a:rPr>
              <a:t> </a:t>
            </a:r>
            <a:r>
              <a:rPr lang="de-CH" altLang="de-DE" sz="2400" dirty="0" err="1">
                <a:latin typeface="Calibri" panose="020F0502020204030204" pitchFamily="34" charset="0"/>
              </a:rPr>
              <a:t>avoirs</a:t>
            </a:r>
            <a:r>
              <a:rPr lang="de-CH" altLang="de-DE" sz="2400" dirty="0">
                <a:latin typeface="Calibri" panose="020F0502020204030204" pitchFamily="34" charset="0"/>
              </a:rPr>
              <a:t> en liquide. </a:t>
            </a:r>
          </a:p>
          <a:p>
            <a:pPr eaLnBrk="1" hangingPunct="1">
              <a:buFontTx/>
              <a:buChar char="•"/>
              <a:defRPr/>
            </a:pPr>
            <a:endParaRPr lang="de-CH" altLang="de-DE" sz="2400" dirty="0">
              <a:latin typeface="Calibri" panose="020F0502020204030204" pitchFamily="34" charset="0"/>
            </a:endParaRPr>
          </a:p>
          <a:p>
            <a:pPr eaLnBrk="1" hangingPunct="1">
              <a:buFontTx/>
              <a:buChar char="•"/>
              <a:defRPr/>
            </a:pPr>
            <a:r>
              <a:rPr lang="de-CH" altLang="de-DE" sz="2400" dirty="0" err="1">
                <a:latin typeface="Calibri" panose="020F0502020204030204" pitchFamily="34" charset="0"/>
              </a:rPr>
              <a:t>Risque</a:t>
            </a:r>
            <a:r>
              <a:rPr lang="de-CH" altLang="de-DE" sz="2400" dirty="0">
                <a:latin typeface="Calibri" panose="020F0502020204030204" pitchFamily="34" charset="0"/>
              </a:rPr>
              <a:t> </a:t>
            </a:r>
            <a:r>
              <a:rPr lang="de-CH" altLang="de-DE" sz="2400">
                <a:latin typeface="Calibri" panose="020F0502020204030204" pitchFamily="34" charset="0"/>
              </a:rPr>
              <a:t>de liquidités : </a:t>
            </a:r>
            <a:r>
              <a:rPr lang="de-CH" altLang="de-DE" sz="2400" dirty="0" err="1">
                <a:latin typeface="Calibri" panose="020F0502020204030204" pitchFamily="34" charset="0"/>
              </a:rPr>
              <a:t>assurance</a:t>
            </a:r>
            <a:r>
              <a:rPr lang="de-CH" altLang="de-DE" sz="2400" dirty="0">
                <a:latin typeface="Calibri" panose="020F0502020204030204" pitchFamily="34" charset="0"/>
              </a:rPr>
              <a:t> </a:t>
            </a:r>
            <a:r>
              <a:rPr lang="de-CH" altLang="de-DE" sz="2400" dirty="0" err="1">
                <a:latin typeface="Calibri" panose="020F0502020204030204" pitchFamily="34" charset="0"/>
              </a:rPr>
              <a:t>obligatoire</a:t>
            </a:r>
            <a:r>
              <a:rPr lang="de-CH" altLang="de-DE" sz="2400" dirty="0">
                <a:latin typeface="Calibri" panose="020F0502020204030204" pitchFamily="34" charset="0"/>
              </a:rPr>
              <a:t> </a:t>
            </a:r>
            <a:r>
              <a:rPr lang="de-CH" altLang="de-DE" sz="2400" dirty="0" err="1">
                <a:latin typeface="Calibri" panose="020F0502020204030204" pitchFamily="34" charset="0"/>
              </a:rPr>
              <a:t>pour</a:t>
            </a:r>
            <a:r>
              <a:rPr lang="de-CH" altLang="de-DE" sz="2400" dirty="0">
                <a:latin typeface="Calibri" panose="020F0502020204030204" pitchFamily="34" charset="0"/>
              </a:rPr>
              <a:t> </a:t>
            </a:r>
            <a:r>
              <a:rPr lang="de-CH" altLang="de-DE" sz="2400" dirty="0" err="1">
                <a:latin typeface="Calibri" panose="020F0502020204030204" pitchFamily="34" charset="0"/>
              </a:rPr>
              <a:t>assurer</a:t>
            </a:r>
            <a:r>
              <a:rPr lang="de-CH" altLang="de-DE" sz="2400" dirty="0">
                <a:latin typeface="Calibri" panose="020F0502020204030204" pitchFamily="34" charset="0"/>
              </a:rPr>
              <a:t> </a:t>
            </a: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pertes</a:t>
            </a:r>
            <a:r>
              <a:rPr lang="de-CH" altLang="de-DE" sz="2400" dirty="0">
                <a:latin typeface="Calibri" panose="020F0502020204030204" pitchFamily="34" charset="0"/>
              </a:rPr>
              <a:t> de la </a:t>
            </a:r>
            <a:r>
              <a:rPr lang="de-CH" altLang="de-DE" sz="2400" dirty="0" err="1">
                <a:latin typeface="Calibri" panose="020F0502020204030204" pitchFamily="34" charset="0"/>
              </a:rPr>
              <a:t>clientèle</a:t>
            </a:r>
            <a:r>
              <a:rPr lang="de-CH" altLang="de-DE" sz="2400" dirty="0">
                <a:latin typeface="Calibri" panose="020F0502020204030204" pitchFamily="34" charset="0"/>
              </a:rPr>
              <a:t> </a:t>
            </a:r>
            <a:r>
              <a:rPr lang="de-CH" altLang="de-DE" sz="2400" dirty="0" err="1">
                <a:latin typeface="Calibri" panose="020F0502020204030204" pitchFamily="34" charset="0"/>
              </a:rPr>
              <a:t>dues</a:t>
            </a:r>
            <a:r>
              <a:rPr lang="de-CH" altLang="de-DE" sz="2400" dirty="0">
                <a:latin typeface="Calibri" panose="020F0502020204030204" pitchFamily="34" charset="0"/>
              </a:rPr>
              <a:t> à </a:t>
            </a:r>
            <a:r>
              <a:rPr lang="de-CH" altLang="de-DE" sz="2400" dirty="0" err="1">
                <a:latin typeface="Calibri" panose="020F0502020204030204" pitchFamily="34" charset="0"/>
              </a:rPr>
              <a:t>un</a:t>
            </a:r>
            <a:r>
              <a:rPr lang="de-CH" altLang="de-DE" sz="2400" dirty="0">
                <a:latin typeface="Calibri" panose="020F0502020204030204" pitchFamily="34" charset="0"/>
              </a:rPr>
              <a:t> manque de </a:t>
            </a:r>
            <a:r>
              <a:rPr lang="de-CH" altLang="de-DE" sz="2400" dirty="0" err="1">
                <a:latin typeface="Calibri" panose="020F0502020204030204" pitchFamily="34" charset="0"/>
              </a:rPr>
              <a:t>liquidité</a:t>
            </a:r>
            <a:r>
              <a:rPr lang="de-CH" altLang="de-DE" sz="2400" dirty="0">
                <a:latin typeface="Calibri" panose="020F0502020204030204" pitchFamily="34" charset="0"/>
              </a:rPr>
              <a:t>.</a:t>
            </a:r>
          </a:p>
          <a:p>
            <a:pPr marL="0" indent="0" eaLnBrk="1" hangingPunct="1">
              <a:defRPr/>
            </a:pPr>
            <a:endParaRPr lang="de-CH" altLang="de-DE" sz="2400" dirty="0">
              <a:latin typeface="Calibri" panose="020F0502020204030204" pitchFamily="34" charset="0"/>
            </a:endParaRPr>
          </a:p>
          <a:p>
            <a:pPr eaLnBrk="1" hangingPunct="1">
              <a:buFontTx/>
              <a:buChar char="•"/>
              <a:defRPr/>
            </a:pPr>
            <a:endParaRPr lang="de-CH" altLang="de-DE" sz="2400" dirty="0">
              <a:latin typeface="Calibri" panose="020F0502020204030204" pitchFamily="34" charset="0"/>
            </a:endParaRPr>
          </a:p>
          <a:p>
            <a:pPr eaLnBrk="1" hangingPunct="1">
              <a:buFontTx/>
              <a:buChar char="•"/>
              <a:defRPr/>
            </a:pPr>
            <a:endParaRPr lang="de-CH" altLang="de-DE" sz="2400" dirty="0">
              <a:latin typeface="Calibri" panose="020F0502020204030204"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5057" name="Rectangle 2">
            <a:extLst>
              <a:ext uri="{FF2B5EF4-FFF2-40B4-BE49-F238E27FC236}">
                <a16:creationId xmlns:a16="http://schemas.microsoft.com/office/drawing/2014/main" id="{0A6FE86C-63B8-47C9-AEF5-849BC94D0C98}"/>
              </a:ext>
            </a:extLst>
          </p:cNvPr>
          <p:cNvSpPr>
            <a:spLocks noChangeArrowheads="1"/>
          </p:cNvSpPr>
          <p:nvPr/>
        </p:nvSpPr>
        <p:spPr bwMode="auto">
          <a:xfrm>
            <a:off x="322263" y="136525"/>
            <a:ext cx="7392987" cy="649288"/>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fr-FR" altLang="de-DE" sz="2400" b="1" dirty="0">
                <a:solidFill>
                  <a:schemeClr val="bg1"/>
                </a:solidFill>
                <a:latin typeface="Calibri" panose="020F0502020204030204" pitchFamily="34" charset="0"/>
              </a:rPr>
              <a:t>5. Les formes de la régulation bancaire</a:t>
            </a:r>
            <a:endParaRPr lang="de-CH" altLang="de-DE" sz="2400" b="1" dirty="0">
              <a:solidFill>
                <a:schemeClr val="bg1"/>
              </a:solidFill>
              <a:latin typeface="Calibri" panose="020F0502020204030204" pitchFamily="34" charset="0"/>
            </a:endParaRPr>
          </a:p>
        </p:txBody>
      </p:sp>
      <p:sp>
        <p:nvSpPr>
          <p:cNvPr id="45058" name="Rectangle 3">
            <a:extLst>
              <a:ext uri="{FF2B5EF4-FFF2-40B4-BE49-F238E27FC236}">
                <a16:creationId xmlns:a16="http://schemas.microsoft.com/office/drawing/2014/main" id="{2587E720-8698-EF04-4A95-29ABE5E9C347}"/>
              </a:ext>
            </a:extLst>
          </p:cNvPr>
          <p:cNvSpPr>
            <a:spLocks noChangeArrowheads="1"/>
          </p:cNvSpPr>
          <p:nvPr/>
        </p:nvSpPr>
        <p:spPr bwMode="auto">
          <a:xfrm>
            <a:off x="7975600" y="144463"/>
            <a:ext cx="719138" cy="649287"/>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7</a:t>
            </a:r>
          </a:p>
        </p:txBody>
      </p:sp>
      <p:sp>
        <p:nvSpPr>
          <p:cNvPr id="45059" name="Text Box 8">
            <a:extLst>
              <a:ext uri="{FF2B5EF4-FFF2-40B4-BE49-F238E27FC236}">
                <a16:creationId xmlns:a16="http://schemas.microsoft.com/office/drawing/2014/main" id="{4923AEC1-87C8-25D6-A955-2ED920A97523}"/>
              </a:ext>
            </a:extLst>
          </p:cNvPr>
          <p:cNvSpPr txBox="1">
            <a:spLocks noChangeArrowheads="1"/>
          </p:cNvSpPr>
          <p:nvPr/>
        </p:nvSpPr>
        <p:spPr bwMode="auto">
          <a:xfrm>
            <a:off x="323850" y="981075"/>
            <a:ext cx="8299450" cy="489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de-CH" altLang="de-DE" sz="2400" b="1">
                <a:latin typeface="Calibri" panose="020F0502020204030204" pitchFamily="34" charset="0"/>
              </a:rPr>
              <a:t>Exigences macroprudentielles : le problème </a:t>
            </a:r>
          </a:p>
          <a:p>
            <a:pPr eaLnBrk="1" hangingPunct="1"/>
            <a:endParaRPr lang="de-CH" altLang="de-DE" sz="2400">
              <a:latin typeface="Calibri" panose="020F0502020204030204" pitchFamily="34" charset="0"/>
            </a:endParaRPr>
          </a:p>
          <a:p>
            <a:pPr eaLnBrk="1" hangingPunct="1">
              <a:buFontTx/>
              <a:buChar char="•"/>
            </a:pPr>
            <a:r>
              <a:rPr lang="de-CH" altLang="de-DE" sz="2400">
                <a:latin typeface="Calibri" panose="020F0502020204030204" pitchFamily="34" charset="0"/>
              </a:rPr>
              <a:t>Les banques sont fortement liées les unes aux autres. </a:t>
            </a:r>
          </a:p>
          <a:p>
            <a:pPr eaLnBrk="1" hangingPunct="1">
              <a:buFontTx/>
              <a:buChar char="•"/>
            </a:pPr>
            <a:endParaRPr lang="de-CH" altLang="de-DE" sz="2400">
              <a:latin typeface="Calibri" panose="020F0502020204030204" pitchFamily="34" charset="0"/>
            </a:endParaRPr>
          </a:p>
          <a:p>
            <a:pPr eaLnBrk="1" hangingPunct="1">
              <a:buFontTx/>
              <a:buChar char="•"/>
            </a:pPr>
            <a:r>
              <a:rPr lang="de-CH" altLang="de-DE" sz="2400">
                <a:latin typeface="Calibri" panose="020F0502020204030204" pitchFamily="34" charset="0"/>
              </a:rPr>
              <a:t>C’est pourquoi il subsiste un risque qu’une banque en faillite en entraîne d’autres et précipite tout le système dans l’abîme. </a:t>
            </a:r>
            <a:r>
              <a:rPr lang="de-CH" altLang="de-DE" sz="2400" b="1">
                <a:latin typeface="Calibri" panose="020F0502020204030204" pitchFamily="34" charset="0"/>
                <a:sym typeface="Wingdings" pitchFamily="2" charset="2"/>
              </a:rPr>
              <a:t></a:t>
            </a:r>
            <a:r>
              <a:rPr lang="de-CH" altLang="de-DE" sz="2400" i="1">
                <a:latin typeface="Calibri" panose="020F0502020204030204" pitchFamily="34" charset="0"/>
                <a:sym typeface="Wingdings" pitchFamily="2" charset="2"/>
              </a:rPr>
              <a:t>Too-big-to-fail</a:t>
            </a:r>
          </a:p>
          <a:p>
            <a:pPr eaLnBrk="1" hangingPunct="1">
              <a:buFontTx/>
              <a:buChar char="•"/>
            </a:pPr>
            <a:endParaRPr lang="de-CH" altLang="de-DE" sz="2400">
              <a:latin typeface="Calibri" panose="020F0502020204030204" pitchFamily="34" charset="0"/>
            </a:endParaRPr>
          </a:p>
          <a:p>
            <a:pPr eaLnBrk="1" hangingPunct="1">
              <a:buFontTx/>
              <a:buChar char="•"/>
            </a:pPr>
            <a:r>
              <a:rPr lang="de-CH" altLang="de-DE" sz="2400">
                <a:latin typeface="Calibri" panose="020F0502020204030204" pitchFamily="34" charset="0"/>
              </a:rPr>
              <a:t>Ces banques bénéficient quasiment d’une garantie d’État, ce qui produit de mauvaises incitations.</a:t>
            </a:r>
          </a:p>
          <a:p>
            <a:pPr eaLnBrk="1" hangingPunct="1">
              <a:buFontTx/>
              <a:buChar char="•"/>
            </a:pPr>
            <a:endParaRPr lang="de-CH" altLang="de-DE" sz="2400">
              <a:latin typeface="Calibri" panose="020F0502020204030204" pitchFamily="34" charset="0"/>
            </a:endParaRPr>
          </a:p>
          <a:p>
            <a:pPr eaLnBrk="1" hangingPunct="1">
              <a:buFontTx/>
              <a:buChar char="•"/>
            </a:pPr>
            <a:endParaRPr lang="de-CH" altLang="de-DE" sz="2400">
              <a:latin typeface="Calibri" panose="020F0502020204030204" pitchFamily="34" charset="0"/>
            </a:endParaRPr>
          </a:p>
          <a:p>
            <a:pPr eaLnBrk="1" hangingPunct="1">
              <a:buFontTx/>
              <a:buChar char="•"/>
            </a:pPr>
            <a:endParaRPr lang="de-CH" altLang="de-DE" sz="2400">
              <a:latin typeface="Calibri" panose="020F0502020204030204" pitchFamily="34" charset="0"/>
            </a:endParaRPr>
          </a:p>
        </p:txBody>
      </p:sp>
      <p:sp>
        <p:nvSpPr>
          <p:cNvPr id="45060" name="Text Box 8">
            <a:extLst>
              <a:ext uri="{FF2B5EF4-FFF2-40B4-BE49-F238E27FC236}">
                <a16:creationId xmlns:a16="http://schemas.microsoft.com/office/drawing/2014/main" id="{1CD19C1F-961D-EC83-40CA-A2D1AF7CA5CB}"/>
              </a:ext>
            </a:extLst>
          </p:cNvPr>
          <p:cNvSpPr txBox="1">
            <a:spLocks noChangeArrowheads="1"/>
          </p:cNvSpPr>
          <p:nvPr/>
        </p:nvSpPr>
        <p:spPr bwMode="auto">
          <a:xfrm>
            <a:off x="322263" y="4941888"/>
            <a:ext cx="8280400" cy="1568450"/>
          </a:xfrm>
          <a:prstGeom prst="rect">
            <a:avLst/>
          </a:prstGeom>
          <a:solidFill>
            <a:srgbClr val="C0C0C0">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de-CH" altLang="de-DE" sz="2400" b="1">
                <a:latin typeface="Calibri" panose="020F0502020204030204" pitchFamily="34" charset="0"/>
                <a:sym typeface="Wingdings" pitchFamily="2" charset="2"/>
              </a:rPr>
              <a:t> </a:t>
            </a:r>
            <a:r>
              <a:rPr lang="de-CH" altLang="de-DE" sz="2400" b="1" i="1">
                <a:latin typeface="Calibri" panose="020F0502020204030204" pitchFamily="34" charset="0"/>
                <a:sym typeface="Wingdings" pitchFamily="2" charset="2"/>
              </a:rPr>
              <a:t>Too-big-to-fail</a:t>
            </a:r>
            <a:r>
              <a:rPr lang="de-CH" altLang="de-DE" sz="2400" b="1">
                <a:latin typeface="Calibri" panose="020F0502020204030204" pitchFamily="34" charset="0"/>
              </a:rPr>
              <a:t>			</a:t>
            </a:r>
            <a:endParaRPr lang="de-CH" altLang="de-DE" sz="2400" b="1" i="1">
              <a:latin typeface="Calibri" panose="020F0502020204030204" pitchFamily="34" charset="0"/>
            </a:endParaRPr>
          </a:p>
          <a:p>
            <a:pPr eaLnBrk="1" hangingPunct="1"/>
            <a:r>
              <a:rPr lang="fr-FR" altLang="de-DE" sz="2400">
                <a:latin typeface="Calibri" panose="020F0502020204030204" pitchFamily="34" charset="0"/>
              </a:rPr>
              <a:t>Problématique liée au fait que certaines banques sont trop grandes pour faire faillite sans menacer l’ensemble du système financier.</a:t>
            </a:r>
            <a:endParaRPr lang="de-DE" altLang="de-DE" sz="2400">
              <a:latin typeface="Calibri" panose="020F0502020204030204"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6081" name="Rectangle 2">
            <a:extLst>
              <a:ext uri="{FF2B5EF4-FFF2-40B4-BE49-F238E27FC236}">
                <a16:creationId xmlns:a16="http://schemas.microsoft.com/office/drawing/2014/main" id="{DF7555C5-9E30-9FD4-6B11-753AAD409077}"/>
              </a:ext>
            </a:extLst>
          </p:cNvPr>
          <p:cNvSpPr>
            <a:spLocks noChangeArrowheads="1"/>
          </p:cNvSpPr>
          <p:nvPr/>
        </p:nvSpPr>
        <p:spPr bwMode="auto">
          <a:xfrm>
            <a:off x="322263" y="136525"/>
            <a:ext cx="7392987" cy="649288"/>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fr-FR" altLang="de-DE" sz="2400" b="1" dirty="0">
                <a:solidFill>
                  <a:schemeClr val="bg1"/>
                </a:solidFill>
                <a:latin typeface="Calibri" panose="020F0502020204030204" pitchFamily="34" charset="0"/>
              </a:rPr>
              <a:t>5. Les formes de la régulation bancaire</a:t>
            </a:r>
            <a:endParaRPr lang="de-CH" altLang="de-DE" sz="2400" b="1" dirty="0">
              <a:solidFill>
                <a:schemeClr val="bg1"/>
              </a:solidFill>
              <a:latin typeface="Calibri" panose="020F0502020204030204" pitchFamily="34" charset="0"/>
            </a:endParaRPr>
          </a:p>
        </p:txBody>
      </p:sp>
      <p:sp>
        <p:nvSpPr>
          <p:cNvPr id="46082" name="Rectangle 3">
            <a:extLst>
              <a:ext uri="{FF2B5EF4-FFF2-40B4-BE49-F238E27FC236}">
                <a16:creationId xmlns:a16="http://schemas.microsoft.com/office/drawing/2014/main" id="{B6CA86E4-C034-0796-A994-969F38A5D3EC}"/>
              </a:ext>
            </a:extLst>
          </p:cNvPr>
          <p:cNvSpPr>
            <a:spLocks noChangeArrowheads="1"/>
          </p:cNvSpPr>
          <p:nvPr/>
        </p:nvSpPr>
        <p:spPr bwMode="auto">
          <a:xfrm>
            <a:off x="7975600" y="144463"/>
            <a:ext cx="719138" cy="649287"/>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7</a:t>
            </a:r>
          </a:p>
        </p:txBody>
      </p:sp>
      <p:sp>
        <p:nvSpPr>
          <p:cNvPr id="46083" name="Text Box 8">
            <a:extLst>
              <a:ext uri="{FF2B5EF4-FFF2-40B4-BE49-F238E27FC236}">
                <a16:creationId xmlns:a16="http://schemas.microsoft.com/office/drawing/2014/main" id="{55F0FC5A-F165-F47A-B3AA-B18592F2B671}"/>
              </a:ext>
            </a:extLst>
          </p:cNvPr>
          <p:cNvSpPr txBox="1">
            <a:spLocks noChangeArrowheads="1"/>
          </p:cNvSpPr>
          <p:nvPr/>
        </p:nvSpPr>
        <p:spPr bwMode="auto">
          <a:xfrm>
            <a:off x="323850" y="981075"/>
            <a:ext cx="8299450" cy="526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de-CH" altLang="de-DE" sz="2400" b="1">
                <a:latin typeface="Calibri" panose="020F0502020204030204" pitchFamily="34" charset="0"/>
              </a:rPr>
              <a:t>Exigences macroprudentielles : esquisses de solutions</a:t>
            </a:r>
          </a:p>
          <a:p>
            <a:pPr eaLnBrk="1" hangingPunct="1"/>
            <a:endParaRPr lang="de-CH" altLang="de-DE" sz="2400">
              <a:latin typeface="Calibri" panose="020F0502020204030204" pitchFamily="34" charset="0"/>
            </a:endParaRPr>
          </a:p>
          <a:p>
            <a:pPr eaLnBrk="1" hangingPunct="1">
              <a:buFontTx/>
              <a:buChar char="•"/>
            </a:pPr>
            <a:r>
              <a:rPr lang="de-CH" altLang="de-DE" sz="2400">
                <a:latin typeface="Calibri" panose="020F0502020204030204" pitchFamily="34" charset="0"/>
              </a:rPr>
              <a:t>La difficulté est de trouver des solutions qui ne rognent pas trop l’activité bancaire et ne détournent pas les banques d’activités vitales pour l’économie.</a:t>
            </a:r>
          </a:p>
          <a:p>
            <a:pPr eaLnBrk="1" hangingPunct="1">
              <a:buFontTx/>
              <a:buChar char="•"/>
            </a:pPr>
            <a:endParaRPr lang="de-CH" altLang="de-DE" sz="2400">
              <a:latin typeface="Calibri" panose="020F0502020204030204" pitchFamily="34" charset="0"/>
            </a:endParaRPr>
          </a:p>
          <a:p>
            <a:pPr eaLnBrk="1" hangingPunct="1">
              <a:buFontTx/>
              <a:buChar char="•"/>
            </a:pPr>
            <a:r>
              <a:rPr lang="de-CH" altLang="de-DE" sz="2400">
                <a:latin typeface="Calibri" panose="020F0502020204030204" pitchFamily="34" charset="0"/>
              </a:rPr>
              <a:t>D’un côté, les probabilités d’une faillite doivent être minimisées.</a:t>
            </a:r>
          </a:p>
          <a:p>
            <a:pPr eaLnBrk="1" hangingPunct="1">
              <a:buFontTx/>
              <a:buChar char="•"/>
            </a:pPr>
            <a:endParaRPr lang="de-CH" altLang="de-DE" sz="2400">
              <a:latin typeface="Calibri" panose="020F0502020204030204" pitchFamily="34" charset="0"/>
            </a:endParaRPr>
          </a:p>
          <a:p>
            <a:pPr eaLnBrk="1" hangingPunct="1">
              <a:buFontTx/>
              <a:buChar char="•"/>
            </a:pPr>
            <a:r>
              <a:rPr lang="de-CH" altLang="de-DE" sz="2400">
                <a:latin typeface="Calibri" panose="020F0502020204030204" pitchFamily="34" charset="0"/>
              </a:rPr>
              <a:t>De l’autre, les faillites de grandes banques doivent être menées sans mettre en danger tout le système.</a:t>
            </a:r>
          </a:p>
          <a:p>
            <a:pPr eaLnBrk="1" hangingPunct="1">
              <a:buFontTx/>
              <a:buChar char="•"/>
            </a:pPr>
            <a:endParaRPr lang="de-CH" altLang="de-DE" sz="2400">
              <a:latin typeface="Calibri" panose="020F0502020204030204" pitchFamily="34" charset="0"/>
            </a:endParaRPr>
          </a:p>
          <a:p>
            <a:pPr eaLnBrk="1" hangingPunct="1">
              <a:buFontTx/>
              <a:buChar char="•"/>
            </a:pPr>
            <a:endParaRPr lang="de-CH" altLang="de-DE" sz="2400">
              <a:latin typeface="Calibri" panose="020F0502020204030204" pitchFamily="34" charset="0"/>
            </a:endParaRPr>
          </a:p>
          <a:p>
            <a:pPr eaLnBrk="1" hangingPunct="1">
              <a:buFontTx/>
              <a:buChar char="•"/>
            </a:pPr>
            <a:endParaRPr lang="de-CH" altLang="de-DE" sz="2400">
              <a:latin typeface="Calibri" panose="020F050202020403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7" name="Text Box 7">
            <a:extLst>
              <a:ext uri="{FF2B5EF4-FFF2-40B4-BE49-F238E27FC236}">
                <a16:creationId xmlns:a16="http://schemas.microsoft.com/office/drawing/2014/main" id="{664C0ECF-83B5-0E27-81D8-A5E5F0265182}"/>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16387" name="Text Box 10">
            <a:extLst>
              <a:ext uri="{FF2B5EF4-FFF2-40B4-BE49-F238E27FC236}">
                <a16:creationId xmlns:a16="http://schemas.microsoft.com/office/drawing/2014/main" id="{B5044E26-F092-4D9F-2538-061D1214A8C6}"/>
              </a:ext>
            </a:extLst>
          </p:cNvPr>
          <p:cNvSpPr txBox="1">
            <a:spLocks noChangeArrowheads="1"/>
          </p:cNvSpPr>
          <p:nvPr/>
        </p:nvSpPr>
        <p:spPr bwMode="auto">
          <a:xfrm>
            <a:off x="323850" y="1111250"/>
            <a:ext cx="8496300" cy="3046413"/>
          </a:xfrm>
          <a:prstGeom prst="rect">
            <a:avLst/>
          </a:prstGeom>
          <a:noFill/>
          <a:ln>
            <a:noFill/>
          </a:ln>
        </p:spPr>
        <p:txBody>
          <a:bodyPr>
            <a:spAutoFit/>
          </a:bodyPr>
          <a:lstStyle>
            <a:lvl1pPr marL="342900" indent="-342900">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r>
              <a:rPr lang="de-CH" altLang="de-DE" sz="2400" b="1" dirty="0" err="1">
                <a:latin typeface="Calibri" panose="020F0502020204030204" pitchFamily="34" charset="0"/>
              </a:rPr>
              <a:t>Structure</a:t>
            </a:r>
            <a:r>
              <a:rPr lang="de-CH" altLang="de-DE" sz="2400" b="1" dirty="0">
                <a:latin typeface="Calibri" panose="020F0502020204030204" pitchFamily="34" charset="0"/>
              </a:rPr>
              <a:t> du </a:t>
            </a:r>
            <a:r>
              <a:rPr lang="de-CH" altLang="de-DE" sz="2400" b="1" dirty="0" err="1">
                <a:latin typeface="Calibri" panose="020F0502020204030204" pitchFamily="34" charset="0"/>
              </a:rPr>
              <a:t>chapitre</a:t>
            </a:r>
            <a:r>
              <a:rPr lang="de-CH" altLang="de-DE" sz="2400" b="1" dirty="0">
                <a:latin typeface="Calibri" panose="020F0502020204030204" pitchFamily="34" charset="0"/>
              </a:rPr>
              <a:t> :</a:t>
            </a:r>
          </a:p>
          <a:p>
            <a:pPr eaLnBrk="1" hangingPunct="1">
              <a:defRPr/>
            </a:pPr>
            <a:endParaRPr lang="de-CH" altLang="de-DE" sz="2400" b="1" dirty="0">
              <a:solidFill>
                <a:srgbClr val="FFCC00"/>
              </a:solidFill>
              <a:latin typeface="Calibri" panose="020F0502020204030204" pitchFamily="34" charset="0"/>
            </a:endParaRPr>
          </a:p>
          <a:p>
            <a:pPr eaLnBrk="1" hangingPunct="1">
              <a:defRPr/>
            </a:pPr>
            <a:r>
              <a:rPr lang="de-DE" altLang="de-DE" sz="2400" b="1" dirty="0">
                <a:solidFill>
                  <a:srgbClr val="01B2BB"/>
                </a:solidFill>
                <a:latin typeface="Calibri" panose="020F0502020204030204" pitchFamily="34" charset="0"/>
              </a:rPr>
              <a:t>1. </a:t>
            </a:r>
            <a:r>
              <a:rPr lang="fr-FR" altLang="de-DE" sz="2400" b="1" dirty="0">
                <a:solidFill>
                  <a:srgbClr val="01B2BB"/>
                </a:solidFill>
                <a:latin typeface="Calibri" panose="020F0502020204030204" pitchFamily="34" charset="0"/>
              </a:rPr>
              <a:t>Les marchés financiers et les banques</a:t>
            </a:r>
            <a:endParaRPr lang="de-DE" altLang="de-DE" sz="2400" b="1" dirty="0">
              <a:solidFill>
                <a:srgbClr val="01B2BB"/>
              </a:solidFill>
              <a:latin typeface="Calibri" panose="020F0502020204030204" pitchFamily="34" charset="0"/>
            </a:endParaRPr>
          </a:p>
          <a:p>
            <a:pPr marL="0" indent="0" eaLnBrk="1" hangingPunct="1">
              <a:defRPr/>
            </a:pPr>
            <a:r>
              <a:rPr lang="de-CH" altLang="de-DE" sz="2400" dirty="0">
                <a:latin typeface="Calibri" panose="020F0502020204030204" pitchFamily="34" charset="0"/>
              </a:rPr>
              <a:t>2. </a:t>
            </a:r>
            <a:r>
              <a:rPr lang="fr-FR" altLang="de-DE" sz="2400" dirty="0">
                <a:latin typeface="Calibri" panose="020F0502020204030204" pitchFamily="34" charset="0"/>
              </a:rPr>
              <a:t>Le rôle économique des banques</a:t>
            </a:r>
            <a:endParaRPr lang="de-CH" altLang="de-DE" sz="2400" dirty="0">
              <a:latin typeface="Calibri" panose="020F0502020204030204" pitchFamily="34" charset="0"/>
            </a:endParaRPr>
          </a:p>
          <a:p>
            <a:pPr marL="0" indent="0" eaLnBrk="1" hangingPunct="1">
              <a:defRPr/>
            </a:pPr>
            <a:r>
              <a:rPr lang="de-CH" altLang="de-DE" sz="2400" dirty="0">
                <a:latin typeface="Calibri" panose="020F0502020204030204" pitchFamily="34" charset="0"/>
              </a:rPr>
              <a:t>3. </a:t>
            </a:r>
            <a:r>
              <a:rPr lang="fr-FR" altLang="de-DE" sz="2400" dirty="0">
                <a:latin typeface="Calibri" panose="020F0502020204030204" pitchFamily="34" charset="0"/>
              </a:rPr>
              <a:t>Le financement bancaire et les principales opérations bancaires</a:t>
            </a:r>
          </a:p>
          <a:p>
            <a:pPr marL="0" indent="0" eaLnBrk="1" hangingPunct="1">
              <a:defRPr/>
            </a:pPr>
            <a:r>
              <a:rPr lang="fr-FR" altLang="de-DE" sz="2400" dirty="0">
                <a:latin typeface="Calibri" panose="020F0502020204030204" pitchFamily="34" charset="0"/>
              </a:rPr>
              <a:t>4. Les risques liés aux activités bancaires</a:t>
            </a:r>
            <a:endParaRPr lang="de-CH" altLang="de-DE" sz="2400" dirty="0">
              <a:latin typeface="Calibri" panose="020F0502020204030204" pitchFamily="34" charset="0"/>
            </a:endParaRPr>
          </a:p>
          <a:p>
            <a:pPr eaLnBrk="1" hangingPunct="1">
              <a:defRPr/>
            </a:pPr>
            <a:r>
              <a:rPr lang="de-CH" altLang="de-DE" sz="2400" dirty="0">
                <a:latin typeface="Calibri" panose="020F0502020204030204" pitchFamily="34" charset="0"/>
              </a:rPr>
              <a:t>5. </a:t>
            </a:r>
            <a:r>
              <a:rPr lang="fr-FR" altLang="de-DE" sz="2400" dirty="0">
                <a:latin typeface="Calibri" panose="020F0502020204030204" pitchFamily="34" charset="0"/>
              </a:rPr>
              <a:t>Les formes de la régulation bancaire</a:t>
            </a:r>
          </a:p>
          <a:p>
            <a:pPr eaLnBrk="1" hangingPunct="1">
              <a:defRPr/>
            </a:pPr>
            <a:r>
              <a:rPr lang="fr-FR" altLang="de-DE" sz="2400" dirty="0">
                <a:latin typeface="Calibri" panose="020F0502020204030204" pitchFamily="34" charset="0"/>
              </a:rPr>
              <a:t>6. La réglementation bancaire en Suisse</a:t>
            </a:r>
            <a:endParaRPr lang="de-CH" altLang="de-DE" sz="2400" dirty="0">
              <a:latin typeface="Calibri" panose="020F0502020204030204" pitchFamily="34" charset="0"/>
            </a:endParaRPr>
          </a:p>
        </p:txBody>
      </p:sp>
      <p:sp>
        <p:nvSpPr>
          <p:cNvPr id="19459" name="Rectangle 2">
            <a:extLst>
              <a:ext uri="{FF2B5EF4-FFF2-40B4-BE49-F238E27FC236}">
                <a16:creationId xmlns:a16="http://schemas.microsoft.com/office/drawing/2014/main" id="{A2A1B3D1-E229-40A9-4579-1F605AECECAC}"/>
              </a:ext>
            </a:extLst>
          </p:cNvPr>
          <p:cNvSpPr>
            <a:spLocks noChangeArrowheads="1"/>
          </p:cNvSpPr>
          <p:nvPr/>
        </p:nvSpPr>
        <p:spPr bwMode="auto">
          <a:xfrm>
            <a:off x="322263" y="136525"/>
            <a:ext cx="7392987" cy="649288"/>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endParaRPr lang="de-CH" altLang="de-DE" sz="2400" b="1">
              <a:solidFill>
                <a:schemeClr val="bg1"/>
              </a:solidFill>
              <a:latin typeface="Calibri" panose="020F0502020204030204" pitchFamily="34" charset="0"/>
            </a:endParaRPr>
          </a:p>
        </p:txBody>
      </p:sp>
      <p:sp>
        <p:nvSpPr>
          <p:cNvPr id="19460" name="Rectangle 3">
            <a:extLst>
              <a:ext uri="{FF2B5EF4-FFF2-40B4-BE49-F238E27FC236}">
                <a16:creationId xmlns:a16="http://schemas.microsoft.com/office/drawing/2014/main" id="{D3BB4843-7D58-CF97-BA34-04D8CF30994C}"/>
              </a:ext>
            </a:extLst>
          </p:cNvPr>
          <p:cNvSpPr>
            <a:spLocks noChangeArrowheads="1"/>
          </p:cNvSpPr>
          <p:nvPr/>
        </p:nvSpPr>
        <p:spPr bwMode="auto">
          <a:xfrm>
            <a:off x="7975600" y="144463"/>
            <a:ext cx="719138" cy="649287"/>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7</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ext Box 7">
            <a:extLst>
              <a:ext uri="{FF2B5EF4-FFF2-40B4-BE49-F238E27FC236}">
                <a16:creationId xmlns:a16="http://schemas.microsoft.com/office/drawing/2014/main" id="{72A95753-3B61-C31C-F4AD-468818C846BD}"/>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47106" name="Rectangle 2">
            <a:extLst>
              <a:ext uri="{FF2B5EF4-FFF2-40B4-BE49-F238E27FC236}">
                <a16:creationId xmlns:a16="http://schemas.microsoft.com/office/drawing/2014/main" id="{8539EE76-2ED1-60BE-E6E6-5811C893A174}"/>
              </a:ext>
            </a:extLst>
          </p:cNvPr>
          <p:cNvSpPr>
            <a:spLocks noChangeArrowheads="1"/>
          </p:cNvSpPr>
          <p:nvPr/>
        </p:nvSpPr>
        <p:spPr bwMode="auto">
          <a:xfrm>
            <a:off x="322263" y="136525"/>
            <a:ext cx="7392987" cy="649288"/>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endParaRPr lang="de-CH" altLang="de-DE" sz="2400" b="1">
              <a:solidFill>
                <a:schemeClr val="bg1"/>
              </a:solidFill>
              <a:latin typeface="Calibri" panose="020F0502020204030204" pitchFamily="34" charset="0"/>
            </a:endParaRPr>
          </a:p>
        </p:txBody>
      </p:sp>
      <p:sp>
        <p:nvSpPr>
          <p:cNvPr id="47107" name="Rectangle 3">
            <a:extLst>
              <a:ext uri="{FF2B5EF4-FFF2-40B4-BE49-F238E27FC236}">
                <a16:creationId xmlns:a16="http://schemas.microsoft.com/office/drawing/2014/main" id="{BB7516CF-F362-3A7F-2847-7C5A7E1D0194}"/>
              </a:ext>
            </a:extLst>
          </p:cNvPr>
          <p:cNvSpPr>
            <a:spLocks noChangeArrowheads="1"/>
          </p:cNvSpPr>
          <p:nvPr/>
        </p:nvSpPr>
        <p:spPr bwMode="auto">
          <a:xfrm>
            <a:off x="7975600" y="144463"/>
            <a:ext cx="719138" cy="649287"/>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7</a:t>
            </a:r>
          </a:p>
        </p:txBody>
      </p:sp>
      <p:sp>
        <p:nvSpPr>
          <p:cNvPr id="7" name="Text Box 10">
            <a:extLst>
              <a:ext uri="{FF2B5EF4-FFF2-40B4-BE49-F238E27FC236}">
                <a16:creationId xmlns:a16="http://schemas.microsoft.com/office/drawing/2014/main" id="{41B713E5-64D8-72C6-1AA3-68E94C0F2E81}"/>
              </a:ext>
            </a:extLst>
          </p:cNvPr>
          <p:cNvSpPr txBox="1">
            <a:spLocks noChangeArrowheads="1"/>
          </p:cNvSpPr>
          <p:nvPr/>
        </p:nvSpPr>
        <p:spPr bwMode="auto">
          <a:xfrm>
            <a:off x="323850" y="1111250"/>
            <a:ext cx="8496300" cy="3046413"/>
          </a:xfrm>
          <a:prstGeom prst="rect">
            <a:avLst/>
          </a:prstGeom>
          <a:noFill/>
          <a:ln>
            <a:noFill/>
          </a:ln>
        </p:spPr>
        <p:txBody>
          <a:bodyPr>
            <a:spAutoFit/>
          </a:bodyPr>
          <a:lstStyle>
            <a:lvl1pPr marL="342900" indent="-342900">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r>
              <a:rPr lang="de-CH" altLang="de-DE" sz="2400" b="1" dirty="0" err="1">
                <a:latin typeface="Calibri" panose="020F0502020204030204" pitchFamily="34" charset="0"/>
              </a:rPr>
              <a:t>Structure</a:t>
            </a:r>
            <a:r>
              <a:rPr lang="de-CH" altLang="de-DE" sz="2400" b="1" dirty="0">
                <a:latin typeface="Calibri" panose="020F0502020204030204" pitchFamily="34" charset="0"/>
              </a:rPr>
              <a:t> du </a:t>
            </a:r>
            <a:r>
              <a:rPr lang="de-CH" altLang="de-DE" sz="2400" b="1" dirty="0" err="1">
                <a:latin typeface="Calibri" panose="020F0502020204030204" pitchFamily="34" charset="0"/>
              </a:rPr>
              <a:t>chapitre</a:t>
            </a:r>
            <a:r>
              <a:rPr lang="de-CH" altLang="de-DE" sz="2400" b="1" dirty="0">
                <a:latin typeface="Calibri" panose="020F0502020204030204" pitchFamily="34" charset="0"/>
              </a:rPr>
              <a:t> :</a:t>
            </a:r>
          </a:p>
          <a:p>
            <a:pPr eaLnBrk="1" hangingPunct="1">
              <a:defRPr/>
            </a:pPr>
            <a:endParaRPr lang="de-CH" altLang="de-DE" sz="2400" b="1" dirty="0">
              <a:solidFill>
                <a:srgbClr val="FFCC00"/>
              </a:solidFill>
              <a:latin typeface="Calibri" panose="020F0502020204030204" pitchFamily="34" charset="0"/>
            </a:endParaRPr>
          </a:p>
          <a:p>
            <a:pPr eaLnBrk="1" hangingPunct="1">
              <a:defRPr/>
            </a:pPr>
            <a:r>
              <a:rPr lang="de-DE" altLang="de-DE" sz="2400" dirty="0">
                <a:latin typeface="Calibri" panose="020F0502020204030204" pitchFamily="34" charset="0"/>
              </a:rPr>
              <a:t>1. </a:t>
            </a:r>
            <a:r>
              <a:rPr lang="fr-FR" altLang="de-DE" sz="2400" dirty="0">
                <a:latin typeface="Calibri" panose="020F0502020204030204" pitchFamily="34" charset="0"/>
              </a:rPr>
              <a:t>Les marchés financiers et les banques</a:t>
            </a:r>
            <a:endParaRPr lang="de-DE" altLang="de-DE" sz="2400" dirty="0">
              <a:latin typeface="Calibri" panose="020F0502020204030204" pitchFamily="34" charset="0"/>
            </a:endParaRPr>
          </a:p>
          <a:p>
            <a:pPr marL="0" indent="0" eaLnBrk="1" hangingPunct="1">
              <a:defRPr/>
            </a:pPr>
            <a:r>
              <a:rPr lang="de-CH" altLang="de-DE" sz="2400" dirty="0">
                <a:latin typeface="Calibri" panose="020F0502020204030204" pitchFamily="34" charset="0"/>
              </a:rPr>
              <a:t>2. </a:t>
            </a:r>
            <a:r>
              <a:rPr lang="fr-FR" altLang="de-DE" sz="2400" dirty="0">
                <a:latin typeface="Calibri" panose="020F0502020204030204" pitchFamily="34" charset="0"/>
              </a:rPr>
              <a:t>Le rôle économique des banques</a:t>
            </a:r>
            <a:endParaRPr lang="de-CH" altLang="de-DE" sz="2400" dirty="0">
              <a:latin typeface="Calibri" panose="020F0502020204030204" pitchFamily="34" charset="0"/>
            </a:endParaRPr>
          </a:p>
          <a:p>
            <a:pPr marL="0" indent="0" eaLnBrk="1" hangingPunct="1">
              <a:defRPr/>
            </a:pPr>
            <a:r>
              <a:rPr lang="de-CH" altLang="de-DE" sz="2400" dirty="0">
                <a:latin typeface="Calibri" panose="020F0502020204030204" pitchFamily="34" charset="0"/>
              </a:rPr>
              <a:t>3. </a:t>
            </a:r>
            <a:r>
              <a:rPr lang="fr-FR" altLang="de-DE" sz="2400" dirty="0">
                <a:latin typeface="Calibri" panose="020F0502020204030204" pitchFamily="34" charset="0"/>
              </a:rPr>
              <a:t>Le financement bancaire et les principales opérations bancaires</a:t>
            </a:r>
          </a:p>
          <a:p>
            <a:pPr marL="0" indent="0" eaLnBrk="1" hangingPunct="1">
              <a:defRPr/>
            </a:pPr>
            <a:r>
              <a:rPr lang="fr-FR" altLang="de-DE" sz="2400" dirty="0">
                <a:latin typeface="Calibri" panose="020F0502020204030204" pitchFamily="34" charset="0"/>
              </a:rPr>
              <a:t>4. Les risques liés aux activités bancaires</a:t>
            </a:r>
            <a:endParaRPr lang="de-CH" altLang="de-DE" sz="2400" dirty="0">
              <a:latin typeface="Calibri" panose="020F0502020204030204" pitchFamily="34" charset="0"/>
            </a:endParaRPr>
          </a:p>
          <a:p>
            <a:pPr eaLnBrk="1" hangingPunct="1">
              <a:defRPr/>
            </a:pPr>
            <a:r>
              <a:rPr lang="de-CH" altLang="de-DE" sz="2400" dirty="0">
                <a:latin typeface="Calibri" panose="020F0502020204030204" pitchFamily="34" charset="0"/>
              </a:rPr>
              <a:t>5. </a:t>
            </a:r>
            <a:r>
              <a:rPr lang="fr-FR" altLang="de-DE" sz="2400" dirty="0">
                <a:latin typeface="Calibri" panose="020F0502020204030204" pitchFamily="34" charset="0"/>
              </a:rPr>
              <a:t>Les formes de la réglementation bancaire</a:t>
            </a:r>
          </a:p>
          <a:p>
            <a:pPr eaLnBrk="1" hangingPunct="1">
              <a:defRPr/>
            </a:pPr>
            <a:r>
              <a:rPr lang="fr-FR" altLang="de-DE" sz="2400" b="1" dirty="0">
                <a:solidFill>
                  <a:srgbClr val="01B2BB"/>
                </a:solidFill>
                <a:latin typeface="Calibri" panose="020F0502020204030204" pitchFamily="34" charset="0"/>
              </a:rPr>
              <a:t>6. La réglementation bancaire en Suisse</a:t>
            </a:r>
            <a:endParaRPr lang="de-CH" altLang="de-DE" sz="2400" b="1" dirty="0">
              <a:solidFill>
                <a:srgbClr val="01B2BB"/>
              </a:solidFill>
              <a:latin typeface="Calibri" panose="020F0502020204030204"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a:extLst>
              <a:ext uri="{FF2B5EF4-FFF2-40B4-BE49-F238E27FC236}">
                <a16:creationId xmlns:a16="http://schemas.microsoft.com/office/drawing/2014/main" id="{8F928655-64E3-6A3B-8A20-4326DA81B684}"/>
              </a:ext>
            </a:extLst>
          </p:cNvPr>
          <p:cNvSpPr>
            <a:spLocks noChangeArrowheads="1"/>
          </p:cNvSpPr>
          <p:nvPr/>
        </p:nvSpPr>
        <p:spPr bwMode="auto">
          <a:xfrm>
            <a:off x="322263" y="136525"/>
            <a:ext cx="7392987" cy="649288"/>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fr-FR" altLang="de-DE" sz="2400" b="1" dirty="0">
                <a:solidFill>
                  <a:schemeClr val="bg1"/>
                </a:solidFill>
                <a:latin typeface="Calibri" panose="020F0502020204030204" pitchFamily="34" charset="0"/>
              </a:rPr>
              <a:t>6. La réglementation bancaire en Suisse</a:t>
            </a:r>
            <a:endParaRPr lang="de-CH" altLang="de-DE" sz="2400" b="1" dirty="0">
              <a:solidFill>
                <a:schemeClr val="bg1"/>
              </a:solidFill>
              <a:latin typeface="Calibri" panose="020F0502020204030204" pitchFamily="34" charset="0"/>
            </a:endParaRPr>
          </a:p>
        </p:txBody>
      </p:sp>
      <p:sp>
        <p:nvSpPr>
          <p:cNvPr id="48130" name="Rectangle 3">
            <a:extLst>
              <a:ext uri="{FF2B5EF4-FFF2-40B4-BE49-F238E27FC236}">
                <a16:creationId xmlns:a16="http://schemas.microsoft.com/office/drawing/2014/main" id="{3956350E-41F6-82F3-DD20-C092E4F29BF8}"/>
              </a:ext>
            </a:extLst>
          </p:cNvPr>
          <p:cNvSpPr>
            <a:spLocks noChangeArrowheads="1"/>
          </p:cNvSpPr>
          <p:nvPr/>
        </p:nvSpPr>
        <p:spPr bwMode="auto">
          <a:xfrm>
            <a:off x="7975600" y="144463"/>
            <a:ext cx="719138" cy="649287"/>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7</a:t>
            </a:r>
          </a:p>
        </p:txBody>
      </p:sp>
      <p:sp>
        <p:nvSpPr>
          <p:cNvPr id="48131" name="Text Box 8">
            <a:extLst>
              <a:ext uri="{FF2B5EF4-FFF2-40B4-BE49-F238E27FC236}">
                <a16:creationId xmlns:a16="http://schemas.microsoft.com/office/drawing/2014/main" id="{B6205037-F879-5CCE-E5DB-54EBD70CC492}"/>
              </a:ext>
            </a:extLst>
          </p:cNvPr>
          <p:cNvSpPr txBox="1">
            <a:spLocks noChangeArrowheads="1"/>
          </p:cNvSpPr>
          <p:nvPr/>
        </p:nvSpPr>
        <p:spPr bwMode="auto">
          <a:xfrm>
            <a:off x="323850" y="1125538"/>
            <a:ext cx="8299450" cy="415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fr-FR" altLang="de-DE" sz="2400" b="1" dirty="0">
                <a:latin typeface="Calibri" panose="020F0502020204030204" pitchFamily="34" charset="0"/>
              </a:rPr>
              <a:t>La réglementation bancaire en Suisse</a:t>
            </a:r>
          </a:p>
          <a:p>
            <a:pPr eaLnBrk="1" hangingPunct="1"/>
            <a:endParaRPr lang="de-CH" altLang="de-DE" sz="2400" dirty="0">
              <a:latin typeface="Calibri" panose="020F0502020204030204" pitchFamily="34" charset="0"/>
            </a:endParaRPr>
          </a:p>
          <a:p>
            <a:pPr eaLnBrk="1" hangingPunct="1">
              <a:buFontTx/>
              <a:buChar char="•"/>
            </a:pPr>
            <a:r>
              <a:rPr lang="de-CH" altLang="de-DE" sz="2400" dirty="0">
                <a:latin typeface="Calibri" panose="020F0502020204030204" pitchFamily="34" charset="0"/>
              </a:rPr>
              <a:t>Surveillance des </a:t>
            </a:r>
            <a:r>
              <a:rPr lang="de-CH" altLang="de-DE" sz="2400" dirty="0" err="1">
                <a:latin typeface="Calibri" panose="020F0502020204030204" pitchFamily="34" charset="0"/>
              </a:rPr>
              <a:t>marchés</a:t>
            </a:r>
            <a:r>
              <a:rPr lang="de-CH" altLang="de-DE" sz="2400" dirty="0">
                <a:latin typeface="Calibri" panose="020F0502020204030204" pitchFamily="34" charset="0"/>
              </a:rPr>
              <a:t> </a:t>
            </a:r>
            <a:r>
              <a:rPr lang="de-CH" altLang="de-DE" sz="2400" dirty="0" err="1">
                <a:latin typeface="Calibri" panose="020F0502020204030204" pitchFamily="34" charset="0"/>
              </a:rPr>
              <a:t>financiers</a:t>
            </a:r>
            <a:r>
              <a:rPr lang="de-CH" altLang="de-DE" sz="2400" dirty="0">
                <a:latin typeface="Calibri" panose="020F0502020204030204" pitchFamily="34" charset="0"/>
              </a:rPr>
              <a:t> (FINMA) : </a:t>
            </a:r>
            <a:r>
              <a:rPr lang="de-CH" altLang="de-DE" sz="2400" dirty="0" err="1">
                <a:latin typeface="Calibri" panose="020F0502020204030204" pitchFamily="34" charset="0"/>
              </a:rPr>
              <a:t>surveillance</a:t>
            </a:r>
            <a:r>
              <a:rPr lang="de-CH" altLang="de-DE" sz="2400" dirty="0">
                <a:latin typeface="Calibri" panose="020F0502020204030204" pitchFamily="34" charset="0"/>
              </a:rPr>
              <a:t> </a:t>
            </a:r>
            <a:r>
              <a:rPr lang="de-CH" altLang="de-DE" sz="2400" dirty="0" err="1">
                <a:latin typeface="Calibri" panose="020F0502020204030204" pitchFamily="34" charset="0"/>
              </a:rPr>
              <a:t>microprudentielle</a:t>
            </a:r>
            <a:endParaRPr lang="de-CH" altLang="de-DE" sz="2400" dirty="0">
              <a:latin typeface="Calibri" panose="020F0502020204030204" pitchFamily="34" charset="0"/>
            </a:endParaRPr>
          </a:p>
          <a:p>
            <a:pPr eaLnBrk="1" hangingPunct="1">
              <a:buFontTx/>
              <a:buChar char="•"/>
            </a:pPr>
            <a:endParaRPr lang="de-CH" altLang="de-DE" sz="2400" dirty="0">
              <a:latin typeface="Calibri" panose="020F0502020204030204" pitchFamily="34" charset="0"/>
            </a:endParaRPr>
          </a:p>
          <a:p>
            <a:pPr eaLnBrk="1" hangingPunct="1">
              <a:buFontTx/>
              <a:buChar char="•"/>
            </a:pPr>
            <a:r>
              <a:rPr lang="de-CH" altLang="de-DE" sz="2400" dirty="0">
                <a:latin typeface="Calibri" panose="020F0502020204030204" pitchFamily="34" charset="0"/>
              </a:rPr>
              <a:t>Banque nationale </a:t>
            </a:r>
            <a:r>
              <a:rPr lang="de-CH" altLang="de-DE" sz="2400" dirty="0" err="1">
                <a:latin typeface="Calibri" panose="020F0502020204030204" pitchFamily="34" charset="0"/>
              </a:rPr>
              <a:t>suisse</a:t>
            </a:r>
            <a:r>
              <a:rPr lang="de-CH" altLang="de-DE" sz="2400" dirty="0">
                <a:latin typeface="Calibri" panose="020F0502020204030204" pitchFamily="34" charset="0"/>
              </a:rPr>
              <a:t> (BNS) : </a:t>
            </a:r>
            <a:r>
              <a:rPr lang="de-CH" altLang="de-DE" sz="2400" dirty="0" err="1">
                <a:latin typeface="Calibri" panose="020F0502020204030204" pitchFamily="34" charset="0"/>
              </a:rPr>
              <a:t>surveillance</a:t>
            </a:r>
            <a:r>
              <a:rPr lang="de-CH" altLang="de-DE" sz="2400" dirty="0">
                <a:latin typeface="Calibri" panose="020F0502020204030204" pitchFamily="34" charset="0"/>
              </a:rPr>
              <a:t> </a:t>
            </a:r>
            <a:r>
              <a:rPr lang="de-CH" altLang="de-DE" sz="2400" dirty="0" err="1">
                <a:latin typeface="Calibri" panose="020F0502020204030204" pitchFamily="34" charset="0"/>
              </a:rPr>
              <a:t>macroprudentielle</a:t>
            </a:r>
            <a:endParaRPr lang="de-CH" altLang="de-DE" sz="2400" i="1" dirty="0">
              <a:latin typeface="Calibri" panose="020F0502020204030204" pitchFamily="34" charset="0"/>
              <a:sym typeface="Wingdings" pitchFamily="2" charset="2"/>
            </a:endParaRPr>
          </a:p>
          <a:p>
            <a:pPr eaLnBrk="1" hangingPunct="1">
              <a:buFontTx/>
              <a:buChar char="•"/>
            </a:pPr>
            <a:endParaRPr lang="de-CH" altLang="de-DE" sz="2400" dirty="0">
              <a:latin typeface="Calibri" panose="020F0502020204030204" pitchFamily="34" charset="0"/>
            </a:endParaRPr>
          </a:p>
          <a:p>
            <a:pPr eaLnBrk="1" hangingPunct="1">
              <a:buFontTx/>
              <a:buChar char="•"/>
            </a:pPr>
            <a:endParaRPr lang="de-CH" altLang="de-DE" sz="2400" dirty="0">
              <a:latin typeface="Calibri" panose="020F0502020204030204" pitchFamily="34" charset="0"/>
            </a:endParaRPr>
          </a:p>
          <a:p>
            <a:pPr eaLnBrk="1" hangingPunct="1">
              <a:buFontTx/>
              <a:buChar char="•"/>
            </a:pPr>
            <a:endParaRPr lang="de-CH" altLang="de-DE" sz="2400" dirty="0">
              <a:latin typeface="Calibri" panose="020F0502020204030204" pitchFamily="34" charset="0"/>
            </a:endParaRPr>
          </a:p>
          <a:p>
            <a:pPr eaLnBrk="1" hangingPunct="1">
              <a:buFontTx/>
              <a:buChar char="•"/>
            </a:pPr>
            <a:endParaRPr lang="de-CH" altLang="de-DE" sz="2400" dirty="0">
              <a:latin typeface="Calibri" panose="020F0502020204030204" pitchFamily="34"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a:extLst>
              <a:ext uri="{FF2B5EF4-FFF2-40B4-BE49-F238E27FC236}">
                <a16:creationId xmlns:a16="http://schemas.microsoft.com/office/drawing/2014/main" id="{28CA6A87-886A-5B67-5133-5CEA388BCE19}"/>
              </a:ext>
            </a:extLst>
          </p:cNvPr>
          <p:cNvSpPr>
            <a:spLocks noChangeArrowheads="1"/>
          </p:cNvSpPr>
          <p:nvPr/>
        </p:nvSpPr>
        <p:spPr bwMode="auto">
          <a:xfrm>
            <a:off x="322263" y="136525"/>
            <a:ext cx="7392987" cy="649288"/>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fr-FR" altLang="de-DE" sz="2400" b="1" dirty="0">
                <a:solidFill>
                  <a:schemeClr val="bg1"/>
                </a:solidFill>
                <a:latin typeface="Calibri" panose="020F0502020204030204" pitchFamily="34" charset="0"/>
              </a:rPr>
              <a:t>6. La réglementation bancaire en Suisse</a:t>
            </a:r>
            <a:endParaRPr lang="de-CH" altLang="de-DE" sz="2400" b="1" dirty="0">
              <a:solidFill>
                <a:schemeClr val="bg1"/>
              </a:solidFill>
              <a:latin typeface="Calibri" panose="020F0502020204030204" pitchFamily="34" charset="0"/>
            </a:endParaRPr>
          </a:p>
        </p:txBody>
      </p:sp>
      <p:sp>
        <p:nvSpPr>
          <p:cNvPr id="49154" name="Rectangle 3">
            <a:extLst>
              <a:ext uri="{FF2B5EF4-FFF2-40B4-BE49-F238E27FC236}">
                <a16:creationId xmlns:a16="http://schemas.microsoft.com/office/drawing/2014/main" id="{594E73BB-2EA5-2EF7-74D6-EBAAA32D9E36}"/>
              </a:ext>
            </a:extLst>
          </p:cNvPr>
          <p:cNvSpPr>
            <a:spLocks noChangeArrowheads="1"/>
          </p:cNvSpPr>
          <p:nvPr/>
        </p:nvSpPr>
        <p:spPr bwMode="auto">
          <a:xfrm>
            <a:off x="7975600" y="144463"/>
            <a:ext cx="719138" cy="649287"/>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7</a:t>
            </a:r>
          </a:p>
        </p:txBody>
      </p:sp>
      <p:sp>
        <p:nvSpPr>
          <p:cNvPr id="49155" name="Text Box 8">
            <a:extLst>
              <a:ext uri="{FF2B5EF4-FFF2-40B4-BE49-F238E27FC236}">
                <a16:creationId xmlns:a16="http://schemas.microsoft.com/office/drawing/2014/main" id="{A8DF6803-95E0-A8A2-D9F7-A86FD1C0A545}"/>
              </a:ext>
            </a:extLst>
          </p:cNvPr>
          <p:cNvSpPr txBox="1">
            <a:spLocks noChangeArrowheads="1"/>
          </p:cNvSpPr>
          <p:nvPr/>
        </p:nvSpPr>
        <p:spPr bwMode="auto">
          <a:xfrm>
            <a:off x="323850" y="1136650"/>
            <a:ext cx="8299450" cy="4154488"/>
          </a:xfrm>
          <a:prstGeom prst="rect">
            <a:avLst/>
          </a:prstGeom>
          <a:noFill/>
          <a:ln>
            <a:noFill/>
          </a:ln>
        </p:spPr>
        <p:txBody>
          <a:bodyPr>
            <a:spAutoFit/>
          </a:bodyPr>
          <a:lstStyle>
            <a:lvl1pPr marL="342900" indent="-342900">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r>
              <a:rPr lang="de-CH" altLang="de-DE" sz="2400" b="1" dirty="0" err="1">
                <a:latin typeface="Calibri" panose="020F0502020204030204" pitchFamily="34" charset="0"/>
              </a:rPr>
              <a:t>Tâches</a:t>
            </a:r>
            <a:r>
              <a:rPr lang="de-CH" altLang="de-DE" sz="2400" b="1" dirty="0">
                <a:latin typeface="Calibri" panose="020F0502020204030204" pitchFamily="34" charset="0"/>
              </a:rPr>
              <a:t> de la FINMA</a:t>
            </a:r>
          </a:p>
          <a:p>
            <a:pPr eaLnBrk="1" hangingPunct="1">
              <a:defRPr/>
            </a:pPr>
            <a:endParaRPr lang="de-CH" altLang="de-DE" sz="2400" dirty="0">
              <a:latin typeface="Calibri" panose="020F0502020204030204" pitchFamily="34" charset="0"/>
            </a:endParaRPr>
          </a:p>
          <a:p>
            <a:pPr eaLnBrk="1" hangingPunct="1">
              <a:buFontTx/>
              <a:buChar char="•"/>
              <a:defRPr/>
            </a:pPr>
            <a:r>
              <a:rPr lang="de-CH" altLang="de-DE" sz="2400" dirty="0">
                <a:latin typeface="Calibri" panose="020F0502020204030204" pitchFamily="34" charset="0"/>
              </a:rPr>
              <a:t>Elle </a:t>
            </a:r>
            <a:r>
              <a:rPr lang="de-CH" altLang="de-DE" sz="2400" dirty="0" err="1">
                <a:latin typeface="Calibri" panose="020F0502020204030204" pitchFamily="34" charset="0"/>
              </a:rPr>
              <a:t>veille</a:t>
            </a:r>
            <a:r>
              <a:rPr lang="de-CH" altLang="de-DE" sz="2400" dirty="0">
                <a:latin typeface="Calibri" panose="020F0502020204030204" pitchFamily="34" charset="0"/>
              </a:rPr>
              <a:t> à </a:t>
            </a:r>
            <a:r>
              <a:rPr lang="de-CH" altLang="de-DE" sz="2400" dirty="0" err="1">
                <a:latin typeface="Calibri" panose="020F0502020204030204" pitchFamily="34" charset="0"/>
              </a:rPr>
              <a:t>ce</a:t>
            </a:r>
            <a:r>
              <a:rPr lang="de-CH" altLang="de-DE" sz="2400" dirty="0">
                <a:latin typeface="Calibri" panose="020F0502020204030204" pitchFamily="34" charset="0"/>
              </a:rPr>
              <a:t> </a:t>
            </a:r>
            <a:r>
              <a:rPr lang="de-CH" altLang="de-DE" sz="2400" dirty="0" err="1">
                <a:latin typeface="Calibri" panose="020F0502020204030204" pitchFamily="34" charset="0"/>
              </a:rPr>
              <a:t>que</a:t>
            </a:r>
            <a:r>
              <a:rPr lang="de-CH" altLang="de-DE" sz="2400" dirty="0">
                <a:latin typeface="Calibri" panose="020F0502020204030204" pitchFamily="34" charset="0"/>
              </a:rPr>
              <a:t> </a:t>
            </a: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banques</a:t>
            </a:r>
            <a:r>
              <a:rPr lang="de-CH" altLang="de-DE" sz="2400" dirty="0">
                <a:latin typeface="Calibri" panose="020F0502020204030204" pitchFamily="34" charset="0"/>
              </a:rPr>
              <a:t> </a:t>
            </a:r>
            <a:r>
              <a:rPr lang="de-CH" altLang="de-DE" sz="2400" dirty="0" err="1">
                <a:latin typeface="Calibri" panose="020F0502020204030204" pitchFamily="34" charset="0"/>
              </a:rPr>
              <a:t>respectent</a:t>
            </a:r>
            <a:r>
              <a:rPr lang="de-CH" altLang="de-DE" sz="2400" dirty="0">
                <a:latin typeface="Calibri" panose="020F0502020204030204" pitchFamily="34" charset="0"/>
              </a:rPr>
              <a:t> </a:t>
            </a: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réglementations</a:t>
            </a:r>
            <a:r>
              <a:rPr lang="de-CH" altLang="de-DE" sz="2400" dirty="0">
                <a:latin typeface="Calibri" panose="020F0502020204030204" pitchFamily="34" charset="0"/>
              </a:rPr>
              <a:t>, </a:t>
            </a:r>
            <a:r>
              <a:rPr lang="de-CH" altLang="de-DE" sz="2400" dirty="0" err="1">
                <a:latin typeface="Calibri" panose="020F0502020204030204" pitchFamily="34" charset="0"/>
              </a:rPr>
              <a:t>notamment</a:t>
            </a:r>
            <a:r>
              <a:rPr lang="de-CH" altLang="de-DE" sz="2400" dirty="0">
                <a:latin typeface="Calibri" panose="020F0502020204030204" pitchFamily="34" charset="0"/>
              </a:rPr>
              <a:t> en </a:t>
            </a:r>
            <a:r>
              <a:rPr lang="de-CH" altLang="de-DE" sz="2400" dirty="0" err="1">
                <a:latin typeface="Calibri" panose="020F0502020204030204" pitchFamily="34" charset="0"/>
              </a:rPr>
              <a:t>matière</a:t>
            </a:r>
            <a:r>
              <a:rPr lang="de-CH" altLang="de-DE" sz="2400" dirty="0">
                <a:latin typeface="Calibri" panose="020F0502020204030204" pitchFamily="34" charset="0"/>
              </a:rPr>
              <a:t> de </a:t>
            </a:r>
            <a:r>
              <a:rPr lang="de-CH" altLang="de-DE" sz="2400" dirty="0" err="1">
                <a:latin typeface="Calibri" panose="020F0502020204030204" pitchFamily="34" charset="0"/>
              </a:rPr>
              <a:t>capitaux</a:t>
            </a:r>
            <a:r>
              <a:rPr lang="de-CH" altLang="de-DE" sz="2400" dirty="0">
                <a:latin typeface="Calibri" panose="020F0502020204030204" pitchFamily="34" charset="0"/>
              </a:rPr>
              <a:t> propres et de </a:t>
            </a:r>
            <a:r>
              <a:rPr lang="de-CH" altLang="de-DE" sz="2400" dirty="0" err="1">
                <a:latin typeface="Calibri" panose="020F0502020204030204" pitchFamily="34" charset="0"/>
              </a:rPr>
              <a:t>liquidités</a:t>
            </a:r>
            <a:r>
              <a:rPr lang="de-CH" altLang="de-DE" sz="2400" dirty="0">
                <a:latin typeface="Calibri" panose="020F0502020204030204" pitchFamily="34" charset="0"/>
              </a:rPr>
              <a:t>.</a:t>
            </a:r>
          </a:p>
          <a:p>
            <a:pPr marL="0" indent="0" eaLnBrk="1" hangingPunct="1">
              <a:defRPr/>
            </a:pPr>
            <a:endParaRPr lang="de-CH" altLang="de-DE" sz="2400" dirty="0">
              <a:latin typeface="Calibri" panose="020F0502020204030204" pitchFamily="34" charset="0"/>
            </a:endParaRPr>
          </a:p>
          <a:p>
            <a:pPr eaLnBrk="1" hangingPunct="1">
              <a:buFontTx/>
              <a:buChar char="•"/>
              <a:defRPr/>
            </a:pPr>
            <a:r>
              <a:rPr lang="de-CH" altLang="de-DE" sz="2400" dirty="0">
                <a:latin typeface="Calibri" panose="020F0502020204030204" pitchFamily="34" charset="0"/>
              </a:rPr>
              <a:t>Elle </a:t>
            </a:r>
            <a:r>
              <a:rPr lang="de-CH" altLang="de-DE" sz="2400" dirty="0" err="1">
                <a:latin typeface="Calibri" panose="020F0502020204030204" pitchFamily="34" charset="0"/>
              </a:rPr>
              <a:t>délivre</a:t>
            </a:r>
            <a:r>
              <a:rPr lang="de-CH" altLang="de-DE" sz="2400" dirty="0">
                <a:latin typeface="Calibri" panose="020F0502020204030204" pitchFamily="34" charset="0"/>
              </a:rPr>
              <a:t> </a:t>
            </a:r>
            <a:r>
              <a:rPr lang="de-CH" altLang="de-DE" sz="2400" dirty="0" err="1">
                <a:latin typeface="Calibri" panose="020F0502020204030204" pitchFamily="34" charset="0"/>
              </a:rPr>
              <a:t>une</a:t>
            </a:r>
            <a:r>
              <a:rPr lang="de-CH" altLang="de-DE" sz="2400" dirty="0">
                <a:latin typeface="Calibri" panose="020F0502020204030204" pitchFamily="34" charset="0"/>
              </a:rPr>
              <a:t> </a:t>
            </a:r>
            <a:r>
              <a:rPr lang="de-CH" altLang="de-DE" sz="2400" dirty="0" err="1">
                <a:latin typeface="Calibri" panose="020F0502020204030204" pitchFamily="34" charset="0"/>
              </a:rPr>
              <a:t>autorisation</a:t>
            </a:r>
            <a:r>
              <a:rPr lang="de-CH" altLang="de-DE" sz="2400" dirty="0">
                <a:latin typeface="Calibri" panose="020F0502020204030204" pitchFamily="34" charset="0"/>
              </a:rPr>
              <a:t> à </a:t>
            </a:r>
            <a:r>
              <a:rPr lang="de-CH" altLang="de-DE" sz="2400" dirty="0" err="1">
                <a:latin typeface="Calibri" panose="020F0502020204030204" pitchFamily="34" charset="0"/>
              </a:rPr>
              <a:t>toute</a:t>
            </a:r>
            <a:r>
              <a:rPr lang="de-CH" altLang="de-DE" sz="2400" dirty="0">
                <a:latin typeface="Calibri" panose="020F0502020204030204" pitchFamily="34" charset="0"/>
              </a:rPr>
              <a:t> </a:t>
            </a:r>
            <a:r>
              <a:rPr lang="de-CH" altLang="de-DE" sz="2400" dirty="0" err="1">
                <a:latin typeface="Calibri" panose="020F0502020204030204" pitchFamily="34" charset="0"/>
              </a:rPr>
              <a:t>banque</a:t>
            </a:r>
            <a:r>
              <a:rPr lang="de-CH" altLang="de-DE" sz="2400" dirty="0">
                <a:latin typeface="Calibri" panose="020F0502020204030204" pitchFamily="34" charset="0"/>
              </a:rPr>
              <a:t> </a:t>
            </a:r>
            <a:r>
              <a:rPr lang="de-CH" altLang="de-DE" sz="2400" dirty="0" err="1">
                <a:latin typeface="Calibri" panose="020F0502020204030204" pitchFamily="34" charset="0"/>
              </a:rPr>
              <a:t>souhaitant</a:t>
            </a:r>
            <a:r>
              <a:rPr lang="de-CH" altLang="de-DE" sz="2400" dirty="0">
                <a:latin typeface="Calibri" panose="020F0502020204030204" pitchFamily="34" charset="0"/>
              </a:rPr>
              <a:t> </a:t>
            </a:r>
            <a:r>
              <a:rPr lang="de-CH" altLang="de-DE" sz="2400" dirty="0" err="1">
                <a:latin typeface="Calibri" panose="020F0502020204030204" pitchFamily="34" charset="0"/>
              </a:rPr>
              <a:t>être</a:t>
            </a:r>
            <a:r>
              <a:rPr lang="de-CH" altLang="de-DE" sz="2400" dirty="0">
                <a:latin typeface="Calibri" panose="020F0502020204030204" pitchFamily="34" charset="0"/>
              </a:rPr>
              <a:t> </a:t>
            </a:r>
            <a:r>
              <a:rPr lang="de-CH" altLang="de-DE" sz="2400" dirty="0" err="1">
                <a:latin typeface="Calibri" panose="020F0502020204030204" pitchFamily="34" charset="0"/>
              </a:rPr>
              <a:t>active</a:t>
            </a:r>
            <a:r>
              <a:rPr lang="de-CH" altLang="de-DE" sz="2400" dirty="0">
                <a:latin typeface="Calibri" panose="020F0502020204030204" pitchFamily="34" charset="0"/>
              </a:rPr>
              <a:t> en Suisse. </a:t>
            </a:r>
          </a:p>
          <a:p>
            <a:pPr eaLnBrk="1" hangingPunct="1">
              <a:buFontTx/>
              <a:buChar char="•"/>
              <a:defRPr/>
            </a:pPr>
            <a:endParaRPr lang="de-CH" altLang="de-DE" sz="2400" dirty="0">
              <a:latin typeface="Calibri" panose="020F0502020204030204" pitchFamily="34" charset="0"/>
            </a:endParaRPr>
          </a:p>
          <a:p>
            <a:pPr eaLnBrk="1" hangingPunct="1">
              <a:buFontTx/>
              <a:buChar char="•"/>
              <a:defRPr/>
            </a:pPr>
            <a:endParaRPr lang="de-CH" altLang="de-DE" sz="2400" dirty="0">
              <a:latin typeface="Calibri" panose="020F0502020204030204" pitchFamily="34" charset="0"/>
            </a:endParaRPr>
          </a:p>
          <a:p>
            <a:pPr eaLnBrk="1" hangingPunct="1">
              <a:buFontTx/>
              <a:buChar char="•"/>
              <a:defRPr/>
            </a:pPr>
            <a:endParaRPr lang="de-CH" altLang="de-DE" sz="2400" dirty="0">
              <a:latin typeface="Calibri" panose="020F0502020204030204" pitchFamily="34"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a:extLst>
              <a:ext uri="{FF2B5EF4-FFF2-40B4-BE49-F238E27FC236}">
                <a16:creationId xmlns:a16="http://schemas.microsoft.com/office/drawing/2014/main" id="{E0CBEA3B-9AE4-5B98-6E86-A890383AA706}"/>
              </a:ext>
            </a:extLst>
          </p:cNvPr>
          <p:cNvSpPr>
            <a:spLocks noChangeArrowheads="1"/>
          </p:cNvSpPr>
          <p:nvPr/>
        </p:nvSpPr>
        <p:spPr bwMode="auto">
          <a:xfrm>
            <a:off x="322263" y="136525"/>
            <a:ext cx="7392987" cy="649288"/>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fr-FR" altLang="de-DE" sz="2400" b="1" dirty="0">
                <a:solidFill>
                  <a:schemeClr val="bg1"/>
                </a:solidFill>
                <a:latin typeface="Calibri" panose="020F0502020204030204" pitchFamily="34" charset="0"/>
              </a:rPr>
              <a:t>6. La réglementation bancaire en Suisse</a:t>
            </a:r>
            <a:endParaRPr lang="de-CH" altLang="de-DE" sz="2400" b="1" dirty="0">
              <a:solidFill>
                <a:schemeClr val="bg1"/>
              </a:solidFill>
              <a:latin typeface="Calibri" panose="020F0502020204030204" pitchFamily="34" charset="0"/>
            </a:endParaRPr>
          </a:p>
        </p:txBody>
      </p:sp>
      <p:sp>
        <p:nvSpPr>
          <p:cNvPr id="50178" name="Rectangle 3">
            <a:extLst>
              <a:ext uri="{FF2B5EF4-FFF2-40B4-BE49-F238E27FC236}">
                <a16:creationId xmlns:a16="http://schemas.microsoft.com/office/drawing/2014/main" id="{F95D14B9-7792-3FCB-DBAA-D942845FE233}"/>
              </a:ext>
            </a:extLst>
          </p:cNvPr>
          <p:cNvSpPr>
            <a:spLocks noChangeArrowheads="1"/>
          </p:cNvSpPr>
          <p:nvPr/>
        </p:nvSpPr>
        <p:spPr bwMode="auto">
          <a:xfrm>
            <a:off x="7975600" y="144463"/>
            <a:ext cx="719138" cy="649287"/>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7</a:t>
            </a:r>
          </a:p>
        </p:txBody>
      </p:sp>
      <p:sp>
        <p:nvSpPr>
          <p:cNvPr id="46084" name="Text Box 8">
            <a:extLst>
              <a:ext uri="{FF2B5EF4-FFF2-40B4-BE49-F238E27FC236}">
                <a16:creationId xmlns:a16="http://schemas.microsoft.com/office/drawing/2014/main" id="{1865751D-7258-BEE5-0FDC-78897EE12284}"/>
              </a:ext>
            </a:extLst>
          </p:cNvPr>
          <p:cNvSpPr txBox="1">
            <a:spLocks noChangeArrowheads="1"/>
          </p:cNvSpPr>
          <p:nvPr/>
        </p:nvSpPr>
        <p:spPr bwMode="auto">
          <a:xfrm>
            <a:off x="323850" y="1196975"/>
            <a:ext cx="8299450" cy="4894263"/>
          </a:xfrm>
          <a:prstGeom prst="rect">
            <a:avLst/>
          </a:prstGeom>
          <a:noFill/>
          <a:ln>
            <a:noFill/>
          </a:ln>
        </p:spPr>
        <p:txBody>
          <a:bodyPr>
            <a:spAutoFit/>
          </a:bodyPr>
          <a:lstStyle>
            <a:lvl1pPr marL="342900" indent="-342900">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r>
              <a:rPr lang="de-CH" altLang="de-DE" sz="2400" b="1" dirty="0" err="1">
                <a:latin typeface="Calibri" panose="020F0502020204030204" pitchFamily="34" charset="0"/>
              </a:rPr>
              <a:t>Tâches</a:t>
            </a:r>
            <a:r>
              <a:rPr lang="de-CH" altLang="de-DE" sz="2400" b="1" dirty="0">
                <a:latin typeface="Calibri" panose="020F0502020204030204" pitchFamily="34" charset="0"/>
              </a:rPr>
              <a:t> de la BNS</a:t>
            </a:r>
          </a:p>
          <a:p>
            <a:pPr eaLnBrk="1" hangingPunct="1">
              <a:defRPr/>
            </a:pPr>
            <a:endParaRPr lang="de-CH" altLang="de-DE" sz="2400" dirty="0">
              <a:latin typeface="Calibri" panose="020F0502020204030204" pitchFamily="34" charset="0"/>
            </a:endParaRPr>
          </a:p>
          <a:p>
            <a:pPr eaLnBrk="1" hangingPunct="1">
              <a:buFontTx/>
              <a:buChar char="•"/>
              <a:defRPr/>
            </a:pPr>
            <a:r>
              <a:rPr lang="de-CH" altLang="de-DE" sz="2400" dirty="0">
                <a:latin typeface="Calibri" panose="020F0502020204030204" pitchFamily="34" charset="0"/>
              </a:rPr>
              <a:t>Son </a:t>
            </a:r>
            <a:r>
              <a:rPr lang="de-CH" altLang="de-DE" sz="2400" dirty="0" err="1">
                <a:latin typeface="Calibri" panose="020F0502020204030204" pitchFamily="34" charset="0"/>
              </a:rPr>
              <a:t>action</a:t>
            </a:r>
            <a:r>
              <a:rPr lang="de-CH" altLang="de-DE" sz="2400" dirty="0">
                <a:latin typeface="Calibri" panose="020F0502020204030204" pitchFamily="34" charset="0"/>
              </a:rPr>
              <a:t> </a:t>
            </a:r>
            <a:r>
              <a:rPr lang="de-CH" altLang="de-DE" sz="2400" dirty="0" err="1">
                <a:latin typeface="Calibri" panose="020F0502020204030204" pitchFamily="34" charset="0"/>
              </a:rPr>
              <a:t>vise</a:t>
            </a:r>
            <a:r>
              <a:rPr lang="de-CH" altLang="de-DE" sz="2400" dirty="0">
                <a:latin typeface="Calibri" panose="020F0502020204030204" pitchFamily="34" charset="0"/>
              </a:rPr>
              <a:t> à </a:t>
            </a:r>
            <a:r>
              <a:rPr lang="de-CH" altLang="de-DE" sz="2400" dirty="0" err="1">
                <a:latin typeface="Calibri" panose="020F0502020204030204" pitchFamily="34" charset="0"/>
              </a:rPr>
              <a:t>limiter</a:t>
            </a:r>
            <a:r>
              <a:rPr lang="de-CH" altLang="de-DE" sz="2400" dirty="0">
                <a:latin typeface="Calibri" panose="020F0502020204030204" pitchFamily="34" charset="0"/>
              </a:rPr>
              <a:t> </a:t>
            </a: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conséquences</a:t>
            </a:r>
            <a:r>
              <a:rPr lang="de-CH" altLang="de-DE" sz="2400" dirty="0">
                <a:latin typeface="Calibri" panose="020F0502020204030204" pitchFamily="34" charset="0"/>
              </a:rPr>
              <a:t> </a:t>
            </a:r>
            <a:r>
              <a:rPr lang="de-CH" altLang="de-DE" sz="2400" dirty="0" err="1">
                <a:latin typeface="Calibri" panose="020F0502020204030204" pitchFamily="34" charset="0"/>
              </a:rPr>
              <a:t>économiques</a:t>
            </a:r>
            <a:r>
              <a:rPr lang="de-CH" altLang="de-DE" sz="2400" dirty="0">
                <a:latin typeface="Calibri" panose="020F0502020204030204" pitchFamily="34" charset="0"/>
              </a:rPr>
              <a:t> globales </a:t>
            </a:r>
            <a:r>
              <a:rPr lang="de-CH" altLang="de-DE" sz="2400" dirty="0" err="1">
                <a:latin typeface="Calibri" panose="020F0502020204030204" pitchFamily="34" charset="0"/>
              </a:rPr>
              <a:t>d’une</a:t>
            </a:r>
            <a:r>
              <a:rPr lang="de-CH" altLang="de-DE" sz="2400" dirty="0">
                <a:latin typeface="Calibri" panose="020F0502020204030204" pitchFamily="34" charset="0"/>
              </a:rPr>
              <a:t> </a:t>
            </a:r>
            <a:r>
              <a:rPr lang="de-CH" altLang="de-DE" sz="2400" dirty="0" err="1">
                <a:latin typeface="Calibri" panose="020F0502020204030204" pitchFamily="34" charset="0"/>
              </a:rPr>
              <a:t>faillite</a:t>
            </a:r>
            <a:r>
              <a:rPr lang="de-CH" altLang="de-DE" sz="2400" dirty="0">
                <a:latin typeface="Calibri" panose="020F0502020204030204" pitchFamily="34" charset="0"/>
              </a:rPr>
              <a:t> </a:t>
            </a:r>
            <a:r>
              <a:rPr lang="de-CH" altLang="de-DE" sz="2400" dirty="0" err="1">
                <a:latin typeface="Calibri" panose="020F0502020204030204" pitchFamily="34" charset="0"/>
              </a:rPr>
              <a:t>bancaire</a:t>
            </a:r>
            <a:r>
              <a:rPr lang="de-CH" altLang="de-DE" sz="2400" dirty="0">
                <a:latin typeface="Calibri" panose="020F0502020204030204" pitchFamily="34" charset="0"/>
              </a:rPr>
              <a:t>.</a:t>
            </a:r>
          </a:p>
          <a:p>
            <a:pPr eaLnBrk="1" hangingPunct="1">
              <a:buFontTx/>
              <a:buChar char="•"/>
              <a:defRPr/>
            </a:pPr>
            <a:endParaRPr lang="de-CH" altLang="de-DE" sz="2400" dirty="0">
              <a:latin typeface="Calibri" panose="020F0502020204030204" pitchFamily="34" charset="0"/>
            </a:endParaRPr>
          </a:p>
          <a:p>
            <a:pPr eaLnBrk="1" hangingPunct="1">
              <a:buFontTx/>
              <a:buChar char="•"/>
              <a:defRPr/>
            </a:pPr>
            <a:r>
              <a:rPr lang="de-CH" altLang="de-DE" sz="2400" dirty="0">
                <a:latin typeface="Calibri" panose="020F0502020204030204" pitchFamily="34" charset="0"/>
              </a:rPr>
              <a:t>En </a:t>
            </a:r>
            <a:r>
              <a:rPr lang="de-CH" altLang="de-DE" sz="2400" dirty="0" err="1">
                <a:latin typeface="Calibri" panose="020F0502020204030204" pitchFamily="34" charset="0"/>
              </a:rPr>
              <a:t>prévention</a:t>
            </a:r>
            <a:r>
              <a:rPr lang="de-CH" altLang="de-DE" sz="2400" dirty="0">
                <a:latin typeface="Calibri" panose="020F0502020204030204" pitchFamily="34" charset="0"/>
              </a:rPr>
              <a:t>, </a:t>
            </a:r>
            <a:r>
              <a:rPr lang="de-CH" altLang="de-DE" sz="2400" dirty="0" err="1">
                <a:latin typeface="Calibri" panose="020F0502020204030204" pitchFamily="34" charset="0"/>
              </a:rPr>
              <a:t>elle</a:t>
            </a:r>
            <a:r>
              <a:rPr lang="de-CH" altLang="de-DE" sz="2400" dirty="0">
                <a:latin typeface="Calibri" panose="020F0502020204030204" pitchFamily="34" charset="0"/>
              </a:rPr>
              <a:t> </a:t>
            </a:r>
            <a:r>
              <a:rPr lang="de-CH" altLang="de-DE" sz="2400" dirty="0" err="1">
                <a:latin typeface="Calibri" panose="020F0502020204030204" pitchFamily="34" charset="0"/>
              </a:rPr>
              <a:t>observe</a:t>
            </a:r>
            <a:r>
              <a:rPr lang="de-CH" altLang="de-DE" sz="2400" dirty="0">
                <a:latin typeface="Calibri" panose="020F0502020204030204" pitchFamily="34" charset="0"/>
              </a:rPr>
              <a:t> la </a:t>
            </a:r>
            <a:r>
              <a:rPr lang="de-CH" altLang="de-DE" sz="2400" dirty="0" err="1">
                <a:latin typeface="Calibri" panose="020F0502020204030204" pitchFamily="34" charset="0"/>
              </a:rPr>
              <a:t>stabilité</a:t>
            </a:r>
            <a:r>
              <a:rPr lang="de-CH" altLang="de-DE" sz="2400" dirty="0">
                <a:latin typeface="Calibri" panose="020F0502020204030204" pitchFamily="34" charset="0"/>
              </a:rPr>
              <a:t> du </a:t>
            </a:r>
            <a:r>
              <a:rPr lang="de-CH" altLang="de-DE" sz="2400" dirty="0" err="1">
                <a:latin typeface="Calibri" panose="020F0502020204030204" pitchFamily="34" charset="0"/>
              </a:rPr>
              <a:t>marché</a:t>
            </a:r>
            <a:r>
              <a:rPr lang="de-CH" altLang="de-DE" sz="2400" dirty="0">
                <a:latin typeface="Calibri" panose="020F0502020204030204" pitchFamily="34" charset="0"/>
              </a:rPr>
              <a:t> </a:t>
            </a:r>
            <a:r>
              <a:rPr lang="de-CH" altLang="de-DE" sz="2400" dirty="0" err="1">
                <a:latin typeface="Calibri" panose="020F0502020204030204" pitchFamily="34" charset="0"/>
              </a:rPr>
              <a:t>financier</a:t>
            </a:r>
            <a:r>
              <a:rPr lang="de-CH" altLang="de-DE" sz="2400" dirty="0">
                <a:latin typeface="Calibri" panose="020F0502020204030204" pitchFamily="34" charset="0"/>
              </a:rPr>
              <a:t> et </a:t>
            </a:r>
            <a:r>
              <a:rPr lang="de-CH" altLang="de-DE" sz="2400" dirty="0" err="1">
                <a:latin typeface="Calibri" panose="020F0502020204030204" pitchFamily="34" charset="0"/>
              </a:rPr>
              <a:t>contribue</a:t>
            </a:r>
            <a:r>
              <a:rPr lang="de-CH" altLang="de-DE" sz="2400" dirty="0">
                <a:latin typeface="Calibri" panose="020F0502020204030204" pitchFamily="34" charset="0"/>
              </a:rPr>
              <a:t> </a:t>
            </a:r>
            <a:r>
              <a:rPr lang="de-CH" altLang="de-DE" sz="2400" dirty="0" err="1">
                <a:latin typeface="Calibri" panose="020F0502020204030204" pitchFamily="34" charset="0"/>
              </a:rPr>
              <a:t>aux</a:t>
            </a:r>
            <a:r>
              <a:rPr lang="de-CH" altLang="de-DE" sz="2400" dirty="0">
                <a:latin typeface="Calibri" panose="020F0502020204030204" pitchFamily="34" charset="0"/>
              </a:rPr>
              <a:t> </a:t>
            </a:r>
            <a:r>
              <a:rPr lang="de-CH" altLang="de-DE" sz="2400" dirty="0" err="1">
                <a:latin typeface="Calibri" panose="020F0502020204030204" pitchFamily="34" charset="0"/>
              </a:rPr>
              <a:t>adaptations</a:t>
            </a:r>
            <a:r>
              <a:rPr lang="de-CH" altLang="de-DE" sz="2400" dirty="0">
                <a:latin typeface="Calibri" panose="020F0502020204030204" pitchFamily="34" charset="0"/>
              </a:rPr>
              <a:t> du </a:t>
            </a:r>
            <a:r>
              <a:rPr lang="de-CH" altLang="de-DE" sz="2400" dirty="0" err="1">
                <a:latin typeface="Calibri" panose="020F0502020204030204" pitchFamily="34" charset="0"/>
              </a:rPr>
              <a:t>cadre</a:t>
            </a:r>
            <a:r>
              <a:rPr lang="de-CH" altLang="de-DE" sz="2400" dirty="0">
                <a:latin typeface="Calibri" panose="020F0502020204030204" pitchFamily="34" charset="0"/>
              </a:rPr>
              <a:t> </a:t>
            </a:r>
            <a:r>
              <a:rPr lang="de-CH" altLang="de-DE" sz="2400" dirty="0" err="1">
                <a:latin typeface="Calibri" panose="020F0502020204030204" pitchFamily="34" charset="0"/>
              </a:rPr>
              <a:t>réglementaire</a:t>
            </a:r>
            <a:r>
              <a:rPr lang="de-CH" altLang="de-DE" sz="2400" dirty="0">
                <a:latin typeface="Calibri" panose="020F0502020204030204" pitchFamily="34" charset="0"/>
              </a:rPr>
              <a:t>.  </a:t>
            </a:r>
          </a:p>
          <a:p>
            <a:pPr marL="0" indent="0" eaLnBrk="1" hangingPunct="1">
              <a:defRPr/>
            </a:pPr>
            <a:endParaRPr lang="de-CH" altLang="de-DE" sz="2400" dirty="0">
              <a:latin typeface="Calibri" panose="020F0502020204030204" pitchFamily="34" charset="0"/>
            </a:endParaRPr>
          </a:p>
          <a:p>
            <a:pPr eaLnBrk="1" hangingPunct="1">
              <a:buFontTx/>
              <a:buChar char="•"/>
              <a:defRPr/>
            </a:pPr>
            <a:r>
              <a:rPr lang="de-CH" altLang="de-DE" sz="2400" dirty="0">
                <a:latin typeface="Calibri" panose="020F0502020204030204" pitchFamily="34" charset="0"/>
              </a:rPr>
              <a:t>En </a:t>
            </a:r>
            <a:r>
              <a:rPr lang="de-CH" altLang="de-DE" sz="2400" dirty="0" err="1">
                <a:latin typeface="Calibri" panose="020F0502020204030204" pitchFamily="34" charset="0"/>
              </a:rPr>
              <a:t>cas</a:t>
            </a:r>
            <a:r>
              <a:rPr lang="de-CH" altLang="de-DE" sz="2400" dirty="0">
                <a:latin typeface="Calibri" panose="020F0502020204030204" pitchFamily="34" charset="0"/>
              </a:rPr>
              <a:t> de </a:t>
            </a:r>
            <a:r>
              <a:rPr lang="de-CH" altLang="de-DE" sz="2400" dirty="0" err="1">
                <a:latin typeface="Calibri" panose="020F0502020204030204" pitchFamily="34" charset="0"/>
              </a:rPr>
              <a:t>crise</a:t>
            </a:r>
            <a:r>
              <a:rPr lang="de-CH" altLang="de-DE" sz="2400" dirty="0">
                <a:latin typeface="Calibri" panose="020F0502020204030204" pitchFamily="34" charset="0"/>
              </a:rPr>
              <a:t>, </a:t>
            </a:r>
            <a:r>
              <a:rPr lang="de-CH" altLang="de-DE" sz="2400" dirty="0" err="1">
                <a:latin typeface="Calibri" panose="020F0502020204030204" pitchFamily="34" charset="0"/>
              </a:rPr>
              <a:t>elle</a:t>
            </a:r>
            <a:r>
              <a:rPr lang="de-CH" altLang="de-DE" sz="2400" dirty="0">
                <a:latin typeface="Calibri" panose="020F0502020204030204" pitchFamily="34" charset="0"/>
              </a:rPr>
              <a:t> </a:t>
            </a:r>
            <a:r>
              <a:rPr lang="de-CH" altLang="de-DE" sz="2400" dirty="0" err="1">
                <a:latin typeface="Calibri" panose="020F0502020204030204" pitchFamily="34" charset="0"/>
              </a:rPr>
              <a:t>approvisionne</a:t>
            </a:r>
            <a:r>
              <a:rPr lang="de-CH" altLang="de-DE" sz="2400" dirty="0">
                <a:latin typeface="Calibri" panose="020F0502020204030204" pitchFamily="34" charset="0"/>
              </a:rPr>
              <a:t> à </a:t>
            </a:r>
            <a:r>
              <a:rPr lang="de-CH" altLang="de-DE" sz="2400" dirty="0" err="1">
                <a:latin typeface="Calibri" panose="020F0502020204030204" pitchFamily="34" charset="0"/>
              </a:rPr>
              <a:t>court</a:t>
            </a:r>
            <a:r>
              <a:rPr lang="de-CH" altLang="de-DE" sz="2400" dirty="0">
                <a:latin typeface="Calibri" panose="020F0502020204030204" pitchFamily="34" charset="0"/>
              </a:rPr>
              <a:t> </a:t>
            </a:r>
            <a:r>
              <a:rPr lang="de-CH" altLang="de-DE" sz="2400" dirty="0" err="1">
                <a:latin typeface="Calibri" panose="020F0502020204030204" pitchFamily="34" charset="0"/>
              </a:rPr>
              <a:t>terme</a:t>
            </a:r>
            <a:r>
              <a:rPr lang="de-CH" altLang="de-DE" sz="2400" dirty="0">
                <a:latin typeface="Calibri" panose="020F0502020204030204" pitchFamily="34" charset="0"/>
              </a:rPr>
              <a:t> en </a:t>
            </a:r>
            <a:r>
              <a:rPr lang="de-CH" altLang="de-DE" sz="2400" dirty="0" err="1">
                <a:latin typeface="Calibri" panose="020F0502020204030204" pitchFamily="34" charset="0"/>
              </a:rPr>
              <a:t>liquidité</a:t>
            </a:r>
            <a:r>
              <a:rPr lang="de-CH" altLang="de-DE" sz="2400" dirty="0">
                <a:latin typeface="Calibri" panose="020F0502020204030204" pitchFamily="34" charset="0"/>
              </a:rPr>
              <a:t> </a:t>
            </a: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banques</a:t>
            </a:r>
            <a:r>
              <a:rPr lang="de-CH" altLang="de-DE" sz="2400" dirty="0">
                <a:latin typeface="Calibri" panose="020F0502020204030204" pitchFamily="34" charset="0"/>
              </a:rPr>
              <a:t> </a:t>
            </a:r>
            <a:r>
              <a:rPr lang="de-CH" altLang="de-DE" sz="2400" dirty="0" err="1">
                <a:latin typeface="Calibri" panose="020F0502020204030204" pitchFamily="34" charset="0"/>
              </a:rPr>
              <a:t>menacées</a:t>
            </a:r>
            <a:r>
              <a:rPr lang="de-CH" altLang="de-DE" sz="2400" dirty="0">
                <a:latin typeface="Calibri" panose="020F0502020204030204" pitchFamily="34" charset="0"/>
              </a:rPr>
              <a:t> de </a:t>
            </a:r>
            <a:r>
              <a:rPr lang="de-CH" altLang="de-DE" sz="2400" dirty="0" err="1">
                <a:latin typeface="Calibri" panose="020F0502020204030204" pitchFamily="34" charset="0"/>
              </a:rPr>
              <a:t>faillite</a:t>
            </a:r>
            <a:r>
              <a:rPr lang="de-CH" altLang="de-DE" sz="2400" dirty="0">
                <a:latin typeface="Calibri" panose="020F0502020204030204" pitchFamily="34" charset="0"/>
              </a:rPr>
              <a:t>.</a:t>
            </a:r>
          </a:p>
          <a:p>
            <a:pPr eaLnBrk="1" hangingPunct="1">
              <a:buFontTx/>
              <a:buChar char="•"/>
              <a:defRPr/>
            </a:pPr>
            <a:endParaRPr lang="de-CH" altLang="de-DE" sz="2400" dirty="0">
              <a:latin typeface="Calibri" panose="020F0502020204030204" pitchFamily="34" charset="0"/>
            </a:endParaRPr>
          </a:p>
          <a:p>
            <a:pPr eaLnBrk="1" hangingPunct="1">
              <a:buFontTx/>
              <a:buChar char="•"/>
              <a:defRPr/>
            </a:pPr>
            <a:endParaRPr lang="de-CH" altLang="de-DE" sz="2400" dirty="0">
              <a:latin typeface="Calibri" panose="020F0502020204030204" pitchFamily="34" charset="0"/>
            </a:endParaRPr>
          </a:p>
          <a:p>
            <a:pPr eaLnBrk="1" hangingPunct="1">
              <a:buFontTx/>
              <a:buChar char="•"/>
              <a:defRPr/>
            </a:pPr>
            <a:endParaRPr lang="de-CH" altLang="de-DE" sz="2400" dirty="0">
              <a:latin typeface="Calibri" panose="020F050202020403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Text Box 6">
            <a:extLst>
              <a:ext uri="{FF2B5EF4-FFF2-40B4-BE49-F238E27FC236}">
                <a16:creationId xmlns:a16="http://schemas.microsoft.com/office/drawing/2014/main" id="{111A039F-3BAD-64B3-483A-63AF4C017AB6}"/>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20482" name="Rectangle 2">
            <a:extLst>
              <a:ext uri="{FF2B5EF4-FFF2-40B4-BE49-F238E27FC236}">
                <a16:creationId xmlns:a16="http://schemas.microsoft.com/office/drawing/2014/main" id="{BDCE5082-D007-4A01-E339-2D96E89FF091}"/>
              </a:ext>
            </a:extLst>
          </p:cNvPr>
          <p:cNvSpPr>
            <a:spLocks noChangeArrowheads="1"/>
          </p:cNvSpPr>
          <p:nvPr/>
        </p:nvSpPr>
        <p:spPr bwMode="auto">
          <a:xfrm>
            <a:off x="322263" y="136525"/>
            <a:ext cx="7392987" cy="649288"/>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1. </a:t>
            </a:r>
            <a:r>
              <a:rPr lang="fr-FR" altLang="de-DE" sz="2400" b="1">
                <a:solidFill>
                  <a:schemeClr val="bg1"/>
                </a:solidFill>
                <a:latin typeface="Calibri" panose="020F0502020204030204" pitchFamily="34" charset="0"/>
              </a:rPr>
              <a:t>Les marchés financiers et les banques</a:t>
            </a:r>
            <a:endParaRPr lang="de-CH" altLang="de-DE" sz="2400" b="1">
              <a:solidFill>
                <a:schemeClr val="bg1"/>
              </a:solidFill>
              <a:latin typeface="Calibri" panose="020F0502020204030204" pitchFamily="34" charset="0"/>
            </a:endParaRPr>
          </a:p>
        </p:txBody>
      </p:sp>
      <p:sp>
        <p:nvSpPr>
          <p:cNvPr id="20483" name="Rectangle 3">
            <a:extLst>
              <a:ext uri="{FF2B5EF4-FFF2-40B4-BE49-F238E27FC236}">
                <a16:creationId xmlns:a16="http://schemas.microsoft.com/office/drawing/2014/main" id="{38B146DA-A0E1-DC46-6878-3A9C054139AE}"/>
              </a:ext>
            </a:extLst>
          </p:cNvPr>
          <p:cNvSpPr>
            <a:spLocks noChangeArrowheads="1"/>
          </p:cNvSpPr>
          <p:nvPr/>
        </p:nvSpPr>
        <p:spPr bwMode="auto">
          <a:xfrm>
            <a:off x="7975600" y="144463"/>
            <a:ext cx="719138" cy="649287"/>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7</a:t>
            </a:r>
          </a:p>
        </p:txBody>
      </p:sp>
      <p:sp>
        <p:nvSpPr>
          <p:cNvPr id="17413" name="Text Box 8">
            <a:extLst>
              <a:ext uri="{FF2B5EF4-FFF2-40B4-BE49-F238E27FC236}">
                <a16:creationId xmlns:a16="http://schemas.microsoft.com/office/drawing/2014/main" id="{8667A8E3-846B-7214-8BB2-F74E9C333FFB}"/>
              </a:ext>
            </a:extLst>
          </p:cNvPr>
          <p:cNvSpPr txBox="1">
            <a:spLocks noChangeArrowheads="1"/>
          </p:cNvSpPr>
          <p:nvPr/>
        </p:nvSpPr>
        <p:spPr bwMode="auto">
          <a:xfrm>
            <a:off x="323850" y="1196975"/>
            <a:ext cx="8299450" cy="3416300"/>
          </a:xfrm>
          <a:prstGeom prst="rect">
            <a:avLst/>
          </a:prstGeom>
          <a:noFill/>
          <a:ln>
            <a:noFill/>
          </a:ln>
        </p:spPr>
        <p:txBody>
          <a:bodyPr>
            <a:spAutoFit/>
          </a:bodyPr>
          <a:lstStyle>
            <a:lvl1pPr marL="342900" indent="-342900">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r>
              <a:rPr lang="de-CH" altLang="de-DE" sz="2400" b="1" dirty="0">
                <a:latin typeface="Calibri" panose="020F0502020204030204" pitchFamily="34" charset="0"/>
              </a:rPr>
              <a:t>Le </a:t>
            </a:r>
            <a:r>
              <a:rPr lang="de-CH" altLang="de-DE" sz="2400" b="1" dirty="0" err="1">
                <a:latin typeface="Calibri" panose="020F0502020204030204" pitchFamily="34" charset="0"/>
              </a:rPr>
              <a:t>financement</a:t>
            </a:r>
            <a:r>
              <a:rPr lang="de-CH" altLang="de-DE" sz="2400" b="1" dirty="0">
                <a:latin typeface="Calibri" panose="020F0502020204030204" pitchFamily="34" charset="0"/>
              </a:rPr>
              <a:t> des </a:t>
            </a:r>
            <a:r>
              <a:rPr lang="de-CH" altLang="de-DE" sz="2400" b="1" dirty="0" err="1">
                <a:latin typeface="Calibri" panose="020F0502020204030204" pitchFamily="34" charset="0"/>
              </a:rPr>
              <a:t>entreprises</a:t>
            </a:r>
            <a:endParaRPr lang="de-CH" altLang="de-DE" sz="2400" b="1" dirty="0">
              <a:latin typeface="Calibri" panose="020F0502020204030204" pitchFamily="34" charset="0"/>
            </a:endParaRPr>
          </a:p>
          <a:p>
            <a:pPr eaLnBrk="1" hangingPunct="1">
              <a:defRPr/>
            </a:pPr>
            <a:endParaRPr lang="de-CH" altLang="de-DE" sz="2400" dirty="0">
              <a:latin typeface="Calibri" panose="020F0502020204030204" pitchFamily="34" charset="0"/>
            </a:endParaRPr>
          </a:p>
          <a:p>
            <a:pPr eaLnBrk="1" hangingPunct="1">
              <a:buFontTx/>
              <a:buChar char="•"/>
              <a:defRPr/>
            </a:pPr>
            <a:r>
              <a:rPr lang="de-CH" altLang="de-DE" sz="2400" dirty="0">
                <a:latin typeface="Calibri" panose="020F0502020204030204" pitchFamily="34" charset="0"/>
              </a:rPr>
              <a:t>La </a:t>
            </a:r>
            <a:r>
              <a:rPr lang="de-CH" altLang="de-DE" sz="2400" dirty="0" err="1">
                <a:latin typeface="Calibri" panose="020F0502020204030204" pitchFamily="34" charset="0"/>
              </a:rPr>
              <a:t>plupart</a:t>
            </a:r>
            <a:r>
              <a:rPr lang="de-CH" altLang="de-DE" sz="2400" dirty="0">
                <a:latin typeface="Calibri" panose="020F0502020204030204" pitchFamily="34" charset="0"/>
              </a:rPr>
              <a:t> des </a:t>
            </a:r>
            <a:r>
              <a:rPr lang="de-CH" altLang="de-DE" sz="2400" dirty="0" err="1">
                <a:latin typeface="Calibri" panose="020F0502020204030204" pitchFamily="34" charset="0"/>
              </a:rPr>
              <a:t>ménages</a:t>
            </a:r>
            <a:r>
              <a:rPr lang="de-CH" altLang="de-DE" sz="2400" dirty="0">
                <a:latin typeface="Calibri" panose="020F0502020204030204" pitchFamily="34" charset="0"/>
              </a:rPr>
              <a:t> </a:t>
            </a:r>
            <a:r>
              <a:rPr lang="de-CH" altLang="de-DE" sz="2400" dirty="0" err="1">
                <a:latin typeface="Calibri" panose="020F0502020204030204" pitchFamily="34" charset="0"/>
              </a:rPr>
              <a:t>mettent</a:t>
            </a:r>
            <a:r>
              <a:rPr lang="de-CH" altLang="de-DE" sz="2400" dirty="0">
                <a:latin typeface="Calibri" panose="020F0502020204030204" pitchFamily="34" charset="0"/>
              </a:rPr>
              <a:t> de </a:t>
            </a:r>
            <a:r>
              <a:rPr lang="de-CH" altLang="de-DE" sz="2400" dirty="0" err="1">
                <a:latin typeface="Calibri" panose="020F0502020204030204" pitchFamily="34" charset="0"/>
              </a:rPr>
              <a:t>l’argent</a:t>
            </a:r>
            <a:r>
              <a:rPr lang="de-CH" altLang="de-DE" sz="2400" dirty="0">
                <a:latin typeface="Calibri" panose="020F0502020204030204" pitchFamily="34" charset="0"/>
              </a:rPr>
              <a:t> de </a:t>
            </a:r>
            <a:r>
              <a:rPr lang="de-CH" altLang="de-DE" sz="2400" dirty="0" err="1">
                <a:latin typeface="Calibri" panose="020F0502020204030204" pitchFamily="34" charset="0"/>
              </a:rPr>
              <a:t>côté</a:t>
            </a:r>
            <a:r>
              <a:rPr lang="de-CH" altLang="de-DE" sz="2400" dirty="0">
                <a:latin typeface="Calibri" panose="020F0502020204030204" pitchFamily="34" charset="0"/>
              </a:rPr>
              <a:t> et </a:t>
            </a:r>
            <a:r>
              <a:rPr lang="de-CH" altLang="de-DE" sz="2400" dirty="0" err="1">
                <a:latin typeface="Calibri" panose="020F0502020204030204" pitchFamily="34" charset="0"/>
              </a:rPr>
              <a:t>disposent</a:t>
            </a:r>
            <a:r>
              <a:rPr lang="de-CH" altLang="de-DE" sz="2400" dirty="0">
                <a:latin typeface="Calibri" panose="020F0502020204030204" pitchFamily="34" charset="0"/>
              </a:rPr>
              <a:t> </a:t>
            </a:r>
            <a:r>
              <a:rPr lang="de-CH" altLang="de-DE" sz="2400" dirty="0" err="1">
                <a:latin typeface="Calibri" panose="020F0502020204030204" pitchFamily="34" charset="0"/>
              </a:rPr>
              <a:t>ainsi</a:t>
            </a:r>
            <a:r>
              <a:rPr lang="de-CH" altLang="de-DE" sz="2400" dirty="0">
                <a:latin typeface="Calibri" panose="020F0502020204030204" pitchFamily="34" charset="0"/>
              </a:rPr>
              <a:t> </a:t>
            </a:r>
            <a:r>
              <a:rPr lang="de-CH" altLang="de-DE" sz="2400" dirty="0" err="1">
                <a:latin typeface="Calibri" panose="020F0502020204030204" pitchFamily="34" charset="0"/>
              </a:rPr>
              <a:t>d’un</a:t>
            </a:r>
            <a:r>
              <a:rPr lang="de-CH" altLang="de-DE" sz="2400" dirty="0">
                <a:latin typeface="Calibri" panose="020F0502020204030204" pitchFamily="34" charset="0"/>
              </a:rPr>
              <a:t> </a:t>
            </a:r>
            <a:r>
              <a:rPr lang="de-CH" altLang="de-DE" sz="2400" dirty="0" err="1">
                <a:latin typeface="Calibri" panose="020F0502020204030204" pitchFamily="34" charset="0"/>
              </a:rPr>
              <a:t>excédent</a:t>
            </a:r>
            <a:r>
              <a:rPr lang="de-CH" altLang="de-DE" sz="2400" dirty="0">
                <a:latin typeface="Calibri" panose="020F0502020204030204" pitchFamily="34" charset="0"/>
              </a:rPr>
              <a:t> de </a:t>
            </a:r>
            <a:r>
              <a:rPr lang="de-CH" altLang="de-DE" sz="2400" dirty="0" err="1">
                <a:latin typeface="Calibri" panose="020F0502020204030204" pitchFamily="34" charset="0"/>
              </a:rPr>
              <a:t>ressources</a:t>
            </a:r>
            <a:r>
              <a:rPr lang="de-CH" altLang="de-DE" sz="2400" dirty="0">
                <a:latin typeface="Calibri" panose="020F0502020204030204" pitchFamily="34" charset="0"/>
              </a:rPr>
              <a:t> en </a:t>
            </a:r>
            <a:r>
              <a:rPr lang="de-CH" altLang="de-DE" sz="2400" dirty="0" err="1">
                <a:latin typeface="Calibri" panose="020F0502020204030204" pitchFamily="34" charset="0"/>
              </a:rPr>
              <a:t>capital</a:t>
            </a:r>
            <a:r>
              <a:rPr lang="de-CH" altLang="de-DE" sz="2400" dirty="0">
                <a:latin typeface="Calibri" panose="020F0502020204030204" pitchFamily="34" charset="0"/>
              </a:rPr>
              <a:t>.</a:t>
            </a:r>
          </a:p>
          <a:p>
            <a:pPr marL="0" indent="0" eaLnBrk="1" hangingPunct="1">
              <a:defRPr/>
            </a:pPr>
            <a:endParaRPr lang="de-CH" altLang="de-DE" sz="2400" dirty="0">
              <a:latin typeface="Calibri" panose="020F0502020204030204" pitchFamily="34" charset="0"/>
            </a:endParaRPr>
          </a:p>
          <a:p>
            <a:pPr marL="0" indent="0" eaLnBrk="1" hangingPunct="1">
              <a:defRPr/>
            </a:pPr>
            <a:r>
              <a:rPr lang="de-CH" altLang="de-DE" sz="2400" dirty="0">
                <a:latin typeface="Calibri" panose="020F0502020204030204" pitchFamily="34" charset="0"/>
              </a:rPr>
              <a:t> </a:t>
            </a:r>
          </a:p>
          <a:p>
            <a:pPr eaLnBrk="1" hangingPunct="1">
              <a:buFontTx/>
              <a:buChar char="•"/>
              <a:defRPr/>
            </a:pPr>
            <a:r>
              <a:rPr lang="de-CH" altLang="de-DE" sz="2400" dirty="0">
                <a:latin typeface="Calibri" panose="020F0502020204030204" pitchFamily="34" charset="0"/>
              </a:rPr>
              <a:t>La </a:t>
            </a:r>
            <a:r>
              <a:rPr lang="de-CH" altLang="de-DE" sz="2400" dirty="0" err="1">
                <a:latin typeface="Calibri" panose="020F0502020204030204" pitchFamily="34" charset="0"/>
              </a:rPr>
              <a:t>demande</a:t>
            </a:r>
            <a:r>
              <a:rPr lang="de-CH" altLang="de-DE" sz="2400" dirty="0">
                <a:latin typeface="Calibri" panose="020F0502020204030204" pitchFamily="34" charset="0"/>
              </a:rPr>
              <a:t> des </a:t>
            </a:r>
            <a:r>
              <a:rPr lang="de-CH" altLang="de-DE" sz="2400" dirty="0" err="1">
                <a:latin typeface="Calibri" panose="020F0502020204030204" pitchFamily="34" charset="0"/>
              </a:rPr>
              <a:t>entreprises</a:t>
            </a:r>
            <a:r>
              <a:rPr lang="de-CH" altLang="de-DE" sz="2400" dirty="0">
                <a:latin typeface="Calibri" panose="020F0502020204030204" pitchFamily="34" charset="0"/>
              </a:rPr>
              <a:t> en </a:t>
            </a:r>
            <a:r>
              <a:rPr lang="de-CH" altLang="de-DE" sz="2400" dirty="0" err="1">
                <a:latin typeface="Calibri" panose="020F0502020204030204" pitchFamily="34" charset="0"/>
              </a:rPr>
              <a:t>capital</a:t>
            </a:r>
            <a:r>
              <a:rPr lang="de-CH" altLang="de-DE" sz="2400" dirty="0">
                <a:latin typeface="Calibri" panose="020F0502020204030204" pitchFamily="34" charset="0"/>
              </a:rPr>
              <a:t> </a:t>
            </a:r>
            <a:r>
              <a:rPr lang="de-CH" altLang="de-DE" sz="2400" dirty="0" err="1">
                <a:latin typeface="Calibri" panose="020F0502020204030204" pitchFamily="34" charset="0"/>
              </a:rPr>
              <a:t>est</a:t>
            </a:r>
            <a:r>
              <a:rPr lang="de-CH" altLang="de-DE" sz="2400" dirty="0">
                <a:latin typeface="Calibri" panose="020F0502020204030204" pitchFamily="34" charset="0"/>
              </a:rPr>
              <a:t> forte </a:t>
            </a:r>
            <a:r>
              <a:rPr lang="de-CH" altLang="de-DE" sz="2400" dirty="0" err="1">
                <a:latin typeface="Calibri" panose="020F0502020204030204" pitchFamily="34" charset="0"/>
              </a:rPr>
              <a:t>car</a:t>
            </a:r>
            <a:r>
              <a:rPr lang="de-CH" altLang="de-DE" sz="2400" dirty="0">
                <a:latin typeface="Calibri" panose="020F0502020204030204" pitchFamily="34" charset="0"/>
              </a:rPr>
              <a:t> </a:t>
            </a:r>
            <a:r>
              <a:rPr lang="de-CH" altLang="de-DE" sz="2400" dirty="0" err="1">
                <a:latin typeface="Calibri" panose="020F0502020204030204" pitchFamily="34" charset="0"/>
              </a:rPr>
              <a:t>celles</a:t>
            </a:r>
            <a:r>
              <a:rPr lang="de-CH" altLang="de-DE" sz="2400" dirty="0">
                <a:latin typeface="Calibri" panose="020F0502020204030204" pitchFamily="34" charset="0"/>
              </a:rPr>
              <a:t>-ci </a:t>
            </a:r>
            <a:r>
              <a:rPr lang="de-CH" altLang="de-DE" sz="2400" dirty="0" err="1">
                <a:latin typeface="Calibri" panose="020F0502020204030204" pitchFamily="34" charset="0"/>
              </a:rPr>
              <a:t>doivent</a:t>
            </a:r>
            <a:r>
              <a:rPr lang="de-CH" altLang="de-DE" sz="2400" dirty="0">
                <a:latin typeface="Calibri" panose="020F0502020204030204" pitchFamily="34" charset="0"/>
              </a:rPr>
              <a:t> </a:t>
            </a:r>
            <a:r>
              <a:rPr lang="de-CH" altLang="de-DE" sz="2400" dirty="0" err="1">
                <a:latin typeface="Calibri" panose="020F0502020204030204" pitchFamily="34" charset="0"/>
              </a:rPr>
              <a:t>régulièrement</a:t>
            </a:r>
            <a:r>
              <a:rPr lang="de-CH" altLang="de-DE" sz="2400" dirty="0">
                <a:latin typeface="Calibri" panose="020F0502020204030204" pitchFamily="34" charset="0"/>
              </a:rPr>
              <a:t> </a:t>
            </a:r>
            <a:r>
              <a:rPr lang="de-CH" altLang="de-DE" sz="2400" dirty="0" err="1">
                <a:latin typeface="Calibri" panose="020F0502020204030204" pitchFamily="34" charset="0"/>
              </a:rPr>
              <a:t>investir</a:t>
            </a:r>
            <a:r>
              <a:rPr lang="de-CH" altLang="de-DE" sz="2400" dirty="0">
                <a:latin typeface="Calibri" panose="020F0502020204030204" pitchFamily="34" charset="0"/>
              </a:rPr>
              <a:t> </a:t>
            </a:r>
            <a:r>
              <a:rPr lang="de-CH" altLang="de-DE" sz="2400" dirty="0" err="1">
                <a:latin typeface="Calibri" panose="020F0502020204030204" pitchFamily="34" charset="0"/>
              </a:rPr>
              <a:t>dans</a:t>
            </a:r>
            <a:r>
              <a:rPr lang="de-CH" altLang="de-DE" sz="2400" dirty="0">
                <a:latin typeface="Calibri" panose="020F0502020204030204" pitchFamily="34" charset="0"/>
              </a:rPr>
              <a:t> </a:t>
            </a:r>
            <a:r>
              <a:rPr lang="de-CH" altLang="de-DE" sz="2400" dirty="0" err="1">
                <a:latin typeface="Calibri" panose="020F0502020204030204" pitchFamily="34" charset="0"/>
              </a:rPr>
              <a:t>leurs</a:t>
            </a:r>
            <a:r>
              <a:rPr lang="de-CH" altLang="de-DE" sz="2400" dirty="0">
                <a:latin typeface="Calibri" panose="020F0502020204030204" pitchFamily="34" charset="0"/>
              </a:rPr>
              <a:t> </a:t>
            </a:r>
            <a:r>
              <a:rPr lang="de-CH" altLang="de-DE" sz="2400" dirty="0" err="1">
                <a:latin typeface="Calibri" panose="020F0502020204030204" pitchFamily="34" charset="0"/>
              </a:rPr>
              <a:t>moyens</a:t>
            </a:r>
            <a:r>
              <a:rPr lang="de-CH" altLang="de-DE" sz="2400" dirty="0">
                <a:latin typeface="Calibri" panose="020F0502020204030204" pitchFamily="34" charset="0"/>
              </a:rPr>
              <a:t> de </a:t>
            </a:r>
            <a:r>
              <a:rPr lang="de-CH" altLang="de-DE" sz="2400" dirty="0" err="1">
                <a:latin typeface="Calibri" panose="020F0502020204030204" pitchFamily="34" charset="0"/>
              </a:rPr>
              <a:t>production</a:t>
            </a:r>
            <a:r>
              <a:rPr lang="de-CH" altLang="de-DE" sz="2400" dirty="0">
                <a:latin typeface="Calibri" panose="020F0502020204030204" pitchFamily="34" charset="0"/>
              </a:rPr>
              <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5" name="Rectangle 2">
            <a:extLst>
              <a:ext uri="{FF2B5EF4-FFF2-40B4-BE49-F238E27FC236}">
                <a16:creationId xmlns:a16="http://schemas.microsoft.com/office/drawing/2014/main" id="{1976CEA9-252E-942B-A812-576FEAEA0C4C}"/>
              </a:ext>
            </a:extLst>
          </p:cNvPr>
          <p:cNvSpPr>
            <a:spLocks noChangeArrowheads="1"/>
          </p:cNvSpPr>
          <p:nvPr/>
        </p:nvSpPr>
        <p:spPr bwMode="auto">
          <a:xfrm>
            <a:off x="322263" y="136525"/>
            <a:ext cx="7392987" cy="649288"/>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1. </a:t>
            </a:r>
            <a:r>
              <a:rPr lang="fr-FR" altLang="de-DE" sz="2400" b="1">
                <a:solidFill>
                  <a:schemeClr val="bg1"/>
                </a:solidFill>
                <a:latin typeface="Calibri" panose="020F0502020204030204" pitchFamily="34" charset="0"/>
              </a:rPr>
              <a:t>Les marchés financiers et les banques</a:t>
            </a:r>
            <a:endParaRPr lang="de-CH" altLang="de-DE" sz="2400" b="1">
              <a:solidFill>
                <a:schemeClr val="bg1"/>
              </a:solidFill>
              <a:latin typeface="Calibri" panose="020F0502020204030204" pitchFamily="34" charset="0"/>
            </a:endParaRPr>
          </a:p>
        </p:txBody>
      </p:sp>
      <p:sp>
        <p:nvSpPr>
          <p:cNvPr id="21506" name="Rectangle 3">
            <a:extLst>
              <a:ext uri="{FF2B5EF4-FFF2-40B4-BE49-F238E27FC236}">
                <a16:creationId xmlns:a16="http://schemas.microsoft.com/office/drawing/2014/main" id="{99FBF678-6655-EBF0-8649-81213045EE60}"/>
              </a:ext>
            </a:extLst>
          </p:cNvPr>
          <p:cNvSpPr>
            <a:spLocks noChangeArrowheads="1"/>
          </p:cNvSpPr>
          <p:nvPr/>
        </p:nvSpPr>
        <p:spPr bwMode="auto">
          <a:xfrm>
            <a:off x="7975600" y="144463"/>
            <a:ext cx="719138" cy="649287"/>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7</a:t>
            </a:r>
          </a:p>
        </p:txBody>
      </p:sp>
      <p:sp>
        <p:nvSpPr>
          <p:cNvPr id="21507" name="Text Box 8">
            <a:extLst>
              <a:ext uri="{FF2B5EF4-FFF2-40B4-BE49-F238E27FC236}">
                <a16:creationId xmlns:a16="http://schemas.microsoft.com/office/drawing/2014/main" id="{216E90B3-0CA8-BE3C-FF06-51E25E1B88F7}"/>
              </a:ext>
            </a:extLst>
          </p:cNvPr>
          <p:cNvSpPr txBox="1">
            <a:spLocks noChangeArrowheads="1"/>
          </p:cNvSpPr>
          <p:nvPr/>
        </p:nvSpPr>
        <p:spPr bwMode="auto">
          <a:xfrm>
            <a:off x="323850" y="1196975"/>
            <a:ext cx="8299450"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de-CH" altLang="de-DE" sz="2400" b="1" dirty="0" err="1">
                <a:latin typeface="Calibri" panose="020F0502020204030204" pitchFamily="34" charset="0"/>
              </a:rPr>
              <a:t>Les</a:t>
            </a:r>
            <a:r>
              <a:rPr lang="de-CH" altLang="de-DE" sz="2400" b="1" dirty="0">
                <a:latin typeface="Calibri" panose="020F0502020204030204" pitchFamily="34" charset="0"/>
              </a:rPr>
              <a:t> </a:t>
            </a:r>
            <a:r>
              <a:rPr lang="de-CH" altLang="de-DE" sz="2400" b="1" dirty="0" err="1">
                <a:latin typeface="Calibri" panose="020F0502020204030204" pitchFamily="34" charset="0"/>
              </a:rPr>
              <a:t>entreprises</a:t>
            </a:r>
            <a:r>
              <a:rPr lang="de-CH" altLang="de-DE" sz="2400" b="1" dirty="0">
                <a:latin typeface="Calibri" panose="020F0502020204030204" pitchFamily="34" charset="0"/>
              </a:rPr>
              <a:t> </a:t>
            </a:r>
            <a:r>
              <a:rPr lang="de-CH" altLang="de-DE" sz="2400" b="1" dirty="0" err="1">
                <a:latin typeface="Calibri" panose="020F0502020204030204" pitchFamily="34" charset="0"/>
              </a:rPr>
              <a:t>disposent</a:t>
            </a:r>
            <a:r>
              <a:rPr lang="de-CH" altLang="de-DE" sz="2400" b="1" dirty="0">
                <a:latin typeface="Calibri" panose="020F0502020204030204" pitchFamily="34" charset="0"/>
              </a:rPr>
              <a:t> de 2 </a:t>
            </a:r>
            <a:r>
              <a:rPr lang="de-CH" altLang="de-DE" sz="2400" b="1" dirty="0" err="1">
                <a:latin typeface="Calibri" panose="020F0502020204030204" pitchFamily="34" charset="0"/>
              </a:rPr>
              <a:t>moyens</a:t>
            </a:r>
            <a:r>
              <a:rPr lang="de-CH" altLang="de-DE" sz="2400" b="1" dirty="0">
                <a:latin typeface="Calibri" panose="020F0502020204030204" pitchFamily="34" charset="0"/>
              </a:rPr>
              <a:t> </a:t>
            </a:r>
            <a:r>
              <a:rPr lang="de-CH" altLang="de-DE" sz="2400" b="1" dirty="0" err="1">
                <a:latin typeface="Calibri" panose="020F0502020204030204" pitchFamily="34" charset="0"/>
              </a:rPr>
              <a:t>pour</a:t>
            </a:r>
            <a:r>
              <a:rPr lang="de-CH" altLang="de-DE" sz="2400" b="1" dirty="0">
                <a:latin typeface="Calibri" panose="020F0502020204030204" pitchFamily="34" charset="0"/>
              </a:rPr>
              <a:t> se </a:t>
            </a:r>
            <a:r>
              <a:rPr lang="de-CH" altLang="de-DE" sz="2400" b="1" dirty="0" err="1">
                <a:latin typeface="Calibri" panose="020F0502020204030204" pitchFamily="34" charset="0"/>
              </a:rPr>
              <a:t>financer</a:t>
            </a:r>
            <a:endParaRPr lang="de-CH" altLang="de-DE" sz="2400" b="1" dirty="0">
              <a:latin typeface="Calibri" panose="020F0502020204030204" pitchFamily="34" charset="0"/>
            </a:endParaRPr>
          </a:p>
          <a:p>
            <a:pPr eaLnBrk="1" hangingPunct="1"/>
            <a:endParaRPr lang="de-CH" altLang="de-DE" sz="2400" dirty="0">
              <a:latin typeface="Calibri" panose="020F0502020204030204" pitchFamily="34" charset="0"/>
            </a:endParaRPr>
          </a:p>
          <a:p>
            <a:pPr eaLnBrk="1" hangingPunct="1">
              <a:buFontTx/>
              <a:buChar char="•"/>
            </a:pPr>
            <a:r>
              <a:rPr lang="de-CH" altLang="de-DE" sz="2400" dirty="0" err="1">
                <a:latin typeface="Calibri" panose="020F0502020204030204" pitchFamily="34" charset="0"/>
              </a:rPr>
              <a:t>Financement</a:t>
            </a:r>
            <a:r>
              <a:rPr lang="de-CH" altLang="de-DE" sz="2400" dirty="0">
                <a:latin typeface="Calibri" panose="020F0502020204030204" pitchFamily="34" charset="0"/>
              </a:rPr>
              <a:t> </a:t>
            </a:r>
            <a:r>
              <a:rPr lang="de-CH" altLang="de-DE" sz="2400" dirty="0" err="1">
                <a:latin typeface="Calibri" panose="020F0502020204030204" pitchFamily="34" charset="0"/>
              </a:rPr>
              <a:t>direct</a:t>
            </a:r>
            <a:r>
              <a:rPr lang="de-CH" altLang="de-DE" sz="2400" dirty="0">
                <a:latin typeface="Calibri" panose="020F0502020204030204" pitchFamily="34" charset="0"/>
              </a:rPr>
              <a:t> via </a:t>
            </a: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b="1" dirty="0" err="1">
                <a:latin typeface="Calibri" panose="020F0502020204030204" pitchFamily="34" charset="0"/>
              </a:rPr>
              <a:t>marchés</a:t>
            </a:r>
            <a:r>
              <a:rPr lang="de-CH" altLang="de-DE" sz="2400" b="1" dirty="0">
                <a:latin typeface="Calibri" panose="020F0502020204030204" pitchFamily="34" charset="0"/>
              </a:rPr>
              <a:t> </a:t>
            </a:r>
            <a:r>
              <a:rPr lang="de-CH" altLang="de-DE" sz="2400" b="1" dirty="0" err="1">
                <a:latin typeface="Calibri" panose="020F0502020204030204" pitchFamily="34" charset="0"/>
              </a:rPr>
              <a:t>financiers</a:t>
            </a:r>
            <a:r>
              <a:rPr lang="de-CH" altLang="de-DE" sz="2400" b="1" dirty="0">
                <a:latin typeface="Calibri" panose="020F0502020204030204" pitchFamily="34" charset="0"/>
              </a:rPr>
              <a:t>. </a:t>
            </a: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ménages</a:t>
            </a:r>
            <a:r>
              <a:rPr lang="de-CH" altLang="de-DE" sz="2400" dirty="0">
                <a:latin typeface="Calibri" panose="020F0502020204030204" pitchFamily="34" charset="0"/>
              </a:rPr>
              <a:t> </a:t>
            </a:r>
            <a:r>
              <a:rPr lang="de-CH" altLang="de-DE" sz="2400" dirty="0" err="1">
                <a:latin typeface="Calibri" panose="020F0502020204030204" pitchFamily="34" charset="0"/>
              </a:rPr>
              <a:t>acquièrent</a:t>
            </a:r>
            <a:r>
              <a:rPr lang="de-CH" altLang="de-DE" sz="2400" dirty="0">
                <a:latin typeface="Calibri" panose="020F0502020204030204" pitchFamily="34" charset="0"/>
              </a:rPr>
              <a:t> des </a:t>
            </a:r>
            <a:r>
              <a:rPr lang="de-CH" altLang="de-DE" sz="2400" dirty="0" err="1">
                <a:latin typeface="Calibri" panose="020F0502020204030204" pitchFamily="34" charset="0"/>
              </a:rPr>
              <a:t>actions</a:t>
            </a:r>
            <a:r>
              <a:rPr lang="de-CH" altLang="de-DE" sz="2400" dirty="0">
                <a:latin typeface="Calibri" panose="020F0502020204030204" pitchFamily="34" charset="0"/>
              </a:rPr>
              <a:t> </a:t>
            </a:r>
            <a:r>
              <a:rPr lang="de-CH" altLang="de-DE" sz="2400" dirty="0" err="1">
                <a:latin typeface="Calibri" panose="020F0502020204030204" pitchFamily="34" charset="0"/>
              </a:rPr>
              <a:t>ou</a:t>
            </a:r>
            <a:r>
              <a:rPr lang="de-CH" altLang="de-DE" sz="2400" dirty="0">
                <a:latin typeface="Calibri" panose="020F0502020204030204" pitchFamily="34" charset="0"/>
              </a:rPr>
              <a:t> des </a:t>
            </a:r>
            <a:r>
              <a:rPr lang="de-CH" altLang="de-DE" sz="2400" dirty="0" err="1">
                <a:latin typeface="Calibri" panose="020F0502020204030204" pitchFamily="34" charset="0"/>
              </a:rPr>
              <a:t>obligations</a:t>
            </a:r>
            <a:r>
              <a:rPr lang="de-CH" altLang="de-DE" sz="2400" dirty="0">
                <a:latin typeface="Calibri" panose="020F0502020204030204" pitchFamily="34" charset="0"/>
              </a:rPr>
              <a:t> des </a:t>
            </a:r>
            <a:r>
              <a:rPr lang="de-CH" altLang="de-DE" sz="2400" dirty="0" err="1">
                <a:latin typeface="Calibri" panose="020F0502020204030204" pitchFamily="34" charset="0"/>
              </a:rPr>
              <a:t>entreprises</a:t>
            </a:r>
            <a:r>
              <a:rPr lang="de-CH" altLang="de-DE" sz="2400" dirty="0">
                <a:latin typeface="Calibri" panose="020F0502020204030204" pitchFamily="34" charset="0"/>
              </a:rPr>
              <a:t> </a:t>
            </a:r>
            <a:br>
              <a:rPr lang="de-CH" altLang="de-DE" sz="2400" dirty="0">
                <a:latin typeface="Calibri" panose="020F0502020204030204" pitchFamily="34" charset="0"/>
              </a:rPr>
            </a:br>
            <a:r>
              <a:rPr lang="de-CH" altLang="de-DE" sz="2400" dirty="0">
                <a:latin typeface="Calibri" panose="020F0502020204030204" pitchFamily="34" charset="0"/>
                <a:sym typeface="Wingdings" pitchFamily="2" charset="2"/>
              </a:rPr>
              <a:t></a:t>
            </a:r>
            <a:r>
              <a:rPr lang="de-CH" altLang="de-DE" sz="2400" dirty="0">
                <a:latin typeface="Calibri" panose="020F0502020204030204" pitchFamily="34" charset="0"/>
              </a:rPr>
              <a:t> </a:t>
            </a:r>
            <a:r>
              <a:rPr lang="de-CH" altLang="de-DE" sz="2400" dirty="0" err="1">
                <a:latin typeface="Calibri" panose="020F0502020204030204" pitchFamily="34" charset="0"/>
              </a:rPr>
              <a:t>adéquat</a:t>
            </a:r>
            <a:r>
              <a:rPr lang="de-CH" altLang="de-DE" sz="2400" dirty="0">
                <a:latin typeface="Calibri" panose="020F0502020204030204" pitchFamily="34" charset="0"/>
              </a:rPr>
              <a:t> </a:t>
            </a:r>
            <a:r>
              <a:rPr lang="de-CH" altLang="de-DE" sz="2400" dirty="0" err="1">
                <a:latin typeface="Calibri" panose="020F0502020204030204" pitchFamily="34" charset="0"/>
              </a:rPr>
              <a:t>pour</a:t>
            </a:r>
            <a:r>
              <a:rPr lang="de-CH" altLang="de-DE" sz="2400" dirty="0">
                <a:latin typeface="Calibri" panose="020F0502020204030204" pitchFamily="34" charset="0"/>
              </a:rPr>
              <a:t> des </a:t>
            </a:r>
            <a:r>
              <a:rPr lang="de-CH" altLang="de-DE" sz="2400" dirty="0" err="1">
                <a:latin typeface="Calibri" panose="020F0502020204030204" pitchFamily="34" charset="0"/>
              </a:rPr>
              <a:t>entreprises</a:t>
            </a:r>
            <a:r>
              <a:rPr lang="de-CH" altLang="de-DE" sz="2400" dirty="0">
                <a:latin typeface="Calibri" panose="020F0502020204030204" pitchFamily="34" charset="0"/>
              </a:rPr>
              <a:t> </a:t>
            </a:r>
            <a:r>
              <a:rPr lang="de-CH" altLang="de-DE" sz="2400" dirty="0" err="1">
                <a:latin typeface="Calibri" panose="020F0502020204030204" pitchFamily="34" charset="0"/>
              </a:rPr>
              <a:t>connues</a:t>
            </a:r>
            <a:r>
              <a:rPr lang="de-CH" altLang="de-DE" sz="2400" dirty="0">
                <a:latin typeface="Calibri" panose="020F0502020204030204" pitchFamily="34" charset="0"/>
              </a:rPr>
              <a:t> </a:t>
            </a:r>
            <a:r>
              <a:rPr lang="de-CH" altLang="de-DE" sz="2400" dirty="0" err="1">
                <a:latin typeface="Calibri" panose="020F0502020204030204" pitchFamily="34" charset="0"/>
              </a:rPr>
              <a:t>ou</a:t>
            </a:r>
            <a:r>
              <a:rPr lang="de-CH" altLang="de-DE" sz="2400" dirty="0">
                <a:latin typeface="Calibri" panose="020F0502020204030204" pitchFamily="34" charset="0"/>
              </a:rPr>
              <a:t> </a:t>
            </a:r>
            <a:r>
              <a:rPr lang="de-CH" altLang="de-DE" sz="2400" dirty="0" err="1">
                <a:latin typeface="Calibri" panose="020F0502020204030204" pitchFamily="34" charset="0"/>
              </a:rPr>
              <a:t>d’une</a:t>
            </a:r>
            <a:r>
              <a:rPr lang="de-CH" altLang="de-DE" sz="2400" dirty="0">
                <a:latin typeface="Calibri" panose="020F0502020204030204" pitchFamily="34" charset="0"/>
              </a:rPr>
              <a:t> </a:t>
            </a:r>
            <a:r>
              <a:rPr lang="de-CH" altLang="de-DE" sz="2400" dirty="0" err="1">
                <a:latin typeface="Calibri" panose="020F0502020204030204" pitchFamily="34" charset="0"/>
              </a:rPr>
              <a:t>certaine</a:t>
            </a:r>
            <a:r>
              <a:rPr lang="de-CH" altLang="de-DE" sz="2400" dirty="0">
                <a:latin typeface="Calibri" panose="020F0502020204030204" pitchFamily="34" charset="0"/>
              </a:rPr>
              <a:t> </a:t>
            </a:r>
            <a:r>
              <a:rPr lang="de-CH" altLang="de-DE" sz="2400" dirty="0" err="1">
                <a:latin typeface="Calibri" panose="020F0502020204030204" pitchFamily="34" charset="0"/>
              </a:rPr>
              <a:t>taille</a:t>
            </a:r>
            <a:r>
              <a:rPr lang="de-CH" altLang="de-DE" sz="2400" dirty="0">
                <a:latin typeface="Calibri" panose="020F0502020204030204" pitchFamily="34" charset="0"/>
              </a:rPr>
              <a:t>.</a:t>
            </a:r>
          </a:p>
          <a:p>
            <a:pPr eaLnBrk="1" hangingPunct="1"/>
            <a:endParaRPr lang="de-CH" altLang="de-DE" sz="2400" dirty="0">
              <a:latin typeface="Calibri" panose="020F0502020204030204" pitchFamily="34" charset="0"/>
            </a:endParaRPr>
          </a:p>
          <a:p>
            <a:pPr eaLnBrk="1" hangingPunct="1">
              <a:buFontTx/>
              <a:buChar char="•"/>
            </a:pPr>
            <a:r>
              <a:rPr lang="de-CH" altLang="de-DE" sz="2400" dirty="0" err="1">
                <a:latin typeface="Calibri" panose="020F0502020204030204" pitchFamily="34" charset="0"/>
              </a:rPr>
              <a:t>Financement</a:t>
            </a:r>
            <a:r>
              <a:rPr lang="de-CH" altLang="de-DE" sz="2400" dirty="0">
                <a:latin typeface="Calibri" panose="020F0502020204030204" pitchFamily="34" charset="0"/>
              </a:rPr>
              <a:t> </a:t>
            </a:r>
            <a:r>
              <a:rPr lang="de-CH" altLang="de-DE" sz="2400" dirty="0" err="1">
                <a:latin typeface="Calibri" panose="020F0502020204030204" pitchFamily="34" charset="0"/>
              </a:rPr>
              <a:t>indirect</a:t>
            </a:r>
            <a:r>
              <a:rPr lang="de-CH" altLang="de-DE" sz="2400" dirty="0">
                <a:latin typeface="Calibri" panose="020F0502020204030204" pitchFamily="34" charset="0"/>
              </a:rPr>
              <a:t> via </a:t>
            </a: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b="1" dirty="0" err="1">
                <a:latin typeface="Calibri" panose="020F0502020204030204" pitchFamily="34" charset="0"/>
              </a:rPr>
              <a:t>banques</a:t>
            </a:r>
            <a:r>
              <a:rPr lang="de-CH" altLang="de-DE" sz="2400" dirty="0">
                <a:latin typeface="Calibri" panose="020F0502020204030204" pitchFamily="34" charset="0"/>
              </a:rPr>
              <a:t>. </a:t>
            </a:r>
            <a:r>
              <a:rPr lang="de-CH" altLang="de-DE" sz="2400" dirty="0" err="1">
                <a:latin typeface="Calibri" panose="020F0502020204030204" pitchFamily="34" charset="0"/>
              </a:rPr>
              <a:t>L’épargne</a:t>
            </a:r>
            <a:r>
              <a:rPr lang="de-CH" altLang="de-DE" sz="2400" dirty="0">
                <a:latin typeface="Calibri" panose="020F0502020204030204" pitchFamily="34" charset="0"/>
              </a:rPr>
              <a:t> des </a:t>
            </a:r>
            <a:r>
              <a:rPr lang="de-CH" altLang="de-DE" sz="2400" dirty="0" err="1">
                <a:latin typeface="Calibri" panose="020F0502020204030204" pitchFamily="34" charset="0"/>
              </a:rPr>
              <a:t>ménages</a:t>
            </a:r>
            <a:r>
              <a:rPr lang="de-CH" altLang="de-DE" sz="2400" dirty="0">
                <a:latin typeface="Calibri" panose="020F0502020204030204" pitchFamily="34" charset="0"/>
              </a:rPr>
              <a:t> </a:t>
            </a:r>
            <a:r>
              <a:rPr lang="de-CH" altLang="de-DE" sz="2400" dirty="0" err="1">
                <a:latin typeface="Calibri" panose="020F0502020204030204" pitchFamily="34" charset="0"/>
              </a:rPr>
              <a:t>va</a:t>
            </a:r>
            <a:r>
              <a:rPr lang="de-CH" altLang="de-DE" sz="2400" dirty="0">
                <a:latin typeface="Calibri" panose="020F0502020204030204" pitchFamily="34" charset="0"/>
              </a:rPr>
              <a:t> </a:t>
            </a:r>
            <a:r>
              <a:rPr lang="de-CH" altLang="de-DE" sz="2400" dirty="0" err="1">
                <a:latin typeface="Calibri" panose="020F0502020204030204" pitchFamily="34" charset="0"/>
              </a:rPr>
              <a:t>aux</a:t>
            </a:r>
            <a:r>
              <a:rPr lang="de-CH" altLang="de-DE" sz="2400" dirty="0">
                <a:latin typeface="Calibri" panose="020F0502020204030204" pitchFamily="34" charset="0"/>
              </a:rPr>
              <a:t> </a:t>
            </a:r>
            <a:r>
              <a:rPr lang="de-CH" altLang="de-DE" sz="2400" dirty="0" err="1">
                <a:latin typeface="Calibri" panose="020F0502020204030204" pitchFamily="34" charset="0"/>
              </a:rPr>
              <a:t>entreprises</a:t>
            </a:r>
            <a:r>
              <a:rPr lang="de-CH" altLang="de-DE" sz="2400" dirty="0">
                <a:latin typeface="Calibri" panose="020F0502020204030204" pitchFamily="34" charset="0"/>
              </a:rPr>
              <a:t> via </a:t>
            </a: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prêts</a:t>
            </a:r>
            <a:r>
              <a:rPr lang="de-CH" altLang="de-DE" sz="2400" dirty="0">
                <a:latin typeface="Calibri" panose="020F0502020204030204" pitchFamily="34" charset="0"/>
              </a:rPr>
              <a:t> </a:t>
            </a:r>
            <a:r>
              <a:rPr lang="de-CH" altLang="de-DE" sz="2400" dirty="0" err="1">
                <a:latin typeface="Calibri" panose="020F0502020204030204" pitchFamily="34" charset="0"/>
              </a:rPr>
              <a:t>bancaires</a:t>
            </a:r>
            <a:r>
              <a:rPr lang="de-CH" altLang="de-DE" sz="2400" dirty="0">
                <a:latin typeface="Calibri" panose="020F0502020204030204" pitchFamily="34" charset="0"/>
              </a:rPr>
              <a:t> </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adéquat</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pour</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les</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petites</a:t>
            </a:r>
            <a:r>
              <a:rPr lang="de-CH" altLang="de-DE" sz="2400" dirty="0">
                <a:latin typeface="Calibri" panose="020F0502020204030204" pitchFamily="34" charset="0"/>
                <a:sym typeface="Wingdings" pitchFamily="2" charset="2"/>
              </a:rPr>
              <a:t> et </a:t>
            </a:r>
            <a:r>
              <a:rPr lang="de-CH" altLang="de-DE" sz="2400" dirty="0" err="1">
                <a:latin typeface="Calibri" panose="020F0502020204030204" pitchFamily="34" charset="0"/>
                <a:sym typeface="Wingdings" pitchFamily="2" charset="2"/>
              </a:rPr>
              <a:t>moyennes</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entreprises</a:t>
            </a:r>
            <a:r>
              <a:rPr lang="de-CH" altLang="de-DE" sz="2400" dirty="0">
                <a:latin typeface="Calibri" panose="020F0502020204030204" pitchFamily="34" charset="0"/>
                <a:sym typeface="Wingdings" pitchFamily="2" charset="2"/>
              </a:rPr>
              <a:t>.</a:t>
            </a:r>
            <a:endParaRPr lang="de-CH" altLang="de-DE" sz="2400" dirty="0">
              <a:latin typeface="Calibri" panose="020F050202020403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529" name="Text Box 7">
            <a:extLst>
              <a:ext uri="{FF2B5EF4-FFF2-40B4-BE49-F238E27FC236}">
                <a16:creationId xmlns:a16="http://schemas.microsoft.com/office/drawing/2014/main" id="{D3C65E81-BE87-004B-FE0E-039964F75E88}"/>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22530" name="Rectangle 2">
            <a:extLst>
              <a:ext uri="{FF2B5EF4-FFF2-40B4-BE49-F238E27FC236}">
                <a16:creationId xmlns:a16="http://schemas.microsoft.com/office/drawing/2014/main" id="{482A4124-35D8-CDAA-272D-5D6EF3011F4C}"/>
              </a:ext>
            </a:extLst>
          </p:cNvPr>
          <p:cNvSpPr>
            <a:spLocks noChangeArrowheads="1"/>
          </p:cNvSpPr>
          <p:nvPr/>
        </p:nvSpPr>
        <p:spPr bwMode="auto">
          <a:xfrm>
            <a:off x="322263" y="136525"/>
            <a:ext cx="7392987" cy="649288"/>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endParaRPr lang="de-CH" altLang="de-DE" sz="2400" b="1">
              <a:solidFill>
                <a:schemeClr val="bg1"/>
              </a:solidFill>
              <a:latin typeface="Calibri" panose="020F0502020204030204" pitchFamily="34" charset="0"/>
            </a:endParaRPr>
          </a:p>
        </p:txBody>
      </p:sp>
      <p:sp>
        <p:nvSpPr>
          <p:cNvPr id="22531" name="Rectangle 3">
            <a:extLst>
              <a:ext uri="{FF2B5EF4-FFF2-40B4-BE49-F238E27FC236}">
                <a16:creationId xmlns:a16="http://schemas.microsoft.com/office/drawing/2014/main" id="{FF8038A2-B3B8-BDAA-BC8B-2C9168B2DC33}"/>
              </a:ext>
            </a:extLst>
          </p:cNvPr>
          <p:cNvSpPr>
            <a:spLocks noChangeArrowheads="1"/>
          </p:cNvSpPr>
          <p:nvPr/>
        </p:nvSpPr>
        <p:spPr bwMode="auto">
          <a:xfrm>
            <a:off x="7975600" y="144463"/>
            <a:ext cx="719138" cy="649287"/>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7</a:t>
            </a:r>
          </a:p>
        </p:txBody>
      </p:sp>
      <p:sp>
        <p:nvSpPr>
          <p:cNvPr id="6" name="Text Box 10">
            <a:extLst>
              <a:ext uri="{FF2B5EF4-FFF2-40B4-BE49-F238E27FC236}">
                <a16:creationId xmlns:a16="http://schemas.microsoft.com/office/drawing/2014/main" id="{A1AA2A1D-4FAE-E489-9304-F08033367DFD}"/>
              </a:ext>
            </a:extLst>
          </p:cNvPr>
          <p:cNvSpPr txBox="1">
            <a:spLocks noChangeArrowheads="1"/>
          </p:cNvSpPr>
          <p:nvPr/>
        </p:nvSpPr>
        <p:spPr bwMode="auto">
          <a:xfrm>
            <a:off x="323850" y="1111250"/>
            <a:ext cx="8496300" cy="3046413"/>
          </a:xfrm>
          <a:prstGeom prst="rect">
            <a:avLst/>
          </a:prstGeom>
          <a:noFill/>
          <a:ln>
            <a:noFill/>
          </a:ln>
        </p:spPr>
        <p:txBody>
          <a:bodyPr>
            <a:spAutoFit/>
          </a:bodyPr>
          <a:lstStyle>
            <a:lvl1pPr marL="342900" indent="-342900">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r>
              <a:rPr lang="de-CH" altLang="de-DE" sz="2400" b="1" dirty="0" err="1">
                <a:latin typeface="Calibri" panose="020F0502020204030204" pitchFamily="34" charset="0"/>
              </a:rPr>
              <a:t>Structure</a:t>
            </a:r>
            <a:r>
              <a:rPr lang="de-CH" altLang="de-DE" sz="2400" b="1" dirty="0">
                <a:latin typeface="Calibri" panose="020F0502020204030204" pitchFamily="34" charset="0"/>
              </a:rPr>
              <a:t> du </a:t>
            </a:r>
            <a:r>
              <a:rPr lang="de-CH" altLang="de-DE" sz="2400" b="1" dirty="0" err="1">
                <a:latin typeface="Calibri" panose="020F0502020204030204" pitchFamily="34" charset="0"/>
              </a:rPr>
              <a:t>chapitre</a:t>
            </a:r>
            <a:r>
              <a:rPr lang="de-CH" altLang="de-DE" sz="2400" b="1" dirty="0">
                <a:latin typeface="Calibri" panose="020F0502020204030204" pitchFamily="34" charset="0"/>
              </a:rPr>
              <a:t> :</a:t>
            </a:r>
          </a:p>
          <a:p>
            <a:pPr eaLnBrk="1" hangingPunct="1">
              <a:defRPr/>
            </a:pPr>
            <a:endParaRPr lang="de-CH" altLang="de-DE" sz="2400" b="1" dirty="0">
              <a:solidFill>
                <a:srgbClr val="FFCC00"/>
              </a:solidFill>
              <a:latin typeface="Calibri" panose="020F0502020204030204" pitchFamily="34" charset="0"/>
            </a:endParaRPr>
          </a:p>
          <a:p>
            <a:pPr eaLnBrk="1" hangingPunct="1">
              <a:defRPr/>
            </a:pPr>
            <a:r>
              <a:rPr lang="de-DE" altLang="de-DE" sz="2400" dirty="0">
                <a:latin typeface="Calibri" panose="020F0502020204030204" pitchFamily="34" charset="0"/>
              </a:rPr>
              <a:t>1. </a:t>
            </a:r>
            <a:r>
              <a:rPr lang="fr-FR" altLang="de-DE" sz="2400" dirty="0">
                <a:latin typeface="Calibri" panose="020F0502020204030204" pitchFamily="34" charset="0"/>
              </a:rPr>
              <a:t>Les marchés financiers et les banques</a:t>
            </a:r>
            <a:endParaRPr lang="de-DE" altLang="de-DE" sz="2400" dirty="0">
              <a:latin typeface="Calibri" panose="020F0502020204030204" pitchFamily="34" charset="0"/>
            </a:endParaRPr>
          </a:p>
          <a:p>
            <a:pPr marL="0" indent="0" eaLnBrk="1" hangingPunct="1">
              <a:defRPr/>
            </a:pPr>
            <a:r>
              <a:rPr lang="de-CH" altLang="de-DE" sz="2400" b="1" dirty="0">
                <a:solidFill>
                  <a:srgbClr val="01B2BB"/>
                </a:solidFill>
                <a:latin typeface="Calibri" panose="020F0502020204030204" pitchFamily="34" charset="0"/>
              </a:rPr>
              <a:t>2. </a:t>
            </a:r>
            <a:r>
              <a:rPr lang="fr-FR" altLang="de-DE" sz="2400" b="1" dirty="0">
                <a:solidFill>
                  <a:srgbClr val="01B2BB"/>
                </a:solidFill>
                <a:latin typeface="Calibri" panose="020F0502020204030204" pitchFamily="34" charset="0"/>
              </a:rPr>
              <a:t>Le rôle économique des banques</a:t>
            </a:r>
            <a:endParaRPr lang="de-CH" altLang="de-DE" sz="2400" b="1" dirty="0">
              <a:solidFill>
                <a:srgbClr val="01B2BB"/>
              </a:solidFill>
              <a:latin typeface="Calibri" panose="020F0502020204030204" pitchFamily="34" charset="0"/>
            </a:endParaRPr>
          </a:p>
          <a:p>
            <a:pPr marL="0" indent="0" eaLnBrk="1" hangingPunct="1">
              <a:defRPr/>
            </a:pPr>
            <a:r>
              <a:rPr lang="de-CH" altLang="de-DE" sz="2400" dirty="0">
                <a:latin typeface="Calibri" panose="020F0502020204030204" pitchFamily="34" charset="0"/>
              </a:rPr>
              <a:t>3. </a:t>
            </a:r>
            <a:r>
              <a:rPr lang="fr-FR" altLang="de-DE" sz="2400" dirty="0">
                <a:latin typeface="Calibri" panose="020F0502020204030204" pitchFamily="34" charset="0"/>
              </a:rPr>
              <a:t>Le financement bancaire et les principales opérations bancaires</a:t>
            </a:r>
          </a:p>
          <a:p>
            <a:pPr marL="0" indent="0" eaLnBrk="1" hangingPunct="1">
              <a:defRPr/>
            </a:pPr>
            <a:r>
              <a:rPr lang="fr-FR" altLang="de-DE" sz="2400" dirty="0">
                <a:latin typeface="Calibri" panose="020F0502020204030204" pitchFamily="34" charset="0"/>
              </a:rPr>
              <a:t>4. Les risques liés aux activités bancaires</a:t>
            </a:r>
            <a:endParaRPr lang="de-CH" altLang="de-DE" sz="2400" dirty="0">
              <a:latin typeface="Calibri" panose="020F0502020204030204" pitchFamily="34" charset="0"/>
            </a:endParaRPr>
          </a:p>
          <a:p>
            <a:pPr eaLnBrk="1" hangingPunct="1">
              <a:defRPr/>
            </a:pPr>
            <a:r>
              <a:rPr lang="de-CH" altLang="de-DE" sz="2400" dirty="0">
                <a:latin typeface="Calibri" panose="020F0502020204030204" pitchFamily="34" charset="0"/>
              </a:rPr>
              <a:t>5. </a:t>
            </a:r>
            <a:r>
              <a:rPr lang="fr-FR" altLang="de-DE" sz="2400" dirty="0">
                <a:latin typeface="Calibri" panose="020F0502020204030204" pitchFamily="34" charset="0"/>
              </a:rPr>
              <a:t>Les formes de la régulation bancaire</a:t>
            </a:r>
          </a:p>
          <a:p>
            <a:pPr eaLnBrk="1" hangingPunct="1">
              <a:defRPr/>
            </a:pPr>
            <a:r>
              <a:rPr lang="fr-FR" altLang="de-DE" sz="2400" dirty="0">
                <a:latin typeface="Calibri" panose="020F0502020204030204" pitchFamily="34" charset="0"/>
              </a:rPr>
              <a:t>6. La réglementation bancaire en Suisse</a:t>
            </a:r>
            <a:endParaRPr lang="de-CH" altLang="de-DE" sz="2400" dirty="0">
              <a:latin typeface="Calibri" panose="020F0502020204030204"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3" name="Rectangle 2">
            <a:extLst>
              <a:ext uri="{FF2B5EF4-FFF2-40B4-BE49-F238E27FC236}">
                <a16:creationId xmlns:a16="http://schemas.microsoft.com/office/drawing/2014/main" id="{3DCD9818-3803-E8E8-BAB5-A48294695ADF}"/>
              </a:ext>
            </a:extLst>
          </p:cNvPr>
          <p:cNvSpPr>
            <a:spLocks noChangeArrowheads="1"/>
          </p:cNvSpPr>
          <p:nvPr/>
        </p:nvSpPr>
        <p:spPr bwMode="auto">
          <a:xfrm>
            <a:off x="322263" y="136525"/>
            <a:ext cx="7392987" cy="649288"/>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2. </a:t>
            </a:r>
            <a:r>
              <a:rPr lang="fr-FR" altLang="de-DE" sz="2400" b="1">
                <a:solidFill>
                  <a:schemeClr val="bg1"/>
                </a:solidFill>
                <a:latin typeface="Calibri" panose="020F0502020204030204" pitchFamily="34" charset="0"/>
              </a:rPr>
              <a:t>Le rôle économique des banques</a:t>
            </a:r>
            <a:endParaRPr lang="de-CH" altLang="de-DE" sz="2400" b="1">
              <a:solidFill>
                <a:schemeClr val="bg1"/>
              </a:solidFill>
              <a:latin typeface="Calibri" panose="020F0502020204030204" pitchFamily="34" charset="0"/>
            </a:endParaRPr>
          </a:p>
        </p:txBody>
      </p:sp>
      <p:sp>
        <p:nvSpPr>
          <p:cNvPr id="23554" name="Rectangle 3">
            <a:extLst>
              <a:ext uri="{FF2B5EF4-FFF2-40B4-BE49-F238E27FC236}">
                <a16:creationId xmlns:a16="http://schemas.microsoft.com/office/drawing/2014/main" id="{9A9F7C5E-72DF-6620-8FB8-1E2A21268454}"/>
              </a:ext>
            </a:extLst>
          </p:cNvPr>
          <p:cNvSpPr>
            <a:spLocks noChangeArrowheads="1"/>
          </p:cNvSpPr>
          <p:nvPr/>
        </p:nvSpPr>
        <p:spPr bwMode="auto">
          <a:xfrm>
            <a:off x="7975600" y="144463"/>
            <a:ext cx="719138" cy="649287"/>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7</a:t>
            </a:r>
          </a:p>
        </p:txBody>
      </p:sp>
      <p:sp>
        <p:nvSpPr>
          <p:cNvPr id="20484" name="Text Box 8">
            <a:extLst>
              <a:ext uri="{FF2B5EF4-FFF2-40B4-BE49-F238E27FC236}">
                <a16:creationId xmlns:a16="http://schemas.microsoft.com/office/drawing/2014/main" id="{B7A9FE9D-5C67-4D11-48A3-1B29ACE2A778}"/>
              </a:ext>
            </a:extLst>
          </p:cNvPr>
          <p:cNvSpPr txBox="1">
            <a:spLocks noChangeArrowheads="1"/>
          </p:cNvSpPr>
          <p:nvPr/>
        </p:nvSpPr>
        <p:spPr bwMode="auto">
          <a:xfrm>
            <a:off x="323850" y="1196975"/>
            <a:ext cx="8299450" cy="3046413"/>
          </a:xfrm>
          <a:prstGeom prst="rect">
            <a:avLst/>
          </a:prstGeom>
          <a:noFill/>
          <a:ln>
            <a:noFill/>
          </a:ln>
        </p:spPr>
        <p:txBody>
          <a:bodyPr>
            <a:spAutoFit/>
          </a:bodyPr>
          <a:lstStyle>
            <a:lvl1pPr marL="342900" indent="-342900">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r>
              <a:rPr lang="de-CH" altLang="de-DE" sz="2400" b="1" dirty="0" err="1">
                <a:latin typeface="Calibri" panose="020F0502020204030204" pitchFamily="34" charset="0"/>
              </a:rPr>
              <a:t>Les</a:t>
            </a:r>
            <a:r>
              <a:rPr lang="de-CH" altLang="de-DE" sz="2400" b="1" dirty="0">
                <a:latin typeface="Calibri" panose="020F0502020204030204" pitchFamily="34" charset="0"/>
              </a:rPr>
              <a:t> </a:t>
            </a:r>
            <a:r>
              <a:rPr lang="de-CH" altLang="de-DE" sz="2400" b="1" dirty="0" err="1">
                <a:latin typeface="Calibri" panose="020F0502020204030204" pitchFamily="34" charset="0"/>
              </a:rPr>
              <a:t>banques</a:t>
            </a:r>
            <a:r>
              <a:rPr lang="de-CH" altLang="de-DE" sz="2400" b="1" dirty="0">
                <a:latin typeface="Calibri" panose="020F0502020204030204" pitchFamily="34" charset="0"/>
              </a:rPr>
              <a:t> </a:t>
            </a:r>
            <a:r>
              <a:rPr lang="de-CH" altLang="de-DE" sz="2400" b="1" dirty="0" err="1">
                <a:latin typeface="Calibri" panose="020F0502020204030204" pitchFamily="34" charset="0"/>
              </a:rPr>
              <a:t>dans</a:t>
            </a:r>
            <a:r>
              <a:rPr lang="de-CH" altLang="de-DE" sz="2400" b="1" dirty="0">
                <a:latin typeface="Calibri" panose="020F0502020204030204" pitchFamily="34" charset="0"/>
              </a:rPr>
              <a:t> le </a:t>
            </a:r>
            <a:r>
              <a:rPr lang="de-CH" altLang="de-DE" sz="2400" b="1" dirty="0" err="1">
                <a:latin typeface="Calibri" panose="020F0502020204030204" pitchFamily="34" charset="0"/>
              </a:rPr>
              <a:t>circuit</a:t>
            </a:r>
            <a:r>
              <a:rPr lang="de-CH" altLang="de-DE" sz="2400" b="1" dirty="0">
                <a:latin typeface="Calibri" panose="020F0502020204030204" pitchFamily="34" charset="0"/>
              </a:rPr>
              <a:t> économique </a:t>
            </a:r>
            <a:r>
              <a:rPr lang="de-CH" altLang="de-DE" sz="2400" b="1" dirty="0" err="1">
                <a:latin typeface="Calibri" panose="020F0502020204030204" pitchFamily="34" charset="0"/>
              </a:rPr>
              <a:t>simplifié</a:t>
            </a:r>
            <a:endParaRPr lang="de-CH" altLang="de-DE" sz="2400" b="1" dirty="0">
              <a:latin typeface="Calibri" panose="020F0502020204030204" pitchFamily="34" charset="0"/>
            </a:endParaRPr>
          </a:p>
          <a:p>
            <a:pPr eaLnBrk="1" hangingPunct="1">
              <a:defRPr/>
            </a:pPr>
            <a:endParaRPr lang="de-CH" altLang="de-DE" sz="2400" dirty="0">
              <a:latin typeface="Calibri" panose="020F0502020204030204" pitchFamily="34" charset="0"/>
            </a:endParaRPr>
          </a:p>
          <a:p>
            <a:pPr eaLnBrk="1" hangingPunct="1">
              <a:buFontTx/>
              <a:buChar char="•"/>
              <a:defRPr/>
            </a:pP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banques</a:t>
            </a:r>
            <a:r>
              <a:rPr lang="de-CH" altLang="de-DE" sz="2400" dirty="0">
                <a:latin typeface="Calibri" panose="020F0502020204030204" pitchFamily="34" charset="0"/>
              </a:rPr>
              <a:t> </a:t>
            </a:r>
            <a:r>
              <a:rPr lang="de-CH" altLang="de-DE" sz="2400" dirty="0" err="1">
                <a:latin typeface="Calibri" panose="020F0502020204030204" pitchFamily="34" charset="0"/>
              </a:rPr>
              <a:t>sont</a:t>
            </a:r>
            <a:r>
              <a:rPr lang="de-CH" altLang="de-DE" sz="2400" dirty="0">
                <a:latin typeface="Calibri" panose="020F0502020204030204" pitchFamily="34" charset="0"/>
              </a:rPr>
              <a:t> des </a:t>
            </a:r>
            <a:r>
              <a:rPr lang="de-CH" altLang="de-DE" sz="2400" i="1" dirty="0" err="1">
                <a:latin typeface="Calibri" panose="020F0502020204030204" pitchFamily="34" charset="0"/>
              </a:rPr>
              <a:t>intermédiaires</a:t>
            </a:r>
            <a:r>
              <a:rPr lang="de-CH" altLang="de-DE" sz="2400" i="1" dirty="0">
                <a:latin typeface="Calibri" panose="020F0502020204030204" pitchFamily="34" charset="0"/>
              </a:rPr>
              <a:t>.</a:t>
            </a:r>
          </a:p>
          <a:p>
            <a:pPr eaLnBrk="1" hangingPunct="1">
              <a:defRPr/>
            </a:pPr>
            <a:r>
              <a:rPr lang="de-CH" altLang="de-DE" sz="2400" dirty="0">
                <a:latin typeface="Calibri" panose="020F0502020204030204" pitchFamily="34" charset="0"/>
              </a:rPr>
              <a:t> </a:t>
            </a:r>
          </a:p>
          <a:p>
            <a:pPr eaLnBrk="1" hangingPunct="1">
              <a:buFontTx/>
              <a:buChar char="•"/>
              <a:defRPr/>
            </a:pPr>
            <a:r>
              <a:rPr lang="de-CH" altLang="de-DE" sz="2400" dirty="0">
                <a:latin typeface="Calibri" panose="020F0502020204030204" pitchFamily="34" charset="0"/>
              </a:rPr>
              <a:t>Le </a:t>
            </a:r>
            <a:r>
              <a:rPr lang="de-CH" altLang="de-DE" sz="2400" dirty="0" err="1">
                <a:latin typeface="Calibri" panose="020F0502020204030204" pitchFamily="34" charset="0"/>
              </a:rPr>
              <a:t>crédit</a:t>
            </a:r>
            <a:r>
              <a:rPr lang="de-CH" altLang="de-DE" sz="2400" dirty="0">
                <a:latin typeface="Calibri" panose="020F0502020204030204" pitchFamily="34" charset="0"/>
              </a:rPr>
              <a:t> </a:t>
            </a:r>
            <a:r>
              <a:rPr lang="de-CH" altLang="de-DE" sz="2400" dirty="0" err="1">
                <a:latin typeface="Calibri" panose="020F0502020204030204" pitchFamily="34" charset="0"/>
              </a:rPr>
              <a:t>hypothécaire</a:t>
            </a:r>
            <a:r>
              <a:rPr lang="de-CH" altLang="de-DE" sz="2400" dirty="0">
                <a:latin typeface="Calibri" panose="020F0502020204030204" pitchFamily="34" charset="0"/>
              </a:rPr>
              <a:t> </a:t>
            </a:r>
            <a:r>
              <a:rPr lang="de-CH" altLang="de-DE" sz="2400" dirty="0" err="1">
                <a:latin typeface="Calibri" panose="020F0502020204030204" pitchFamily="34" charset="0"/>
              </a:rPr>
              <a:t>est</a:t>
            </a:r>
            <a:r>
              <a:rPr lang="de-CH" altLang="de-DE" sz="2400" dirty="0">
                <a:latin typeface="Calibri" panose="020F0502020204030204" pitchFamily="34" charset="0"/>
              </a:rPr>
              <a:t> </a:t>
            </a:r>
            <a:r>
              <a:rPr lang="de-CH" altLang="de-DE" sz="2400" dirty="0" err="1">
                <a:latin typeface="Calibri" panose="020F0502020204030204" pitchFamily="34" charset="0"/>
              </a:rPr>
              <a:t>une</a:t>
            </a:r>
            <a:r>
              <a:rPr lang="de-CH" altLang="de-DE" sz="2400" dirty="0">
                <a:latin typeface="Calibri" panose="020F0502020204030204" pitchFamily="34" charset="0"/>
              </a:rPr>
              <a:t> </a:t>
            </a:r>
            <a:r>
              <a:rPr lang="de-CH" altLang="de-DE" sz="2400" dirty="0" err="1">
                <a:latin typeface="Calibri" panose="020F0502020204030204" pitchFamily="34" charset="0"/>
              </a:rPr>
              <a:t>autre</a:t>
            </a:r>
            <a:r>
              <a:rPr lang="de-CH" altLang="de-DE" sz="2400" dirty="0">
                <a:latin typeface="Calibri" panose="020F0502020204030204" pitchFamily="34" charset="0"/>
              </a:rPr>
              <a:t> </a:t>
            </a:r>
            <a:r>
              <a:rPr lang="de-CH" altLang="de-DE" sz="2400" dirty="0" err="1">
                <a:latin typeface="Calibri" panose="020F0502020204030204" pitchFamily="34" charset="0"/>
              </a:rPr>
              <a:t>fonction</a:t>
            </a:r>
            <a:r>
              <a:rPr lang="de-CH" altLang="de-DE" sz="2400" dirty="0">
                <a:latin typeface="Calibri" panose="020F0502020204030204" pitchFamily="34" charset="0"/>
              </a:rPr>
              <a:t> des </a:t>
            </a:r>
            <a:r>
              <a:rPr lang="de-CH" altLang="de-DE" sz="2400" dirty="0" err="1">
                <a:latin typeface="Calibri" panose="020F0502020204030204" pitchFamily="34" charset="0"/>
              </a:rPr>
              <a:t>banques</a:t>
            </a:r>
            <a:r>
              <a:rPr lang="de-CH" altLang="de-DE" sz="2400" dirty="0">
                <a:latin typeface="Calibri" panose="020F0502020204030204" pitchFamily="34" charset="0"/>
              </a:rPr>
              <a:t>, par </a:t>
            </a:r>
            <a:r>
              <a:rPr lang="de-CH" altLang="de-DE" sz="2400" dirty="0" err="1">
                <a:latin typeface="Calibri" panose="020F0502020204030204" pitchFamily="34" charset="0"/>
              </a:rPr>
              <a:t>laquelle</a:t>
            </a:r>
            <a:r>
              <a:rPr lang="de-CH" altLang="de-DE" sz="2400" dirty="0">
                <a:latin typeface="Calibri" panose="020F0502020204030204" pitchFamily="34" charset="0"/>
              </a:rPr>
              <a:t> </a:t>
            </a: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ménages</a:t>
            </a:r>
            <a:r>
              <a:rPr lang="de-CH" altLang="de-DE" sz="2400" dirty="0">
                <a:latin typeface="Calibri" panose="020F0502020204030204" pitchFamily="34" charset="0"/>
              </a:rPr>
              <a:t> </a:t>
            </a:r>
            <a:r>
              <a:rPr lang="de-CH" altLang="de-DE" sz="2400" dirty="0" err="1">
                <a:latin typeface="Calibri" panose="020F0502020204030204" pitchFamily="34" charset="0"/>
              </a:rPr>
              <a:t>financent</a:t>
            </a:r>
            <a:r>
              <a:rPr lang="de-CH" altLang="de-DE" sz="2400" dirty="0">
                <a:latin typeface="Calibri" panose="020F0502020204030204" pitchFamily="34" charset="0"/>
              </a:rPr>
              <a:t> </a:t>
            </a: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achats</a:t>
            </a:r>
            <a:r>
              <a:rPr lang="de-CH" altLang="de-DE" sz="2400" dirty="0">
                <a:latin typeface="Calibri" panose="020F0502020204030204" pitchFamily="34" charset="0"/>
              </a:rPr>
              <a:t> </a:t>
            </a:r>
            <a:r>
              <a:rPr lang="de-CH" altLang="de-DE" sz="2400" dirty="0" err="1">
                <a:latin typeface="Calibri" panose="020F0502020204030204" pitchFamily="34" charset="0"/>
              </a:rPr>
              <a:t>immobiliers</a:t>
            </a:r>
            <a:r>
              <a:rPr lang="de-CH" altLang="de-DE" sz="2400" dirty="0">
                <a:latin typeface="Calibri" panose="020F0502020204030204" pitchFamily="34" charset="0"/>
              </a:rPr>
              <a:t> </a:t>
            </a:r>
            <a:r>
              <a:rPr lang="de-CH" altLang="de-DE" sz="2400" dirty="0" err="1">
                <a:latin typeface="Calibri" panose="020F0502020204030204" pitchFamily="34" charset="0"/>
              </a:rPr>
              <a:t>d’autres</a:t>
            </a:r>
            <a:r>
              <a:rPr lang="de-CH" altLang="de-DE" sz="2400" dirty="0">
                <a:latin typeface="Calibri" panose="020F0502020204030204" pitchFamily="34" charset="0"/>
              </a:rPr>
              <a:t> </a:t>
            </a:r>
            <a:r>
              <a:rPr lang="de-CH" altLang="de-DE" sz="2400" dirty="0" err="1">
                <a:latin typeface="Calibri" panose="020F0502020204030204" pitchFamily="34" charset="0"/>
              </a:rPr>
              <a:t>ménages</a:t>
            </a:r>
            <a:r>
              <a:rPr lang="de-CH" altLang="de-DE" sz="2400" dirty="0">
                <a:latin typeface="Calibri" panose="020F0502020204030204" pitchFamily="34" charset="0"/>
              </a:rPr>
              <a:t>. </a:t>
            </a:r>
          </a:p>
          <a:p>
            <a:pPr marL="0" indent="0" eaLnBrk="1" hangingPunct="1">
              <a:defRPr/>
            </a:pPr>
            <a:endParaRPr lang="de-CH" altLang="de-DE" sz="2400" dirty="0">
              <a:latin typeface="Calibri" panose="020F0502020204030204" pitchFamily="34" charset="0"/>
            </a:endParaRPr>
          </a:p>
        </p:txBody>
      </p:sp>
      <p:sp>
        <p:nvSpPr>
          <p:cNvPr id="23556" name="Text Box 8">
            <a:extLst>
              <a:ext uri="{FF2B5EF4-FFF2-40B4-BE49-F238E27FC236}">
                <a16:creationId xmlns:a16="http://schemas.microsoft.com/office/drawing/2014/main" id="{1897D89B-61B5-4B39-3655-7D8E11F434E2}"/>
              </a:ext>
            </a:extLst>
          </p:cNvPr>
          <p:cNvSpPr txBox="1">
            <a:spLocks noChangeArrowheads="1"/>
          </p:cNvSpPr>
          <p:nvPr/>
        </p:nvSpPr>
        <p:spPr bwMode="auto">
          <a:xfrm>
            <a:off x="323850" y="4292600"/>
            <a:ext cx="8280400" cy="1200150"/>
          </a:xfrm>
          <a:prstGeom prst="rect">
            <a:avLst/>
          </a:prstGeom>
          <a:solidFill>
            <a:srgbClr val="C0C0C0">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de-CH" altLang="de-DE" sz="2400">
                <a:latin typeface="Calibri" panose="020F0502020204030204" pitchFamily="34" charset="0"/>
                <a:sym typeface="Wingdings" pitchFamily="2" charset="2"/>
              </a:rPr>
              <a:t> </a:t>
            </a:r>
            <a:r>
              <a:rPr lang="de-CH" altLang="de-DE" sz="2400" b="1" i="1">
                <a:latin typeface="Calibri" panose="020F0502020204030204" pitchFamily="34" charset="0"/>
              </a:rPr>
              <a:t>Intermédiaire</a:t>
            </a:r>
            <a:r>
              <a:rPr lang="de-CH" altLang="de-DE" sz="2400">
                <a:latin typeface="Calibri" panose="020F0502020204030204" pitchFamily="34" charset="0"/>
              </a:rPr>
              <a:t>					</a:t>
            </a:r>
            <a:endParaRPr lang="de-CH" altLang="de-DE" sz="2400" i="1">
              <a:latin typeface="Calibri" panose="020F0502020204030204" pitchFamily="34" charset="0"/>
            </a:endParaRPr>
          </a:p>
          <a:p>
            <a:pPr eaLnBrk="1" hangingPunct="1"/>
            <a:r>
              <a:rPr lang="fr-FR" altLang="de-DE" sz="2400">
                <a:latin typeface="Calibri" panose="020F0502020204030204" pitchFamily="34" charset="0"/>
                <a:sym typeface="Wingdings" pitchFamily="2" charset="2"/>
              </a:rPr>
              <a:t>Fonction classique d’une banque commerciale consistant à mettre l’épargne des ménages à la disposition des investisseurs.</a:t>
            </a:r>
            <a:endParaRPr lang="de-DE" altLang="de-DE" sz="2400">
              <a:latin typeface="Calibri" panose="020F050202020403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7" name="Rectangle 2">
            <a:extLst>
              <a:ext uri="{FF2B5EF4-FFF2-40B4-BE49-F238E27FC236}">
                <a16:creationId xmlns:a16="http://schemas.microsoft.com/office/drawing/2014/main" id="{6178EF6E-7E30-E809-6FC1-D1DF0A7ED4DA}"/>
              </a:ext>
            </a:extLst>
          </p:cNvPr>
          <p:cNvSpPr>
            <a:spLocks noChangeArrowheads="1"/>
          </p:cNvSpPr>
          <p:nvPr/>
        </p:nvSpPr>
        <p:spPr bwMode="auto">
          <a:xfrm>
            <a:off x="322263" y="136525"/>
            <a:ext cx="7392987" cy="649288"/>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2. </a:t>
            </a:r>
            <a:r>
              <a:rPr lang="fr-FR" altLang="de-DE" sz="2400" b="1">
                <a:solidFill>
                  <a:schemeClr val="bg1"/>
                </a:solidFill>
                <a:latin typeface="Calibri" panose="020F0502020204030204" pitchFamily="34" charset="0"/>
              </a:rPr>
              <a:t>Le rôle économique des banques</a:t>
            </a:r>
            <a:endParaRPr lang="de-CH" altLang="de-DE" sz="2400" b="1">
              <a:solidFill>
                <a:schemeClr val="bg1"/>
              </a:solidFill>
              <a:latin typeface="Calibri" panose="020F0502020204030204" pitchFamily="34" charset="0"/>
            </a:endParaRPr>
          </a:p>
        </p:txBody>
      </p:sp>
      <p:sp>
        <p:nvSpPr>
          <p:cNvPr id="24578" name="Rectangle 3">
            <a:extLst>
              <a:ext uri="{FF2B5EF4-FFF2-40B4-BE49-F238E27FC236}">
                <a16:creationId xmlns:a16="http://schemas.microsoft.com/office/drawing/2014/main" id="{F89CD6E4-E4DA-9F56-541C-B7EE2BB03587}"/>
              </a:ext>
            </a:extLst>
          </p:cNvPr>
          <p:cNvSpPr>
            <a:spLocks noChangeArrowheads="1"/>
          </p:cNvSpPr>
          <p:nvPr/>
        </p:nvSpPr>
        <p:spPr bwMode="auto">
          <a:xfrm>
            <a:off x="7975600" y="144463"/>
            <a:ext cx="719138" cy="649287"/>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7</a:t>
            </a:r>
          </a:p>
        </p:txBody>
      </p:sp>
      <p:sp>
        <p:nvSpPr>
          <p:cNvPr id="21508" name="Text Box 10">
            <a:extLst>
              <a:ext uri="{FF2B5EF4-FFF2-40B4-BE49-F238E27FC236}">
                <a16:creationId xmlns:a16="http://schemas.microsoft.com/office/drawing/2014/main" id="{405DD156-07B4-3B77-DE12-D8DFEFE54756}"/>
              </a:ext>
            </a:extLst>
          </p:cNvPr>
          <p:cNvSpPr txBox="1">
            <a:spLocks noChangeArrowheads="1"/>
          </p:cNvSpPr>
          <p:nvPr/>
        </p:nvSpPr>
        <p:spPr bwMode="auto">
          <a:xfrm>
            <a:off x="323850" y="1196975"/>
            <a:ext cx="8351838" cy="2678113"/>
          </a:xfrm>
          <a:prstGeom prst="rect">
            <a:avLst/>
          </a:prstGeom>
          <a:solidFill>
            <a:srgbClr val="BAFBFE"/>
          </a:solidFill>
          <a:ln>
            <a:noFill/>
          </a:ln>
        </p:spPr>
        <p:txBody>
          <a:bodyPr>
            <a:spAutoFit/>
          </a:bodyPr>
          <a:lstStyle>
            <a:lvl1pPr marL="342900" indent="-342900">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r>
              <a:rPr lang="de-CH" altLang="de-DE" sz="2400" b="1" dirty="0" err="1">
                <a:latin typeface="Calibri" panose="020F0502020204030204" pitchFamily="34" charset="0"/>
              </a:rPr>
              <a:t>Rôle</a:t>
            </a:r>
            <a:r>
              <a:rPr lang="de-CH" altLang="de-DE" sz="2400" b="1" dirty="0">
                <a:latin typeface="Calibri" panose="020F0502020204030204" pitchFamily="34" charset="0"/>
              </a:rPr>
              <a:t> des </a:t>
            </a:r>
            <a:r>
              <a:rPr lang="de-CH" altLang="de-DE" sz="2400" b="1" dirty="0" err="1">
                <a:latin typeface="Calibri" panose="020F0502020204030204" pitchFamily="34" charset="0"/>
              </a:rPr>
              <a:t>banques</a:t>
            </a:r>
            <a:endParaRPr lang="de-CH" altLang="de-DE" sz="2400" b="1" dirty="0">
              <a:latin typeface="Calibri" panose="020F0502020204030204" pitchFamily="34" charset="0"/>
            </a:endParaRPr>
          </a:p>
          <a:p>
            <a:pPr eaLnBrk="1" hangingPunct="1">
              <a:defRPr/>
            </a:pPr>
            <a:endParaRPr lang="de-CH" altLang="de-DE" sz="2400" b="1" dirty="0">
              <a:latin typeface="Calibri" panose="020F0502020204030204" pitchFamily="34" charset="0"/>
            </a:endParaRPr>
          </a:p>
          <a:p>
            <a:pPr eaLnBrk="1" hangingPunct="1">
              <a:buFontTx/>
              <a:buAutoNum type="arabicPeriod"/>
              <a:defRPr/>
            </a:pPr>
            <a:r>
              <a:rPr lang="de-CH" altLang="de-DE" sz="2400" dirty="0">
                <a:latin typeface="Calibri" panose="020F0502020204030204" pitchFamily="34" charset="0"/>
              </a:rPr>
              <a:t>Transformation des </a:t>
            </a:r>
            <a:r>
              <a:rPr lang="de-CH" altLang="de-DE" sz="2400" dirty="0" err="1">
                <a:latin typeface="Calibri" panose="020F0502020204030204" pitchFamily="34" charset="0"/>
              </a:rPr>
              <a:t>échéances</a:t>
            </a:r>
            <a:endParaRPr lang="de-CH" altLang="de-DE" sz="2400" dirty="0">
              <a:latin typeface="Calibri" panose="020F0502020204030204" pitchFamily="34" charset="0"/>
            </a:endParaRPr>
          </a:p>
          <a:p>
            <a:pPr marL="0" indent="0" eaLnBrk="1" hangingPunct="1">
              <a:defRPr/>
            </a:pPr>
            <a:endParaRPr lang="de-CH" altLang="de-DE" sz="2400" dirty="0">
              <a:latin typeface="Calibri" panose="020F0502020204030204" pitchFamily="34" charset="0"/>
            </a:endParaRPr>
          </a:p>
          <a:p>
            <a:pPr marL="0" indent="0" eaLnBrk="1" hangingPunct="1">
              <a:defRPr/>
            </a:pPr>
            <a:r>
              <a:rPr lang="de-CH" altLang="de-DE" sz="2400" dirty="0">
                <a:latin typeface="Calibri" panose="020F0502020204030204" pitchFamily="34" charset="0"/>
              </a:rPr>
              <a:t>2. Mise à </a:t>
            </a:r>
            <a:r>
              <a:rPr lang="de-CH" altLang="de-DE" sz="2400" dirty="0" err="1">
                <a:latin typeface="Calibri" panose="020F0502020204030204" pitchFamily="34" charset="0"/>
              </a:rPr>
              <a:t>disposition</a:t>
            </a:r>
            <a:r>
              <a:rPr lang="de-CH" altLang="de-DE" sz="2400" dirty="0">
                <a:latin typeface="Calibri" panose="020F0502020204030204" pitchFamily="34" charset="0"/>
              </a:rPr>
              <a:t> </a:t>
            </a:r>
            <a:r>
              <a:rPr lang="de-CH" altLang="de-DE" sz="2400" dirty="0" err="1">
                <a:latin typeface="Calibri" panose="020F0502020204030204" pitchFamily="34" charset="0"/>
              </a:rPr>
              <a:t>d’informations</a:t>
            </a:r>
            <a:endParaRPr lang="de-CH" altLang="de-DE" sz="2400" dirty="0">
              <a:latin typeface="Calibri" panose="020F0502020204030204" pitchFamily="34" charset="0"/>
            </a:endParaRPr>
          </a:p>
          <a:p>
            <a:pPr marL="0" indent="0" eaLnBrk="1" hangingPunct="1">
              <a:defRPr/>
            </a:pPr>
            <a:endParaRPr lang="de-CH" altLang="de-DE" sz="2400" dirty="0">
              <a:latin typeface="Calibri" panose="020F0502020204030204" pitchFamily="34" charset="0"/>
            </a:endParaRPr>
          </a:p>
          <a:p>
            <a:pPr marL="0" indent="0" eaLnBrk="1" hangingPunct="1">
              <a:defRPr/>
            </a:pPr>
            <a:r>
              <a:rPr lang="de-CH" altLang="de-DE" sz="2400" dirty="0">
                <a:latin typeface="Calibri" panose="020F0502020204030204" pitchFamily="34" charset="0"/>
              </a:rPr>
              <a:t>3. </a:t>
            </a:r>
            <a:r>
              <a:rPr lang="de-CH" altLang="de-DE" sz="2400" dirty="0" err="1">
                <a:latin typeface="Calibri" panose="020F0502020204030204" pitchFamily="34" charset="0"/>
              </a:rPr>
              <a:t>Répartition</a:t>
            </a:r>
            <a:r>
              <a:rPr lang="de-CH" altLang="de-DE" sz="2400" dirty="0">
                <a:latin typeface="Calibri" panose="020F0502020204030204" pitchFamily="34" charset="0"/>
              </a:rPr>
              <a:t> des </a:t>
            </a:r>
            <a:r>
              <a:rPr lang="de-CH" altLang="de-DE" sz="2400" dirty="0" err="1">
                <a:latin typeface="Calibri" panose="020F0502020204030204" pitchFamily="34" charset="0"/>
              </a:rPr>
              <a:t>risques</a:t>
            </a:r>
            <a:endParaRPr lang="de-CH" altLang="de-DE" sz="2400" dirty="0">
              <a:latin typeface="Calibri" panose="020F0502020204030204"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1" name="Rectangle 2">
            <a:extLst>
              <a:ext uri="{FF2B5EF4-FFF2-40B4-BE49-F238E27FC236}">
                <a16:creationId xmlns:a16="http://schemas.microsoft.com/office/drawing/2014/main" id="{4DF9A0AC-9F96-28A2-9B57-EA40B014BFC5}"/>
              </a:ext>
            </a:extLst>
          </p:cNvPr>
          <p:cNvSpPr>
            <a:spLocks noChangeArrowheads="1"/>
          </p:cNvSpPr>
          <p:nvPr/>
        </p:nvSpPr>
        <p:spPr bwMode="auto">
          <a:xfrm>
            <a:off x="322263" y="136525"/>
            <a:ext cx="7392987" cy="649288"/>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2. </a:t>
            </a:r>
            <a:r>
              <a:rPr lang="fr-FR" altLang="de-DE" sz="2400" b="1">
                <a:solidFill>
                  <a:schemeClr val="bg1"/>
                </a:solidFill>
                <a:latin typeface="Calibri" panose="020F0502020204030204" pitchFamily="34" charset="0"/>
              </a:rPr>
              <a:t>Le rôle économique des banques</a:t>
            </a:r>
            <a:endParaRPr lang="de-CH" altLang="de-DE" sz="2400" b="1">
              <a:solidFill>
                <a:schemeClr val="bg1"/>
              </a:solidFill>
              <a:latin typeface="Calibri" panose="020F0502020204030204" pitchFamily="34" charset="0"/>
            </a:endParaRPr>
          </a:p>
        </p:txBody>
      </p:sp>
      <p:sp>
        <p:nvSpPr>
          <p:cNvPr id="25602" name="Rectangle 3">
            <a:extLst>
              <a:ext uri="{FF2B5EF4-FFF2-40B4-BE49-F238E27FC236}">
                <a16:creationId xmlns:a16="http://schemas.microsoft.com/office/drawing/2014/main" id="{8D1B2B9F-1CBD-AB30-1E02-E9BDA48FF21C}"/>
              </a:ext>
            </a:extLst>
          </p:cNvPr>
          <p:cNvSpPr>
            <a:spLocks noChangeArrowheads="1"/>
          </p:cNvSpPr>
          <p:nvPr/>
        </p:nvSpPr>
        <p:spPr bwMode="auto">
          <a:xfrm>
            <a:off x="7975600" y="144463"/>
            <a:ext cx="719138" cy="649287"/>
          </a:xfrm>
          <a:prstGeom prst="rect">
            <a:avLst/>
          </a:prstGeom>
          <a:solidFill>
            <a:srgbClr val="01B2B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7</a:t>
            </a:r>
          </a:p>
        </p:txBody>
      </p:sp>
      <p:sp>
        <p:nvSpPr>
          <p:cNvPr id="25603" name="Text Box 10">
            <a:extLst>
              <a:ext uri="{FF2B5EF4-FFF2-40B4-BE49-F238E27FC236}">
                <a16:creationId xmlns:a16="http://schemas.microsoft.com/office/drawing/2014/main" id="{40D01493-3749-F524-79F6-2BC2878D082D}"/>
              </a:ext>
            </a:extLst>
          </p:cNvPr>
          <p:cNvSpPr txBox="1">
            <a:spLocks noChangeArrowheads="1"/>
          </p:cNvSpPr>
          <p:nvPr/>
        </p:nvSpPr>
        <p:spPr bwMode="auto">
          <a:xfrm>
            <a:off x="323850" y="1196975"/>
            <a:ext cx="8351838" cy="457200"/>
          </a:xfrm>
          <a:prstGeom prst="rect">
            <a:avLst/>
          </a:prstGeom>
          <a:solidFill>
            <a:srgbClr val="BAFBFE">
              <a:alpha val="36078"/>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buFontTx/>
              <a:buAutoNum type="arabicPeriod"/>
            </a:pPr>
            <a:r>
              <a:rPr lang="de-CH" altLang="de-DE" sz="2400">
                <a:latin typeface="Calibri" panose="020F0502020204030204" pitchFamily="34" charset="0"/>
              </a:rPr>
              <a:t>Transformation des échéances</a:t>
            </a:r>
          </a:p>
        </p:txBody>
      </p:sp>
      <p:sp>
        <p:nvSpPr>
          <p:cNvPr id="25604" name="Text Box 8">
            <a:extLst>
              <a:ext uri="{FF2B5EF4-FFF2-40B4-BE49-F238E27FC236}">
                <a16:creationId xmlns:a16="http://schemas.microsoft.com/office/drawing/2014/main" id="{409D07BC-8157-FBEC-660E-E7418E0B5CED}"/>
              </a:ext>
            </a:extLst>
          </p:cNvPr>
          <p:cNvSpPr txBox="1">
            <a:spLocks noChangeArrowheads="1"/>
          </p:cNvSpPr>
          <p:nvPr/>
        </p:nvSpPr>
        <p:spPr bwMode="auto">
          <a:xfrm>
            <a:off x="323850" y="2060575"/>
            <a:ext cx="8299450"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buFontTx/>
              <a:buChar char="•"/>
            </a:pPr>
            <a:r>
              <a:rPr lang="de-CH" altLang="de-DE" sz="2400">
                <a:latin typeface="Calibri" panose="020F0502020204030204" pitchFamily="34" charset="0"/>
              </a:rPr>
              <a:t>Les ménages aimeraient pouvoir récupérer leur épargne à tout moment </a:t>
            </a:r>
            <a:r>
              <a:rPr lang="de-CH" altLang="de-DE" sz="2400">
                <a:latin typeface="Calibri" panose="020F0502020204030204" pitchFamily="34" charset="0"/>
                <a:sym typeface="Wingdings" pitchFamily="2" charset="2"/>
              </a:rPr>
              <a:t></a:t>
            </a:r>
            <a:r>
              <a:rPr lang="de-CH" altLang="de-DE" sz="2400">
                <a:latin typeface="Calibri" panose="020F0502020204030204" pitchFamily="34" charset="0"/>
              </a:rPr>
              <a:t> horizon à court terme</a:t>
            </a:r>
          </a:p>
          <a:p>
            <a:pPr eaLnBrk="1" hangingPunct="1"/>
            <a:r>
              <a:rPr lang="de-CH" altLang="de-DE" sz="2400">
                <a:latin typeface="Calibri" panose="020F0502020204030204" pitchFamily="34" charset="0"/>
                <a:sym typeface="Wingdings" pitchFamily="2" charset="2"/>
              </a:rPr>
              <a:t>	</a:t>
            </a:r>
            <a:endParaRPr lang="de-CH" altLang="de-DE" sz="2400">
              <a:latin typeface="Calibri" panose="020F0502020204030204" pitchFamily="34" charset="0"/>
            </a:endParaRPr>
          </a:p>
          <a:p>
            <a:pPr eaLnBrk="1" hangingPunct="1">
              <a:buFontTx/>
              <a:buChar char="•"/>
            </a:pPr>
            <a:r>
              <a:rPr lang="de-CH" altLang="de-DE" sz="2400">
                <a:latin typeface="Calibri" panose="020F0502020204030204" pitchFamily="34" charset="0"/>
              </a:rPr>
              <a:t>Les entreprises investissent </a:t>
            </a:r>
            <a:r>
              <a:rPr lang="de-CH" altLang="de-DE" sz="2400">
                <a:latin typeface="Calibri" panose="020F0502020204030204" pitchFamily="34" charset="0"/>
                <a:sym typeface="Wingdings" pitchFamily="2" charset="2"/>
              </a:rPr>
              <a:t></a:t>
            </a:r>
            <a:r>
              <a:rPr lang="de-CH" altLang="de-DE" sz="2400">
                <a:latin typeface="Calibri" panose="020F0502020204030204" pitchFamily="34" charset="0"/>
              </a:rPr>
              <a:t> horizon à long terme</a:t>
            </a:r>
          </a:p>
          <a:p>
            <a:pPr eaLnBrk="1" hangingPunct="1">
              <a:buFontTx/>
              <a:buChar char="•"/>
            </a:pPr>
            <a:endParaRPr lang="de-CH" altLang="de-DE" sz="2400">
              <a:latin typeface="Calibri" panose="020F0502020204030204" pitchFamily="34" charset="0"/>
              <a:sym typeface="Wingdings" pitchFamily="2" charset="2"/>
            </a:endParaRPr>
          </a:p>
          <a:p>
            <a:pPr eaLnBrk="1" hangingPunct="1">
              <a:buFontTx/>
              <a:buChar char="•"/>
            </a:pPr>
            <a:r>
              <a:rPr lang="de-CH" altLang="de-DE" sz="2400">
                <a:latin typeface="Calibri" panose="020F0502020204030204" pitchFamily="34" charset="0"/>
                <a:sym typeface="Wingdings" pitchFamily="2" charset="2"/>
              </a:rPr>
              <a:t>Les banques résolvent cette différence en récoltant l’épargne de nombreuses personnes qui ne retirent pas leurs avoirs en même temps.</a:t>
            </a:r>
          </a:p>
        </p:txBody>
      </p:sp>
    </p:spTree>
  </p:cSld>
  <p:clrMapOvr>
    <a:masterClrMapping/>
  </p:clrMapOvr>
</p:sld>
</file>

<file path=ppt/theme/theme1.xml><?xml version="1.0" encoding="utf-8"?>
<a:theme xmlns:a="http://schemas.openxmlformats.org/drawingml/2006/main" name="Design KAPITEL 1">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sign KAPITEL 1" id="{DD133BA0-00F6-4058-A13E-D0A8A5BDDEB4}" vid="{56F45A12-2BCA-4FA7-A0DC-F09880C92FD9}"/>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Design KAPITEL 1</Template>
  <TotalTime>394</TotalTime>
  <Words>1846</Words>
  <Application>Microsoft Macintosh PowerPoint</Application>
  <PresentationFormat>Affichage à l'écran (4:3)</PresentationFormat>
  <Paragraphs>269</Paragraphs>
  <Slides>33</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33</vt:i4>
      </vt:variant>
    </vt:vector>
  </HeadingPairs>
  <TitlesOfParts>
    <vt:vector size="38" baseType="lpstr">
      <vt:lpstr>Arial</vt:lpstr>
      <vt:lpstr>Calibri</vt:lpstr>
      <vt:lpstr>Frutiger 45 Light</vt:lpstr>
      <vt:lpstr>Tunga</vt:lpstr>
      <vt:lpstr>Design KAPITEL 1</vt:lpstr>
      <vt:lpstr>Les banques et la stabilité financière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Inflation und Geldpolitik</dc:title>
  <dc:creator>Damian Künzi</dc:creator>
  <cp:lastModifiedBy>Alice Micheau</cp:lastModifiedBy>
  <cp:revision>188</cp:revision>
  <cp:lastPrinted>2019-05-09T06:24:23Z</cp:lastPrinted>
  <dcterms:created xsi:type="dcterms:W3CDTF">2007-08-28T15:32:08Z</dcterms:created>
  <dcterms:modified xsi:type="dcterms:W3CDTF">2025-03-04T09:03:44Z</dcterms:modified>
</cp:coreProperties>
</file>