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2"/>
  </p:notesMasterIdLst>
  <p:handoutMasterIdLst>
    <p:handoutMasterId r:id="rId43"/>
  </p:handoutMasterIdLst>
  <p:sldIdLst>
    <p:sldId id="260" r:id="rId2"/>
    <p:sldId id="261" r:id="rId3"/>
    <p:sldId id="262" r:id="rId4"/>
    <p:sldId id="266" r:id="rId5"/>
    <p:sldId id="270" r:id="rId6"/>
    <p:sldId id="267" r:id="rId7"/>
    <p:sldId id="269" r:id="rId8"/>
    <p:sldId id="271" r:id="rId9"/>
    <p:sldId id="272" r:id="rId10"/>
    <p:sldId id="263" r:id="rId11"/>
    <p:sldId id="273" r:id="rId12"/>
    <p:sldId id="274" r:id="rId13"/>
    <p:sldId id="275" r:id="rId14"/>
    <p:sldId id="276" r:id="rId15"/>
    <p:sldId id="277" r:id="rId16"/>
    <p:sldId id="278" r:id="rId17"/>
    <p:sldId id="279" r:id="rId18"/>
    <p:sldId id="281" r:id="rId19"/>
    <p:sldId id="284" r:id="rId20"/>
    <p:sldId id="285" r:id="rId21"/>
    <p:sldId id="286" r:id="rId22"/>
    <p:sldId id="287" r:id="rId23"/>
    <p:sldId id="264" r:id="rId24"/>
    <p:sldId id="288" r:id="rId25"/>
    <p:sldId id="289" r:id="rId26"/>
    <p:sldId id="290" r:id="rId27"/>
    <p:sldId id="291" r:id="rId28"/>
    <p:sldId id="292" r:id="rId29"/>
    <p:sldId id="265" r:id="rId30"/>
    <p:sldId id="293" r:id="rId31"/>
    <p:sldId id="294" r:id="rId32"/>
    <p:sldId id="295" r:id="rId33"/>
    <p:sldId id="297" r:id="rId34"/>
    <p:sldId id="305" r:id="rId35"/>
    <p:sldId id="306" r:id="rId36"/>
    <p:sldId id="298" r:id="rId37"/>
    <p:sldId id="300" r:id="rId38"/>
    <p:sldId id="301" r:id="rId39"/>
    <p:sldId id="299" r:id="rId40"/>
    <p:sldId id="302" r:id="rId41"/>
  </p:sldIdLst>
  <p:sldSz cx="9144000" cy="6858000" type="screen4x3"/>
  <p:notesSz cx="6797675" cy="9926638"/>
  <p:defaultTextStyle>
    <a:defPPr>
      <a:defRPr lang="de-DE"/>
    </a:defPPr>
    <a:lvl1pPr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Tunga" panose="020B0502040204020203"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Tunga" panose="020B0502040204020203"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Tunga" panose="020B0502040204020203"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Tunga" panose="020B0502040204020203"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117" d="100"/>
          <a:sy n="117" d="100"/>
        </p:scale>
        <p:origin x="1928" y="168"/>
      </p:cViewPr>
      <p:guideLst>
        <p:guide orient="horz" pos="2160"/>
        <p:guide pos="2880"/>
      </p:guideLst>
    </p:cSldViewPr>
  </p:slideViewPr>
  <p:notesTextViewPr>
    <p:cViewPr>
      <p:scale>
        <a:sx n="100" d="100"/>
        <a:sy n="100" d="100"/>
      </p:scale>
      <p:origin x="0" y="0"/>
    </p:cViewPr>
  </p:notesTextViewPr>
  <p:notesViewPr>
    <p:cSldViewPr>
      <p:cViewPr varScale="1">
        <p:scale>
          <a:sx n="76" d="100"/>
          <a:sy n="76" d="100"/>
        </p:scale>
        <p:origin x="3432"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3FC20E5-38F4-3D7C-FD94-D49ADBDA9012}"/>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ea typeface="ＭＳ Ｐゴシック" panose="020B0600070205080204" pitchFamily="34" charset="-128"/>
              </a:defRPr>
            </a:lvl1pPr>
          </a:lstStyle>
          <a:p>
            <a:pPr>
              <a:defRPr/>
            </a:pPr>
            <a:endParaRPr lang="fr-CH"/>
          </a:p>
        </p:txBody>
      </p:sp>
      <p:sp>
        <p:nvSpPr>
          <p:cNvPr id="4" name="Espace réservé du pied de page 3">
            <a:extLst>
              <a:ext uri="{FF2B5EF4-FFF2-40B4-BE49-F238E27FC236}">
                <a16:creationId xmlns:a16="http://schemas.microsoft.com/office/drawing/2014/main" id="{C2F8F786-C0E9-B08E-A6C6-772949D3D013}"/>
              </a:ext>
            </a:extLst>
          </p:cNvPr>
          <p:cNvSpPr>
            <a:spLocks noGrp="1"/>
          </p:cNvSpPr>
          <p:nvPr>
            <p:ph type="ftr" sz="quarter" idx="2"/>
          </p:nvPr>
        </p:nvSpPr>
        <p:spPr>
          <a:xfrm>
            <a:off x="0" y="9428163"/>
            <a:ext cx="2946400" cy="498475"/>
          </a:xfrm>
          <a:prstGeom prst="rect">
            <a:avLst/>
          </a:prstGeom>
        </p:spPr>
        <p:txBody>
          <a:bodyPr vert="horz" lIns="91440" tIns="45720" rIns="91440" bIns="45720" rtlCol="0" anchor="b"/>
          <a:lstStyle>
            <a:lvl1pPr algn="l">
              <a:defRPr sz="1200">
                <a:ea typeface="ＭＳ Ｐゴシック" panose="020B0600070205080204" pitchFamily="34" charset="-128"/>
              </a:defRPr>
            </a:lvl1pPr>
          </a:lstStyle>
          <a:p>
            <a:pPr>
              <a:defRPr/>
            </a:pPr>
            <a:endParaRPr lang="fr-CH"/>
          </a:p>
        </p:txBody>
      </p:sp>
      <p:sp>
        <p:nvSpPr>
          <p:cNvPr id="5" name="Espace réservé du numéro de diapositive 4">
            <a:extLst>
              <a:ext uri="{FF2B5EF4-FFF2-40B4-BE49-F238E27FC236}">
                <a16:creationId xmlns:a16="http://schemas.microsoft.com/office/drawing/2014/main" id="{78C3D2DD-F5EA-5257-C25A-4D3168F7A4E7}"/>
              </a:ext>
            </a:extLst>
          </p:cNvPr>
          <p:cNvSpPr>
            <a:spLocks noGrp="1"/>
          </p:cNvSpPr>
          <p:nvPr>
            <p:ph type="sldNum" sz="quarter" idx="3"/>
          </p:nvPr>
        </p:nvSpPr>
        <p:spPr>
          <a:xfrm>
            <a:off x="3849688" y="9428163"/>
            <a:ext cx="2946400" cy="498475"/>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panose="020B0600070205080204" pitchFamily="34" charset="-128"/>
              </a:defRPr>
            </a:lvl1pPr>
          </a:lstStyle>
          <a:p>
            <a:pPr>
              <a:defRPr/>
            </a:pPr>
            <a:fld id="{BF41424B-4525-5449-A841-E2DCCD92206A}" type="slidenum">
              <a:rPr lang="fr-CH" altLang="fr-FR"/>
              <a:pPr>
                <a:defRPr/>
              </a:pPr>
              <a:t>‹N°›</a:t>
            </a:fld>
            <a:endParaRPr lang="fr-CH"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75F9B8A-D6B7-1DA1-DBFF-8BE566F8547D}"/>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ea typeface="ＭＳ Ｐゴシック" panose="020B0600070205080204" pitchFamily="34" charset="-128"/>
              </a:defRPr>
            </a:lvl1pPr>
          </a:lstStyle>
          <a:p>
            <a:pPr>
              <a:defRPr/>
            </a:pPr>
            <a:endParaRPr lang="fr-CH"/>
          </a:p>
        </p:txBody>
      </p:sp>
      <p:sp>
        <p:nvSpPr>
          <p:cNvPr id="3" name="Espace réservé de la date 2">
            <a:extLst>
              <a:ext uri="{FF2B5EF4-FFF2-40B4-BE49-F238E27FC236}">
                <a16:creationId xmlns:a16="http://schemas.microsoft.com/office/drawing/2014/main" id="{4E80630A-4E55-C052-23F7-35A909DF49C1}"/>
              </a:ext>
            </a:extLst>
          </p:cNvPr>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ea typeface="ＭＳ Ｐゴシック" panose="020B0600070205080204" pitchFamily="34" charset="-128"/>
              </a:defRPr>
            </a:lvl1pPr>
          </a:lstStyle>
          <a:p>
            <a:pPr>
              <a:defRPr/>
            </a:pPr>
            <a:fld id="{9F346262-3070-124E-876B-16011DB359B8}" type="datetimeFigureOut">
              <a:rPr lang="fr-CH"/>
              <a:pPr>
                <a:defRPr/>
              </a:pPr>
              <a:t>04.03.25</a:t>
            </a:fld>
            <a:endParaRPr lang="fr-CH"/>
          </a:p>
        </p:txBody>
      </p:sp>
      <p:sp>
        <p:nvSpPr>
          <p:cNvPr id="5" name="Espace réservé des notes 4">
            <a:extLst>
              <a:ext uri="{FF2B5EF4-FFF2-40B4-BE49-F238E27FC236}">
                <a16:creationId xmlns:a16="http://schemas.microsoft.com/office/drawing/2014/main" id="{23DE2212-1B8C-D8A0-DE91-0E85A42B1E44}"/>
              </a:ext>
            </a:extLst>
          </p:cNvPr>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CH" noProof="0"/>
          </a:p>
        </p:txBody>
      </p:sp>
      <p:sp>
        <p:nvSpPr>
          <p:cNvPr id="6" name="Espace réservé du pied de page 5">
            <a:extLst>
              <a:ext uri="{FF2B5EF4-FFF2-40B4-BE49-F238E27FC236}">
                <a16:creationId xmlns:a16="http://schemas.microsoft.com/office/drawing/2014/main" id="{902AF07E-4ABF-5A7D-E967-FA545EFED55C}"/>
              </a:ext>
            </a:extLst>
          </p:cNvPr>
          <p:cNvSpPr>
            <a:spLocks noGrp="1"/>
          </p:cNvSpPr>
          <p:nvPr>
            <p:ph type="ftr" sz="quarter" idx="4"/>
          </p:nvPr>
        </p:nvSpPr>
        <p:spPr>
          <a:xfrm>
            <a:off x="0" y="9428163"/>
            <a:ext cx="2946400" cy="498475"/>
          </a:xfrm>
          <a:prstGeom prst="rect">
            <a:avLst/>
          </a:prstGeom>
        </p:spPr>
        <p:txBody>
          <a:bodyPr vert="horz" lIns="91440" tIns="45720" rIns="91440" bIns="45720" rtlCol="0" anchor="b"/>
          <a:lstStyle>
            <a:lvl1pPr algn="l">
              <a:defRPr sz="1200">
                <a:ea typeface="ＭＳ Ｐゴシック" panose="020B0600070205080204" pitchFamily="34" charset="-128"/>
              </a:defRPr>
            </a:lvl1pPr>
          </a:lstStyle>
          <a:p>
            <a:pPr>
              <a:defRPr/>
            </a:pPr>
            <a:endParaRPr lang="fr-CH"/>
          </a:p>
        </p:txBody>
      </p:sp>
      <p:sp>
        <p:nvSpPr>
          <p:cNvPr id="7" name="Espace réservé du numéro de diapositive 6">
            <a:extLst>
              <a:ext uri="{FF2B5EF4-FFF2-40B4-BE49-F238E27FC236}">
                <a16:creationId xmlns:a16="http://schemas.microsoft.com/office/drawing/2014/main" id="{66AEC656-2560-020F-69CC-8950467A9231}"/>
              </a:ext>
            </a:extLst>
          </p:cNvPr>
          <p:cNvSpPr>
            <a:spLocks noGrp="1"/>
          </p:cNvSpPr>
          <p:nvPr>
            <p:ph type="sldNum" sz="quarter" idx="5"/>
          </p:nvPr>
        </p:nvSpPr>
        <p:spPr>
          <a:xfrm>
            <a:off x="3849688" y="9428163"/>
            <a:ext cx="2946400" cy="498475"/>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panose="020B0600070205080204" pitchFamily="34" charset="-128"/>
              </a:defRPr>
            </a:lvl1pPr>
          </a:lstStyle>
          <a:p>
            <a:pPr>
              <a:defRPr/>
            </a:pPr>
            <a:fld id="{51F78E6F-4A69-D04E-A4D6-127AE136257F}" type="slidenum">
              <a:rPr lang="fr-CH" altLang="fr-FR"/>
              <a:pPr>
                <a:defRPr/>
              </a:pPr>
              <a:t>‹N°›</a:t>
            </a:fld>
            <a:endParaRPr lang="fr-CH"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51F78E6F-4A69-D04E-A4D6-127AE136257F}" type="slidenum">
              <a:rPr lang="fr-CH" altLang="fr-FR" smtClean="0"/>
              <a:pPr>
                <a:defRPr/>
              </a:pPr>
              <a:t>6</a:t>
            </a:fld>
            <a:endParaRPr lang="fr-CH" altLang="fr-FR"/>
          </a:p>
        </p:txBody>
      </p:sp>
    </p:spTree>
    <p:extLst>
      <p:ext uri="{BB962C8B-B14F-4D97-AF65-F5344CB8AC3E}">
        <p14:creationId xmlns:p14="http://schemas.microsoft.com/office/powerpoint/2010/main" val="3483185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51F78E6F-4A69-D04E-A4D6-127AE136257F}" type="slidenum">
              <a:rPr lang="fr-CH" altLang="fr-FR" smtClean="0"/>
              <a:pPr>
                <a:defRPr/>
              </a:pPr>
              <a:t>7</a:t>
            </a:fld>
            <a:endParaRPr lang="fr-CH" altLang="fr-FR"/>
          </a:p>
        </p:txBody>
      </p:sp>
    </p:spTree>
    <p:extLst>
      <p:ext uri="{BB962C8B-B14F-4D97-AF65-F5344CB8AC3E}">
        <p14:creationId xmlns:p14="http://schemas.microsoft.com/office/powerpoint/2010/main" val="89418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51F78E6F-4A69-D04E-A4D6-127AE136257F}" type="slidenum">
              <a:rPr lang="fr-CH" altLang="fr-FR" smtClean="0"/>
              <a:pPr>
                <a:defRPr/>
              </a:pPr>
              <a:t>31</a:t>
            </a:fld>
            <a:endParaRPr lang="fr-CH" altLang="fr-FR"/>
          </a:p>
        </p:txBody>
      </p:sp>
    </p:spTree>
    <p:extLst>
      <p:ext uri="{BB962C8B-B14F-4D97-AF65-F5344CB8AC3E}">
        <p14:creationId xmlns:p14="http://schemas.microsoft.com/office/powerpoint/2010/main" val="805112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51F78E6F-4A69-D04E-A4D6-127AE136257F}" type="slidenum">
              <a:rPr lang="fr-CH" altLang="fr-FR" smtClean="0"/>
              <a:pPr>
                <a:defRPr/>
              </a:pPr>
              <a:t>33</a:t>
            </a:fld>
            <a:endParaRPr lang="fr-CH" altLang="fr-FR"/>
          </a:p>
        </p:txBody>
      </p:sp>
    </p:spTree>
    <p:extLst>
      <p:ext uri="{BB962C8B-B14F-4D97-AF65-F5344CB8AC3E}">
        <p14:creationId xmlns:p14="http://schemas.microsoft.com/office/powerpoint/2010/main" val="3997982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de-DE"/>
              <a:t>Titelmasterformat durch Klicken bearbeiten</a:t>
            </a:r>
            <a:endParaRPr lang="de-CH"/>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Formatvorlage des Untertitelmasters durch Klicken bearbeiten</a:t>
            </a:r>
            <a:endParaRPr lang="de-CH"/>
          </a:p>
        </p:txBody>
      </p:sp>
      <p:sp>
        <p:nvSpPr>
          <p:cNvPr id="4" name="Fußzeilenplatzhalter 4">
            <a:extLst>
              <a:ext uri="{FF2B5EF4-FFF2-40B4-BE49-F238E27FC236}">
                <a16:creationId xmlns:a16="http://schemas.microsoft.com/office/drawing/2014/main" id="{3BEE3264-3182-0BA6-2FAA-92ECE9FCA063}"/>
              </a:ext>
            </a:extLst>
          </p:cNvPr>
          <p:cNvSpPr>
            <a:spLocks noGrp="1"/>
          </p:cNvSpPr>
          <p:nvPr>
            <p:ph type="ftr" sz="quarter" idx="10"/>
          </p:nvPr>
        </p:nvSpPr>
        <p:spPr>
          <a:xfrm>
            <a:off x="5435600" y="5865813"/>
            <a:ext cx="3086100" cy="365125"/>
          </a:xfrm>
        </p:spPr>
        <p:txBody>
          <a:bodyPr/>
          <a:lstStyle>
            <a:lvl1pPr>
              <a:defRPr/>
            </a:lvl1pPr>
          </a:lstStyle>
          <a:p>
            <a:pPr>
              <a:defRPr/>
            </a:pPr>
            <a:endParaRPr lang="de-DE"/>
          </a:p>
        </p:txBody>
      </p:sp>
      <p:sp>
        <p:nvSpPr>
          <p:cNvPr id="5" name="Foliennummernplatzhalter 5">
            <a:extLst>
              <a:ext uri="{FF2B5EF4-FFF2-40B4-BE49-F238E27FC236}">
                <a16:creationId xmlns:a16="http://schemas.microsoft.com/office/drawing/2014/main" id="{E0BC6B47-FEE1-BB04-2F2E-3A12592C910C}"/>
              </a:ext>
            </a:extLst>
          </p:cNvPr>
          <p:cNvSpPr>
            <a:spLocks noGrp="1"/>
          </p:cNvSpPr>
          <p:nvPr>
            <p:ph type="sldNum" sz="quarter" idx="11"/>
          </p:nvPr>
        </p:nvSpPr>
        <p:spPr>
          <a:xfrm>
            <a:off x="6659563" y="5848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BA529435-DC0E-EC40-AD71-527CD0FC66C2}" type="slidenum">
              <a:rPr lang="de-DE" altLang="de-DE"/>
              <a:pPr>
                <a:defRPr/>
              </a:pPr>
              <a:t>‹N°›</a:t>
            </a:fld>
            <a:endParaRPr lang="de-DE" altLang="de-DE"/>
          </a:p>
        </p:txBody>
      </p:sp>
    </p:spTree>
    <p:extLst>
      <p:ext uri="{BB962C8B-B14F-4D97-AF65-F5344CB8AC3E}">
        <p14:creationId xmlns:p14="http://schemas.microsoft.com/office/powerpoint/2010/main" val="3580420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und vertikaler Tex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84F8050C-4922-B5C6-3F8F-37D5D89C42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8A6381D4-B7B1-47F2-67D3-68293856D8C0}"/>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BE106A90-A1BC-F17E-E88D-6B31AA906623}"/>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093F38C6-66E4-7717-B330-AAE2332D95C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71B465C5-4CE6-6B2F-3CDA-4667854CC5F4}"/>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9" name="Datumsplatzhalter 3">
            <a:extLst>
              <a:ext uri="{FF2B5EF4-FFF2-40B4-BE49-F238E27FC236}">
                <a16:creationId xmlns:a16="http://schemas.microsoft.com/office/drawing/2014/main" id="{A8D818A7-3E88-286C-FDCF-ED64541C7151}"/>
              </a:ext>
            </a:extLst>
          </p:cNvPr>
          <p:cNvSpPr>
            <a:spLocks noGrp="1"/>
          </p:cNvSpPr>
          <p:nvPr>
            <p:ph type="dt" sz="half" idx="10"/>
          </p:nvPr>
        </p:nvSpPr>
        <p:spPr/>
        <p:txBody>
          <a:bodyPr/>
          <a:lstStyle>
            <a:lvl1pPr>
              <a:defRPr/>
            </a:lvl1pPr>
          </a:lstStyle>
          <a:p>
            <a:pPr>
              <a:defRPr/>
            </a:pPr>
            <a:endParaRPr lang="de-DE"/>
          </a:p>
        </p:txBody>
      </p:sp>
      <p:sp>
        <p:nvSpPr>
          <p:cNvPr id="10" name="Fußzeilenplatzhalter 4">
            <a:extLst>
              <a:ext uri="{FF2B5EF4-FFF2-40B4-BE49-F238E27FC236}">
                <a16:creationId xmlns:a16="http://schemas.microsoft.com/office/drawing/2014/main" id="{6608C2DB-359A-468D-DA8F-D193EA77C142}"/>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5">
            <a:extLst>
              <a:ext uri="{FF2B5EF4-FFF2-40B4-BE49-F238E27FC236}">
                <a16:creationId xmlns:a16="http://schemas.microsoft.com/office/drawing/2014/main" id="{D13B8B44-0837-8B77-46D2-DBEE823D99C1}"/>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79508650-8CA8-6945-800E-F2AE4947A370}" type="slidenum">
              <a:rPr lang="de-DE" altLang="de-DE"/>
              <a:pPr>
                <a:defRPr/>
              </a:pPr>
              <a:t>‹N°›</a:t>
            </a:fld>
            <a:endParaRPr lang="de-DE" altLang="de-DE"/>
          </a:p>
        </p:txBody>
      </p:sp>
    </p:spTree>
    <p:extLst>
      <p:ext uri="{BB962C8B-B14F-4D97-AF65-F5344CB8AC3E}">
        <p14:creationId xmlns:p14="http://schemas.microsoft.com/office/powerpoint/2010/main" val="2225952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79AA1021-C030-F302-073A-2B8452947C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978E329A-7C13-7198-E42E-45BF22BB311C}"/>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AC75AFE1-685D-238B-3E6F-D040F8755AC4}"/>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CC2DD216-4F7F-CDAD-5FEB-D13C36C55AA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939DE1FC-F783-42BB-AFB6-EBCA33B71A73}"/>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Vertikaler Titel 1"/>
          <p:cNvSpPr>
            <a:spLocks noGrp="1"/>
          </p:cNvSpPr>
          <p:nvPr>
            <p:ph type="title" orient="vert"/>
          </p:nvPr>
        </p:nvSpPr>
        <p:spPr>
          <a:xfrm>
            <a:off x="6543675" y="365125"/>
            <a:ext cx="1971675" cy="5811838"/>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9" name="Datumsplatzhalter 3">
            <a:extLst>
              <a:ext uri="{FF2B5EF4-FFF2-40B4-BE49-F238E27FC236}">
                <a16:creationId xmlns:a16="http://schemas.microsoft.com/office/drawing/2014/main" id="{5D7F0128-AD30-9F1A-62AC-CF51C4DA06B0}"/>
              </a:ext>
            </a:extLst>
          </p:cNvPr>
          <p:cNvSpPr>
            <a:spLocks noGrp="1"/>
          </p:cNvSpPr>
          <p:nvPr>
            <p:ph type="dt" sz="half" idx="10"/>
          </p:nvPr>
        </p:nvSpPr>
        <p:spPr/>
        <p:txBody>
          <a:bodyPr/>
          <a:lstStyle>
            <a:lvl1pPr>
              <a:defRPr/>
            </a:lvl1pPr>
          </a:lstStyle>
          <a:p>
            <a:pPr>
              <a:defRPr/>
            </a:pPr>
            <a:endParaRPr lang="de-DE"/>
          </a:p>
        </p:txBody>
      </p:sp>
      <p:sp>
        <p:nvSpPr>
          <p:cNvPr id="10" name="Fußzeilenplatzhalter 4">
            <a:extLst>
              <a:ext uri="{FF2B5EF4-FFF2-40B4-BE49-F238E27FC236}">
                <a16:creationId xmlns:a16="http://schemas.microsoft.com/office/drawing/2014/main" id="{3169C798-1383-691C-CAAA-76CD420E0CFC}"/>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5">
            <a:extLst>
              <a:ext uri="{FF2B5EF4-FFF2-40B4-BE49-F238E27FC236}">
                <a16:creationId xmlns:a16="http://schemas.microsoft.com/office/drawing/2014/main" id="{3C8BA969-51FA-337A-AD06-CB3DAF73AB3E}"/>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7D7BD686-F78E-A646-A905-D9A75A199BF0}" type="slidenum">
              <a:rPr lang="de-DE" altLang="de-DE"/>
              <a:pPr>
                <a:defRPr/>
              </a:pPr>
              <a:t>‹N°›</a:t>
            </a:fld>
            <a:endParaRPr lang="de-DE" altLang="de-DE"/>
          </a:p>
        </p:txBody>
      </p:sp>
    </p:spTree>
    <p:extLst>
      <p:ext uri="{BB962C8B-B14F-4D97-AF65-F5344CB8AC3E}">
        <p14:creationId xmlns:p14="http://schemas.microsoft.com/office/powerpoint/2010/main" val="2304462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Benutzerdefiniertes Layout">
    <p:spTree>
      <p:nvGrpSpPr>
        <p:cNvPr id="1" name=""/>
        <p:cNvGrpSpPr/>
        <p:nvPr/>
      </p:nvGrpSpPr>
      <p:grpSpPr>
        <a:xfrm>
          <a:off x="0" y="0"/>
          <a:ext cx="0" cy="0"/>
          <a:chOff x="0" y="0"/>
          <a:chExt cx="0" cy="0"/>
        </a:xfrm>
      </p:grpSpPr>
      <p:pic>
        <p:nvPicPr>
          <p:cNvPr id="3" name="Picture 9" descr="C:\Users\dak\Desktop\hep_logo [klein].jpg">
            <a:extLst>
              <a:ext uri="{FF2B5EF4-FFF2-40B4-BE49-F238E27FC236}">
                <a16:creationId xmlns:a16="http://schemas.microsoft.com/office/drawing/2014/main" id="{29E8C77A-365D-8770-013C-3FD5B8E3F2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8">
            <a:extLst>
              <a:ext uri="{FF2B5EF4-FFF2-40B4-BE49-F238E27FC236}">
                <a16:creationId xmlns:a16="http://schemas.microsoft.com/office/drawing/2014/main" id="{38B3EDC5-52DA-08F8-B8BB-16800DF317F3}"/>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5" name="Text Box 8">
            <a:extLst>
              <a:ext uri="{FF2B5EF4-FFF2-40B4-BE49-F238E27FC236}">
                <a16:creationId xmlns:a16="http://schemas.microsoft.com/office/drawing/2014/main" id="{D433943C-AE5B-C0E3-47AB-A956388048A3}"/>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6" name="Picture 10" descr="C:\Users\dak\Desktop\hep_logo [klein2].jpg">
            <a:extLst>
              <a:ext uri="{FF2B5EF4-FFF2-40B4-BE49-F238E27FC236}">
                <a16:creationId xmlns:a16="http://schemas.microsoft.com/office/drawing/2014/main" id="{3C7F685E-226F-F94A-CF6F-6D0C518613F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8">
            <a:extLst>
              <a:ext uri="{FF2B5EF4-FFF2-40B4-BE49-F238E27FC236}">
                <a16:creationId xmlns:a16="http://schemas.microsoft.com/office/drawing/2014/main" id="{581BEE2D-5DFD-EA0A-C071-1AAC5C361C85}"/>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a:p>
        </p:txBody>
      </p:sp>
      <p:sp>
        <p:nvSpPr>
          <p:cNvPr id="8" name="Datumsplatzhalter 2">
            <a:extLst>
              <a:ext uri="{FF2B5EF4-FFF2-40B4-BE49-F238E27FC236}">
                <a16:creationId xmlns:a16="http://schemas.microsoft.com/office/drawing/2014/main" id="{98C73DA8-4722-CA91-4DA3-7FD692900798}"/>
              </a:ext>
            </a:extLst>
          </p:cNvPr>
          <p:cNvSpPr>
            <a:spLocks noGrp="1"/>
          </p:cNvSpPr>
          <p:nvPr>
            <p:ph type="dt" sz="half" idx="10"/>
          </p:nvPr>
        </p:nvSpPr>
        <p:spPr/>
        <p:txBody>
          <a:bodyPr/>
          <a:lstStyle>
            <a:lvl1pPr>
              <a:defRPr/>
            </a:lvl1pPr>
          </a:lstStyle>
          <a:p>
            <a:pPr>
              <a:defRPr/>
            </a:pPr>
            <a:endParaRPr lang="de-DE"/>
          </a:p>
        </p:txBody>
      </p:sp>
      <p:sp>
        <p:nvSpPr>
          <p:cNvPr id="9" name="Fußzeilenplatzhalter 3">
            <a:extLst>
              <a:ext uri="{FF2B5EF4-FFF2-40B4-BE49-F238E27FC236}">
                <a16:creationId xmlns:a16="http://schemas.microsoft.com/office/drawing/2014/main" id="{3CEEF707-766F-91BB-FBEA-9C68AFF3C176}"/>
              </a:ext>
            </a:extLst>
          </p:cNvPr>
          <p:cNvSpPr>
            <a:spLocks noGrp="1"/>
          </p:cNvSpPr>
          <p:nvPr>
            <p:ph type="ftr" sz="quarter" idx="11"/>
          </p:nvPr>
        </p:nvSpPr>
        <p:spPr/>
        <p:txBody>
          <a:bodyPr/>
          <a:lstStyle>
            <a:lvl1pPr>
              <a:defRPr/>
            </a:lvl1pPr>
          </a:lstStyle>
          <a:p>
            <a:pPr>
              <a:defRPr/>
            </a:pPr>
            <a:endParaRPr lang="de-DE"/>
          </a:p>
        </p:txBody>
      </p:sp>
      <p:sp>
        <p:nvSpPr>
          <p:cNvPr id="10" name="Foliennummernplatzhalter 4">
            <a:extLst>
              <a:ext uri="{FF2B5EF4-FFF2-40B4-BE49-F238E27FC236}">
                <a16:creationId xmlns:a16="http://schemas.microsoft.com/office/drawing/2014/main" id="{A157C748-7896-73E6-2F2E-C6BDD1AE4B85}"/>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5347A42F-20DD-EC49-8250-4015C2E894E1}" type="slidenum">
              <a:rPr lang="de-DE" altLang="de-DE"/>
              <a:pPr>
                <a:defRPr/>
              </a:pPr>
              <a:t>‹N°›</a:t>
            </a:fld>
            <a:endParaRPr lang="de-DE" altLang="de-DE"/>
          </a:p>
        </p:txBody>
      </p:sp>
    </p:spTree>
    <p:extLst>
      <p:ext uri="{BB962C8B-B14F-4D97-AF65-F5344CB8AC3E}">
        <p14:creationId xmlns:p14="http://schemas.microsoft.com/office/powerpoint/2010/main" val="1988388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Benutzerdefiniertes Layout">
    <p:spTree>
      <p:nvGrpSpPr>
        <p:cNvPr id="1" name=""/>
        <p:cNvGrpSpPr/>
        <p:nvPr/>
      </p:nvGrpSpPr>
      <p:grpSpPr>
        <a:xfrm>
          <a:off x="0" y="0"/>
          <a:ext cx="0" cy="0"/>
          <a:chOff x="0" y="0"/>
          <a:chExt cx="0" cy="0"/>
        </a:xfrm>
      </p:grpSpPr>
      <p:pic>
        <p:nvPicPr>
          <p:cNvPr id="3" name="Picture 9" descr="C:\Users\dak\Desktop\hep_logo [klein].jpg">
            <a:extLst>
              <a:ext uri="{FF2B5EF4-FFF2-40B4-BE49-F238E27FC236}">
                <a16:creationId xmlns:a16="http://schemas.microsoft.com/office/drawing/2014/main" id="{7FAD44A2-DEA9-C349-42FD-47366DA8D4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8">
            <a:extLst>
              <a:ext uri="{FF2B5EF4-FFF2-40B4-BE49-F238E27FC236}">
                <a16:creationId xmlns:a16="http://schemas.microsoft.com/office/drawing/2014/main" id="{AE945CA5-3417-659E-242C-6CE50261921A}"/>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5" name="Text Box 8">
            <a:extLst>
              <a:ext uri="{FF2B5EF4-FFF2-40B4-BE49-F238E27FC236}">
                <a16:creationId xmlns:a16="http://schemas.microsoft.com/office/drawing/2014/main" id="{52481D5B-C752-FCF5-A57B-AD304C32AB11}"/>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6" name="Picture 10" descr="C:\Users\dak\Desktop\hep_logo [klein2].jpg">
            <a:extLst>
              <a:ext uri="{FF2B5EF4-FFF2-40B4-BE49-F238E27FC236}">
                <a16:creationId xmlns:a16="http://schemas.microsoft.com/office/drawing/2014/main" id="{F51DA9DE-CCDC-B1FF-632D-A91140034D1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8">
            <a:extLst>
              <a:ext uri="{FF2B5EF4-FFF2-40B4-BE49-F238E27FC236}">
                <a16:creationId xmlns:a16="http://schemas.microsoft.com/office/drawing/2014/main" id="{FD454697-ACB5-A8F7-EABA-D044FDAD8FDC}"/>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a:p>
        </p:txBody>
      </p:sp>
      <p:sp>
        <p:nvSpPr>
          <p:cNvPr id="8" name="Rectangle 4">
            <a:extLst>
              <a:ext uri="{FF2B5EF4-FFF2-40B4-BE49-F238E27FC236}">
                <a16:creationId xmlns:a16="http://schemas.microsoft.com/office/drawing/2014/main" id="{9105FDFA-22DE-9E22-878B-7A66D8057630}"/>
              </a:ext>
            </a:extLst>
          </p:cNvPr>
          <p:cNvSpPr>
            <a:spLocks noGrp="1" noChangeArrowheads="1"/>
          </p:cNvSpPr>
          <p:nvPr>
            <p:ph type="dt" sz="half" idx="10"/>
          </p:nvPr>
        </p:nvSpPr>
        <p:spPr/>
        <p:txBody>
          <a:bodyPr/>
          <a:lstStyle>
            <a:lvl1pPr>
              <a:defRPr/>
            </a:lvl1pPr>
          </a:lstStyle>
          <a:p>
            <a:pPr>
              <a:defRPr/>
            </a:pPr>
            <a:endParaRPr lang="de-DE"/>
          </a:p>
        </p:txBody>
      </p:sp>
      <p:sp>
        <p:nvSpPr>
          <p:cNvPr id="9" name="Rectangle 5">
            <a:extLst>
              <a:ext uri="{FF2B5EF4-FFF2-40B4-BE49-F238E27FC236}">
                <a16:creationId xmlns:a16="http://schemas.microsoft.com/office/drawing/2014/main" id="{DA979F73-8810-9A3D-56E7-C3D18E22C679}"/>
              </a:ext>
            </a:extLst>
          </p:cNvPr>
          <p:cNvSpPr>
            <a:spLocks noGrp="1" noChangeArrowheads="1"/>
          </p:cNvSpPr>
          <p:nvPr>
            <p:ph type="ftr" sz="quarter" idx="11"/>
          </p:nvPr>
        </p:nvSpPr>
        <p:spPr/>
        <p:txBody>
          <a:bodyPr/>
          <a:lstStyle>
            <a:lvl1pPr>
              <a:defRPr/>
            </a:lvl1pPr>
          </a:lstStyle>
          <a:p>
            <a:pPr>
              <a:defRPr/>
            </a:pPr>
            <a:endParaRPr lang="de-DE"/>
          </a:p>
        </p:txBody>
      </p:sp>
      <p:sp>
        <p:nvSpPr>
          <p:cNvPr id="10" name="Rectangle 6">
            <a:extLst>
              <a:ext uri="{FF2B5EF4-FFF2-40B4-BE49-F238E27FC236}">
                <a16:creationId xmlns:a16="http://schemas.microsoft.com/office/drawing/2014/main" id="{87D28917-3902-A21A-0B8A-3B77EBD713DF}"/>
              </a:ext>
            </a:extLst>
          </p:cNvPr>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1E535F33-D34C-1940-A366-5C9DE0DC2441}" type="slidenum">
              <a:rPr lang="de-DE" altLang="de-DE"/>
              <a:pPr>
                <a:defRPr/>
              </a:pPr>
              <a:t>‹N°›</a:t>
            </a:fld>
            <a:endParaRPr lang="de-DE" altLang="de-DE"/>
          </a:p>
        </p:txBody>
      </p:sp>
    </p:spTree>
    <p:extLst>
      <p:ext uri="{BB962C8B-B14F-4D97-AF65-F5344CB8AC3E}">
        <p14:creationId xmlns:p14="http://schemas.microsoft.com/office/powerpoint/2010/main" val="3737374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und Inhal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0E47E6A1-CCB6-D3EF-A6C5-B8B89460BE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106F6F27-97D8-7035-2B93-B6A8CD140202}"/>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D968ACEC-9F0B-DB69-8437-68C1F801999C}"/>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5278B0D9-515E-1A94-B1FD-BB67DC0C7CB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64FCB2D9-AE03-3143-7C18-4885D2D34BAB}"/>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dirty="0"/>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9" name="Datumsplatzhalter 3">
            <a:extLst>
              <a:ext uri="{FF2B5EF4-FFF2-40B4-BE49-F238E27FC236}">
                <a16:creationId xmlns:a16="http://schemas.microsoft.com/office/drawing/2014/main" id="{A8E2F53F-5857-8ECD-0ABF-92B20BCFC995}"/>
              </a:ext>
            </a:extLst>
          </p:cNvPr>
          <p:cNvSpPr>
            <a:spLocks noGrp="1"/>
          </p:cNvSpPr>
          <p:nvPr>
            <p:ph type="dt" sz="half" idx="10"/>
          </p:nvPr>
        </p:nvSpPr>
        <p:spPr/>
        <p:txBody>
          <a:bodyPr/>
          <a:lstStyle>
            <a:lvl1pPr>
              <a:defRPr/>
            </a:lvl1pPr>
          </a:lstStyle>
          <a:p>
            <a:pPr>
              <a:defRPr/>
            </a:pPr>
            <a:endParaRPr lang="de-DE"/>
          </a:p>
        </p:txBody>
      </p:sp>
      <p:sp>
        <p:nvSpPr>
          <p:cNvPr id="10" name="Fußzeilenplatzhalter 4">
            <a:extLst>
              <a:ext uri="{FF2B5EF4-FFF2-40B4-BE49-F238E27FC236}">
                <a16:creationId xmlns:a16="http://schemas.microsoft.com/office/drawing/2014/main" id="{D9E49984-C7A4-6A11-6220-7DD14A3C3DD9}"/>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5">
            <a:extLst>
              <a:ext uri="{FF2B5EF4-FFF2-40B4-BE49-F238E27FC236}">
                <a16:creationId xmlns:a16="http://schemas.microsoft.com/office/drawing/2014/main" id="{4437A4A6-48F8-BB39-54E7-DA610ACE7352}"/>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41C46682-DEAA-974E-BF17-56ED15A0C0C5}" type="slidenum">
              <a:rPr lang="de-DE" altLang="de-DE"/>
              <a:pPr>
                <a:defRPr/>
              </a:pPr>
              <a:t>‹N°›</a:t>
            </a:fld>
            <a:endParaRPr lang="de-DE" altLang="de-DE"/>
          </a:p>
        </p:txBody>
      </p:sp>
    </p:spTree>
    <p:extLst>
      <p:ext uri="{BB962C8B-B14F-4D97-AF65-F5344CB8AC3E}">
        <p14:creationId xmlns:p14="http://schemas.microsoft.com/office/powerpoint/2010/main" val="89608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bschnitts-&#10;überschrif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B484D292-0ADF-089B-9021-91AECC0DAB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AD567BF7-7FB1-BC54-22D6-0DDD99B10BA9}"/>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807B8B79-98B3-AE13-92B0-3D1596EA2046}"/>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566B4C3F-27A6-A276-E042-04D2D4302F9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8F747407-2BE7-8AE8-77E5-A5A1DDDBACCC}"/>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a:xfrm>
            <a:off x="623888" y="1709739"/>
            <a:ext cx="7886700" cy="2852737"/>
          </a:xfrm>
        </p:spPr>
        <p:txBody>
          <a:bodyPr anchor="b"/>
          <a:lstStyle>
            <a:lvl1pPr>
              <a:defRPr sz="4500"/>
            </a:lvl1pPr>
          </a:lstStyle>
          <a:p>
            <a:r>
              <a:rPr lang="de-DE"/>
              <a:t>Titelmasterformat durch Klicken bearbeiten</a:t>
            </a:r>
            <a:endParaRPr lang="de-CH"/>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Textmasterformat bearbeiten</a:t>
            </a:r>
          </a:p>
        </p:txBody>
      </p:sp>
      <p:sp>
        <p:nvSpPr>
          <p:cNvPr id="9" name="Datumsplatzhalter 3">
            <a:extLst>
              <a:ext uri="{FF2B5EF4-FFF2-40B4-BE49-F238E27FC236}">
                <a16:creationId xmlns:a16="http://schemas.microsoft.com/office/drawing/2014/main" id="{BF7FAF8C-CF04-8A42-DD59-E96905B7F295}"/>
              </a:ext>
            </a:extLst>
          </p:cNvPr>
          <p:cNvSpPr>
            <a:spLocks noGrp="1"/>
          </p:cNvSpPr>
          <p:nvPr>
            <p:ph type="dt" sz="half" idx="10"/>
          </p:nvPr>
        </p:nvSpPr>
        <p:spPr/>
        <p:txBody>
          <a:bodyPr/>
          <a:lstStyle>
            <a:lvl1pPr>
              <a:defRPr/>
            </a:lvl1pPr>
          </a:lstStyle>
          <a:p>
            <a:pPr>
              <a:defRPr/>
            </a:pPr>
            <a:endParaRPr lang="de-DE"/>
          </a:p>
        </p:txBody>
      </p:sp>
      <p:sp>
        <p:nvSpPr>
          <p:cNvPr id="10" name="Fußzeilenplatzhalter 4">
            <a:extLst>
              <a:ext uri="{FF2B5EF4-FFF2-40B4-BE49-F238E27FC236}">
                <a16:creationId xmlns:a16="http://schemas.microsoft.com/office/drawing/2014/main" id="{FA8CFE88-1B51-D8A2-D506-E0BD82FA315E}"/>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5">
            <a:extLst>
              <a:ext uri="{FF2B5EF4-FFF2-40B4-BE49-F238E27FC236}">
                <a16:creationId xmlns:a16="http://schemas.microsoft.com/office/drawing/2014/main" id="{A5ADDA67-AB95-68B6-13A2-B44B97169B4C}"/>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1209AD51-5F68-9A43-B88D-A4EC5C133251}" type="slidenum">
              <a:rPr lang="de-DE" altLang="de-DE"/>
              <a:pPr>
                <a:defRPr/>
              </a:pPr>
              <a:t>‹N°›</a:t>
            </a:fld>
            <a:endParaRPr lang="de-DE" altLang="de-DE"/>
          </a:p>
        </p:txBody>
      </p:sp>
    </p:spTree>
    <p:extLst>
      <p:ext uri="{BB962C8B-B14F-4D97-AF65-F5344CB8AC3E}">
        <p14:creationId xmlns:p14="http://schemas.microsoft.com/office/powerpoint/2010/main" val="717233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Zwei Inhalte">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2E9E3DD4-9A7B-FDF5-1197-ADE98B32D6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41673C21-A3AD-6089-03D5-59D21D12229C}"/>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3CB96DF4-E455-3542-7226-40F4373DAC47}"/>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91D8E874-62F3-1858-C472-9A7D576E113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213F3A99-1743-256E-93D8-488B836255D5}"/>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6286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46291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0" name="Datumsplatzhalter 4">
            <a:extLst>
              <a:ext uri="{FF2B5EF4-FFF2-40B4-BE49-F238E27FC236}">
                <a16:creationId xmlns:a16="http://schemas.microsoft.com/office/drawing/2014/main" id="{AB667B8B-3B3B-514A-DA61-BBEC4663741C}"/>
              </a:ext>
            </a:extLst>
          </p:cNvPr>
          <p:cNvSpPr>
            <a:spLocks noGrp="1"/>
          </p:cNvSpPr>
          <p:nvPr>
            <p:ph type="dt" sz="half" idx="10"/>
          </p:nvPr>
        </p:nvSpPr>
        <p:spPr/>
        <p:txBody>
          <a:bodyPr/>
          <a:lstStyle>
            <a:lvl1pPr>
              <a:defRPr/>
            </a:lvl1pPr>
          </a:lstStyle>
          <a:p>
            <a:pPr>
              <a:defRPr/>
            </a:pPr>
            <a:endParaRPr lang="de-DE"/>
          </a:p>
        </p:txBody>
      </p:sp>
      <p:sp>
        <p:nvSpPr>
          <p:cNvPr id="11" name="Fußzeilenplatzhalter 5">
            <a:extLst>
              <a:ext uri="{FF2B5EF4-FFF2-40B4-BE49-F238E27FC236}">
                <a16:creationId xmlns:a16="http://schemas.microsoft.com/office/drawing/2014/main" id="{546B7D8C-AFC5-CE9B-EAC8-B9C334E911C3}"/>
              </a:ext>
            </a:extLst>
          </p:cNvPr>
          <p:cNvSpPr>
            <a:spLocks noGrp="1"/>
          </p:cNvSpPr>
          <p:nvPr>
            <p:ph type="ftr" sz="quarter" idx="11"/>
          </p:nvPr>
        </p:nvSpPr>
        <p:spPr/>
        <p:txBody>
          <a:bodyPr/>
          <a:lstStyle>
            <a:lvl1pPr>
              <a:defRPr/>
            </a:lvl1pPr>
          </a:lstStyle>
          <a:p>
            <a:pPr>
              <a:defRPr/>
            </a:pPr>
            <a:endParaRPr lang="de-DE"/>
          </a:p>
        </p:txBody>
      </p:sp>
      <p:sp>
        <p:nvSpPr>
          <p:cNvPr id="12" name="Foliennummernplatzhalter 6">
            <a:extLst>
              <a:ext uri="{FF2B5EF4-FFF2-40B4-BE49-F238E27FC236}">
                <a16:creationId xmlns:a16="http://schemas.microsoft.com/office/drawing/2014/main" id="{258CECF3-730C-297B-A1B7-A0DC9129E89C}"/>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0689C89F-BDCC-6445-8BC8-067C79524BBA}" type="slidenum">
              <a:rPr lang="de-DE" altLang="de-DE"/>
              <a:pPr>
                <a:defRPr/>
              </a:pPr>
              <a:t>‹N°›</a:t>
            </a:fld>
            <a:endParaRPr lang="de-DE" altLang="de-DE"/>
          </a:p>
        </p:txBody>
      </p:sp>
    </p:spTree>
    <p:extLst>
      <p:ext uri="{BB962C8B-B14F-4D97-AF65-F5344CB8AC3E}">
        <p14:creationId xmlns:p14="http://schemas.microsoft.com/office/powerpoint/2010/main" val="2421691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leich">
    <p:spTree>
      <p:nvGrpSpPr>
        <p:cNvPr id="1" name=""/>
        <p:cNvGrpSpPr/>
        <p:nvPr/>
      </p:nvGrpSpPr>
      <p:grpSpPr>
        <a:xfrm>
          <a:off x="0" y="0"/>
          <a:ext cx="0" cy="0"/>
          <a:chOff x="0" y="0"/>
          <a:chExt cx="0" cy="0"/>
        </a:xfrm>
      </p:grpSpPr>
      <p:pic>
        <p:nvPicPr>
          <p:cNvPr id="7" name="Picture 9" descr="C:\Users\dak\Desktop\hep_logo [klein].jpg">
            <a:extLst>
              <a:ext uri="{FF2B5EF4-FFF2-40B4-BE49-F238E27FC236}">
                <a16:creationId xmlns:a16="http://schemas.microsoft.com/office/drawing/2014/main" id="{92FEF846-1C29-D975-CB4A-AFE52BF807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CC56A0AF-4512-4069-8FAD-F209C3462E2B}"/>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9" name="Text Box 8">
            <a:extLst>
              <a:ext uri="{FF2B5EF4-FFF2-40B4-BE49-F238E27FC236}">
                <a16:creationId xmlns:a16="http://schemas.microsoft.com/office/drawing/2014/main" id="{BF0949BF-9C61-1DB5-0FF3-2F9A23C3533C}"/>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10" name="Picture 10" descr="C:\Users\dak\Desktop\hep_logo [klein2].jpg">
            <a:extLst>
              <a:ext uri="{FF2B5EF4-FFF2-40B4-BE49-F238E27FC236}">
                <a16:creationId xmlns:a16="http://schemas.microsoft.com/office/drawing/2014/main" id="{5DB661C8-1FBD-7B7E-AD2A-FC96B8B8B0A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8">
            <a:extLst>
              <a:ext uri="{FF2B5EF4-FFF2-40B4-BE49-F238E27FC236}">
                <a16:creationId xmlns:a16="http://schemas.microsoft.com/office/drawing/2014/main" id="{AE4D1554-7C04-D93C-E10E-2468E854A9E5}"/>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a:xfrm>
            <a:off x="629841" y="365126"/>
            <a:ext cx="7886700" cy="1325563"/>
          </a:xfrm>
        </p:spPr>
        <p:txBody>
          <a:bodyPr/>
          <a:lstStyle/>
          <a:p>
            <a:r>
              <a:rPr lang="de-DE"/>
              <a:t>Titelmasterformat durch Klicken bearbeiten</a:t>
            </a:r>
            <a:endParaRPr lang="de-CH"/>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4" name="Inhaltsplatzhalter 3"/>
          <p:cNvSpPr>
            <a:spLocks noGrp="1"/>
          </p:cNvSpPr>
          <p:nvPr>
            <p:ph sz="half" idx="2"/>
          </p:nvPr>
        </p:nvSpPr>
        <p:spPr>
          <a:xfrm>
            <a:off x="629842" y="2505075"/>
            <a:ext cx="3868340"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6" name="Inhaltsplatzhalter 5"/>
          <p:cNvSpPr>
            <a:spLocks noGrp="1"/>
          </p:cNvSpPr>
          <p:nvPr>
            <p:ph sz="quarter" idx="4"/>
          </p:nvPr>
        </p:nvSpPr>
        <p:spPr>
          <a:xfrm>
            <a:off x="4629150" y="2505075"/>
            <a:ext cx="3887391"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2" name="Datumsplatzhalter 6">
            <a:extLst>
              <a:ext uri="{FF2B5EF4-FFF2-40B4-BE49-F238E27FC236}">
                <a16:creationId xmlns:a16="http://schemas.microsoft.com/office/drawing/2014/main" id="{84FB32EE-BAE0-28EB-5233-01781B000A26}"/>
              </a:ext>
            </a:extLst>
          </p:cNvPr>
          <p:cNvSpPr>
            <a:spLocks noGrp="1"/>
          </p:cNvSpPr>
          <p:nvPr>
            <p:ph type="dt" sz="half" idx="10"/>
          </p:nvPr>
        </p:nvSpPr>
        <p:spPr/>
        <p:txBody>
          <a:bodyPr/>
          <a:lstStyle>
            <a:lvl1pPr>
              <a:defRPr/>
            </a:lvl1pPr>
          </a:lstStyle>
          <a:p>
            <a:pPr>
              <a:defRPr/>
            </a:pPr>
            <a:endParaRPr lang="de-DE"/>
          </a:p>
        </p:txBody>
      </p:sp>
      <p:sp>
        <p:nvSpPr>
          <p:cNvPr id="13" name="Fußzeilenplatzhalter 7">
            <a:extLst>
              <a:ext uri="{FF2B5EF4-FFF2-40B4-BE49-F238E27FC236}">
                <a16:creationId xmlns:a16="http://schemas.microsoft.com/office/drawing/2014/main" id="{07910BE7-20BC-A9D7-80C0-D3D4B2EAA3E4}"/>
              </a:ext>
            </a:extLst>
          </p:cNvPr>
          <p:cNvSpPr>
            <a:spLocks noGrp="1"/>
          </p:cNvSpPr>
          <p:nvPr>
            <p:ph type="ftr" sz="quarter" idx="11"/>
          </p:nvPr>
        </p:nvSpPr>
        <p:spPr/>
        <p:txBody>
          <a:bodyPr/>
          <a:lstStyle>
            <a:lvl1pPr>
              <a:defRPr/>
            </a:lvl1pPr>
          </a:lstStyle>
          <a:p>
            <a:pPr>
              <a:defRPr/>
            </a:pPr>
            <a:endParaRPr lang="de-DE"/>
          </a:p>
        </p:txBody>
      </p:sp>
      <p:sp>
        <p:nvSpPr>
          <p:cNvPr id="14" name="Foliennummernplatzhalter 8">
            <a:extLst>
              <a:ext uri="{FF2B5EF4-FFF2-40B4-BE49-F238E27FC236}">
                <a16:creationId xmlns:a16="http://schemas.microsoft.com/office/drawing/2014/main" id="{CF2D6DB3-2D4B-2374-F768-B2C134A5DCE7}"/>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41E375F2-522B-EA41-B0CD-1D3C5F738EA1}" type="slidenum">
              <a:rPr lang="de-DE" altLang="de-DE"/>
              <a:pPr>
                <a:defRPr/>
              </a:pPr>
              <a:t>‹N°›</a:t>
            </a:fld>
            <a:endParaRPr lang="de-DE" altLang="de-DE"/>
          </a:p>
        </p:txBody>
      </p:sp>
    </p:spTree>
    <p:extLst>
      <p:ext uri="{BB962C8B-B14F-4D97-AF65-F5344CB8AC3E}">
        <p14:creationId xmlns:p14="http://schemas.microsoft.com/office/powerpoint/2010/main" val="400656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Nur Titel">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de-DE"/>
              <a:t>Titelmasterformat durch Klicken bearbeiten</a:t>
            </a:r>
            <a:endParaRPr lang="de-CH"/>
          </a:p>
        </p:txBody>
      </p:sp>
      <p:sp>
        <p:nvSpPr>
          <p:cNvPr id="2" name="Datumsplatzhalter 3">
            <a:extLst>
              <a:ext uri="{FF2B5EF4-FFF2-40B4-BE49-F238E27FC236}">
                <a16:creationId xmlns:a16="http://schemas.microsoft.com/office/drawing/2014/main" id="{B0A5FC40-1CF5-0A54-7C88-A5DB7E6AB978}"/>
              </a:ext>
            </a:extLst>
          </p:cNvPr>
          <p:cNvSpPr>
            <a:spLocks noGrp="1"/>
          </p:cNvSpPr>
          <p:nvPr>
            <p:ph type="dt" sz="half" idx="10"/>
          </p:nvPr>
        </p:nvSpPr>
        <p:spPr/>
        <p:txBody>
          <a:bodyPr/>
          <a:lstStyle>
            <a:lvl1pPr>
              <a:defRPr/>
            </a:lvl1pPr>
          </a:lstStyle>
          <a:p>
            <a:pPr>
              <a:defRPr/>
            </a:pPr>
            <a:endParaRPr lang="de-DE"/>
          </a:p>
        </p:txBody>
      </p:sp>
      <p:sp>
        <p:nvSpPr>
          <p:cNvPr id="3" name="Fußzeilenplatzhalter 4">
            <a:extLst>
              <a:ext uri="{FF2B5EF4-FFF2-40B4-BE49-F238E27FC236}">
                <a16:creationId xmlns:a16="http://schemas.microsoft.com/office/drawing/2014/main" id="{3C802D62-138C-6FA6-959C-B095D43BCA94}"/>
              </a:ext>
            </a:extLst>
          </p:cNvPr>
          <p:cNvSpPr>
            <a:spLocks noGrp="1"/>
          </p:cNvSpPr>
          <p:nvPr>
            <p:ph type="ftr" sz="quarter" idx="11"/>
          </p:nvPr>
        </p:nvSpPr>
        <p:spPr/>
        <p:txBody>
          <a:bodyPr/>
          <a:lstStyle>
            <a:lvl1pPr>
              <a:defRPr/>
            </a:lvl1pPr>
          </a:lstStyle>
          <a:p>
            <a:pPr>
              <a:defRPr/>
            </a:pPr>
            <a:endParaRPr lang="de-DE"/>
          </a:p>
        </p:txBody>
      </p:sp>
    </p:spTree>
    <p:extLst>
      <p:ext uri="{BB962C8B-B14F-4D97-AF65-F5344CB8AC3E}">
        <p14:creationId xmlns:p14="http://schemas.microsoft.com/office/powerpoint/2010/main" val="2747228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pic>
        <p:nvPicPr>
          <p:cNvPr id="2" name="Picture 9" descr="C:\Users\dak\Desktop\hep_logo [klein].jpg">
            <a:extLst>
              <a:ext uri="{FF2B5EF4-FFF2-40B4-BE49-F238E27FC236}">
                <a16:creationId xmlns:a16="http://schemas.microsoft.com/office/drawing/2014/main" id="{DDD226E6-2420-914D-A9F5-B7740F9868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8">
            <a:extLst>
              <a:ext uri="{FF2B5EF4-FFF2-40B4-BE49-F238E27FC236}">
                <a16:creationId xmlns:a16="http://schemas.microsoft.com/office/drawing/2014/main" id="{C8C5C2D8-02B7-900D-4B35-6CE746B4FE0A}"/>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4" name="Text Box 8">
            <a:extLst>
              <a:ext uri="{FF2B5EF4-FFF2-40B4-BE49-F238E27FC236}">
                <a16:creationId xmlns:a16="http://schemas.microsoft.com/office/drawing/2014/main" id="{E936CDEF-D0F1-96E5-E3CA-138DF671B503}"/>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5" name="Picture 10" descr="C:\Users\dak\Desktop\hep_logo [klein2].jpg">
            <a:extLst>
              <a:ext uri="{FF2B5EF4-FFF2-40B4-BE49-F238E27FC236}">
                <a16:creationId xmlns:a16="http://schemas.microsoft.com/office/drawing/2014/main" id="{E2047308-9F03-D1AD-E105-02CC490A365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35775A23-A352-0D59-4B56-2BB878B47A12}"/>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7" name="Datumsplatzhalter 1">
            <a:extLst>
              <a:ext uri="{FF2B5EF4-FFF2-40B4-BE49-F238E27FC236}">
                <a16:creationId xmlns:a16="http://schemas.microsoft.com/office/drawing/2014/main" id="{7442EC84-84BB-B38E-474A-14A187E5AA9A}"/>
              </a:ext>
            </a:extLst>
          </p:cNvPr>
          <p:cNvSpPr>
            <a:spLocks noGrp="1"/>
          </p:cNvSpPr>
          <p:nvPr>
            <p:ph type="dt" sz="half" idx="10"/>
          </p:nvPr>
        </p:nvSpPr>
        <p:spPr/>
        <p:txBody>
          <a:bodyPr/>
          <a:lstStyle>
            <a:lvl1pPr>
              <a:defRPr/>
            </a:lvl1pPr>
          </a:lstStyle>
          <a:p>
            <a:pPr>
              <a:defRPr/>
            </a:pPr>
            <a:endParaRPr lang="de-DE"/>
          </a:p>
        </p:txBody>
      </p:sp>
      <p:sp>
        <p:nvSpPr>
          <p:cNvPr id="8" name="Fußzeilenplatzhalter 2">
            <a:extLst>
              <a:ext uri="{FF2B5EF4-FFF2-40B4-BE49-F238E27FC236}">
                <a16:creationId xmlns:a16="http://schemas.microsoft.com/office/drawing/2014/main" id="{B5554966-F732-375B-4B2B-82AAA0EF12CB}"/>
              </a:ext>
            </a:extLst>
          </p:cNvPr>
          <p:cNvSpPr>
            <a:spLocks noGrp="1"/>
          </p:cNvSpPr>
          <p:nvPr>
            <p:ph type="ftr" sz="quarter" idx="11"/>
          </p:nvPr>
        </p:nvSpPr>
        <p:spPr>
          <a:xfrm>
            <a:off x="5176838" y="5876925"/>
            <a:ext cx="3086100" cy="365125"/>
          </a:xfrm>
        </p:spPr>
        <p:txBody>
          <a:bodyPr/>
          <a:lstStyle>
            <a:lvl1pPr>
              <a:defRPr/>
            </a:lvl1pPr>
          </a:lstStyle>
          <a:p>
            <a:pPr>
              <a:defRPr/>
            </a:pPr>
            <a:endParaRPr lang="de-DE"/>
          </a:p>
        </p:txBody>
      </p:sp>
      <p:sp>
        <p:nvSpPr>
          <p:cNvPr id="9" name="Foliennummernplatzhalter 3">
            <a:extLst>
              <a:ext uri="{FF2B5EF4-FFF2-40B4-BE49-F238E27FC236}">
                <a16:creationId xmlns:a16="http://schemas.microsoft.com/office/drawing/2014/main" id="{C973DC35-DF34-42A6-0365-003081B36521}"/>
              </a:ext>
            </a:extLst>
          </p:cNvPr>
          <p:cNvSpPr>
            <a:spLocks noGrp="1"/>
          </p:cNvSpPr>
          <p:nvPr>
            <p:ph type="sldNum" sz="quarter" idx="12"/>
          </p:nvPr>
        </p:nvSpPr>
        <p:spPr>
          <a:xfrm>
            <a:off x="6732588" y="5694363"/>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D4B1643E-6F8B-1042-BA14-33E493624429}" type="slidenum">
              <a:rPr lang="de-DE" altLang="de-DE"/>
              <a:pPr>
                <a:defRPr/>
              </a:pPr>
              <a:t>‹N°›</a:t>
            </a:fld>
            <a:endParaRPr lang="de-DE" altLang="de-DE"/>
          </a:p>
        </p:txBody>
      </p:sp>
    </p:spTree>
    <p:extLst>
      <p:ext uri="{BB962C8B-B14F-4D97-AF65-F5344CB8AC3E}">
        <p14:creationId xmlns:p14="http://schemas.microsoft.com/office/powerpoint/2010/main" val="2033985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2763F9FF-CF06-1D91-9701-D318DCDD2A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1D4B3D31-FA31-A73A-F7D1-E649F923DABF}"/>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8829D8EF-8155-D4C8-93F8-CDC2136A1562}"/>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7E11B48E-A03F-F88F-C5EC-E5F63B8632A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C0BF5B49-8B75-A38B-41BE-97A847B2EC86}"/>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a:xfrm>
            <a:off x="629841" y="457200"/>
            <a:ext cx="2949178" cy="1600200"/>
          </a:xfrm>
        </p:spPr>
        <p:txBody>
          <a:bodyPr anchor="b"/>
          <a:lstStyle>
            <a:lvl1pPr>
              <a:defRPr sz="2400"/>
            </a:lvl1pPr>
          </a:lstStyle>
          <a:p>
            <a:r>
              <a:rPr lang="de-DE"/>
              <a:t>Titelmasterformat durch Klicken bearbeiten</a:t>
            </a:r>
            <a:endParaRPr lang="de-CH"/>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Textmasterformat bearbeiten</a:t>
            </a:r>
          </a:p>
        </p:txBody>
      </p:sp>
      <p:sp>
        <p:nvSpPr>
          <p:cNvPr id="10" name="Datumsplatzhalter 4">
            <a:extLst>
              <a:ext uri="{FF2B5EF4-FFF2-40B4-BE49-F238E27FC236}">
                <a16:creationId xmlns:a16="http://schemas.microsoft.com/office/drawing/2014/main" id="{AA41E2A7-121A-0D2E-2EA9-589C2E396B0C}"/>
              </a:ext>
            </a:extLst>
          </p:cNvPr>
          <p:cNvSpPr>
            <a:spLocks noGrp="1"/>
          </p:cNvSpPr>
          <p:nvPr>
            <p:ph type="dt" sz="half" idx="10"/>
          </p:nvPr>
        </p:nvSpPr>
        <p:spPr/>
        <p:txBody>
          <a:bodyPr/>
          <a:lstStyle>
            <a:lvl1pPr>
              <a:defRPr/>
            </a:lvl1pPr>
          </a:lstStyle>
          <a:p>
            <a:pPr>
              <a:defRPr/>
            </a:pPr>
            <a:endParaRPr lang="de-DE"/>
          </a:p>
        </p:txBody>
      </p:sp>
      <p:sp>
        <p:nvSpPr>
          <p:cNvPr id="11" name="Fußzeilenplatzhalter 5">
            <a:extLst>
              <a:ext uri="{FF2B5EF4-FFF2-40B4-BE49-F238E27FC236}">
                <a16:creationId xmlns:a16="http://schemas.microsoft.com/office/drawing/2014/main" id="{A3034641-1FCE-9B4F-9027-789AAB6CA3D9}"/>
              </a:ext>
            </a:extLst>
          </p:cNvPr>
          <p:cNvSpPr>
            <a:spLocks noGrp="1"/>
          </p:cNvSpPr>
          <p:nvPr>
            <p:ph type="ftr" sz="quarter" idx="11"/>
          </p:nvPr>
        </p:nvSpPr>
        <p:spPr/>
        <p:txBody>
          <a:bodyPr/>
          <a:lstStyle>
            <a:lvl1pPr>
              <a:defRPr/>
            </a:lvl1pPr>
          </a:lstStyle>
          <a:p>
            <a:pPr>
              <a:defRPr/>
            </a:pPr>
            <a:endParaRPr lang="de-DE"/>
          </a:p>
        </p:txBody>
      </p:sp>
      <p:sp>
        <p:nvSpPr>
          <p:cNvPr id="12" name="Foliennummernplatzhalter 6">
            <a:extLst>
              <a:ext uri="{FF2B5EF4-FFF2-40B4-BE49-F238E27FC236}">
                <a16:creationId xmlns:a16="http://schemas.microsoft.com/office/drawing/2014/main" id="{150FEBF1-F68E-CE83-F52D-E780D4AF373B}"/>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C4F0C585-ABEB-4E48-9406-CFF876D2FC1D}" type="slidenum">
              <a:rPr lang="de-DE" altLang="de-DE"/>
              <a:pPr>
                <a:defRPr/>
              </a:pPr>
              <a:t>‹N°›</a:t>
            </a:fld>
            <a:endParaRPr lang="de-DE" altLang="de-DE"/>
          </a:p>
        </p:txBody>
      </p:sp>
    </p:spTree>
    <p:extLst>
      <p:ext uri="{BB962C8B-B14F-4D97-AF65-F5344CB8AC3E}">
        <p14:creationId xmlns:p14="http://schemas.microsoft.com/office/powerpoint/2010/main" val="3990073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FDB34015-34B8-2A7C-43DB-2840B17BEB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DCBA94AE-F96D-268F-257E-0D99ECF4892F}"/>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D82AE2AF-93C2-875D-03B5-D519F12CF645}"/>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15C18915-536B-0FAE-79EE-685CD5C0995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60937338-95C1-3A6F-5005-DFBEB5145DF3}"/>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a:xfrm>
            <a:off x="629841" y="457200"/>
            <a:ext cx="2949178" cy="1600200"/>
          </a:xfrm>
        </p:spPr>
        <p:txBody>
          <a:bodyPr anchor="b"/>
          <a:lstStyle>
            <a:lvl1pPr>
              <a:defRPr sz="2400"/>
            </a:lvl1pPr>
          </a:lstStyle>
          <a:p>
            <a:r>
              <a:rPr lang="de-DE"/>
              <a:t>Titelmasterformat durch Klicken bearbeiten</a:t>
            </a:r>
            <a:endParaRPr lang="de-CH"/>
          </a:p>
        </p:txBody>
      </p:sp>
      <p:sp>
        <p:nvSpPr>
          <p:cNvPr id="3" name="Bildplatzhalt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de-DE" noProof="0"/>
              <a:t>Bild durch Klicken auf Symbol hinzufügen</a:t>
            </a:r>
            <a:endParaRPr lang="de-CH" noProof="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Textmasterformat bearbeiten</a:t>
            </a:r>
          </a:p>
        </p:txBody>
      </p:sp>
      <p:sp>
        <p:nvSpPr>
          <p:cNvPr id="10" name="Datumsplatzhalter 4">
            <a:extLst>
              <a:ext uri="{FF2B5EF4-FFF2-40B4-BE49-F238E27FC236}">
                <a16:creationId xmlns:a16="http://schemas.microsoft.com/office/drawing/2014/main" id="{378AFBA1-1B00-BF1C-B0FD-3E28CF85A45D}"/>
              </a:ext>
            </a:extLst>
          </p:cNvPr>
          <p:cNvSpPr>
            <a:spLocks noGrp="1"/>
          </p:cNvSpPr>
          <p:nvPr>
            <p:ph type="dt" sz="half" idx="10"/>
          </p:nvPr>
        </p:nvSpPr>
        <p:spPr/>
        <p:txBody>
          <a:bodyPr/>
          <a:lstStyle>
            <a:lvl1pPr>
              <a:defRPr/>
            </a:lvl1pPr>
          </a:lstStyle>
          <a:p>
            <a:pPr>
              <a:defRPr/>
            </a:pPr>
            <a:endParaRPr lang="de-DE"/>
          </a:p>
        </p:txBody>
      </p:sp>
      <p:sp>
        <p:nvSpPr>
          <p:cNvPr id="11" name="Fußzeilenplatzhalter 5">
            <a:extLst>
              <a:ext uri="{FF2B5EF4-FFF2-40B4-BE49-F238E27FC236}">
                <a16:creationId xmlns:a16="http://schemas.microsoft.com/office/drawing/2014/main" id="{98859FB4-B98F-24F5-2715-29CC7E61A7C4}"/>
              </a:ext>
            </a:extLst>
          </p:cNvPr>
          <p:cNvSpPr>
            <a:spLocks noGrp="1"/>
          </p:cNvSpPr>
          <p:nvPr>
            <p:ph type="ftr" sz="quarter" idx="11"/>
          </p:nvPr>
        </p:nvSpPr>
        <p:spPr/>
        <p:txBody>
          <a:bodyPr/>
          <a:lstStyle>
            <a:lvl1pPr>
              <a:defRPr/>
            </a:lvl1pPr>
          </a:lstStyle>
          <a:p>
            <a:pPr>
              <a:defRPr/>
            </a:pPr>
            <a:endParaRPr lang="de-DE"/>
          </a:p>
        </p:txBody>
      </p:sp>
      <p:sp>
        <p:nvSpPr>
          <p:cNvPr id="12" name="Foliennummernplatzhalter 6">
            <a:extLst>
              <a:ext uri="{FF2B5EF4-FFF2-40B4-BE49-F238E27FC236}">
                <a16:creationId xmlns:a16="http://schemas.microsoft.com/office/drawing/2014/main" id="{34B3CE81-4CBB-4398-4DC9-EAC0423CE5EF}"/>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9F0896AA-6B4E-E745-B56E-67D022686A1C}" type="slidenum">
              <a:rPr lang="de-DE" altLang="de-DE"/>
              <a:pPr>
                <a:defRPr/>
              </a:pPr>
              <a:t>‹N°›</a:t>
            </a:fld>
            <a:endParaRPr lang="de-DE" altLang="de-DE"/>
          </a:p>
        </p:txBody>
      </p:sp>
    </p:spTree>
    <p:extLst>
      <p:ext uri="{BB962C8B-B14F-4D97-AF65-F5344CB8AC3E}">
        <p14:creationId xmlns:p14="http://schemas.microsoft.com/office/powerpoint/2010/main" val="936075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a:extLst>
              <a:ext uri="{FF2B5EF4-FFF2-40B4-BE49-F238E27FC236}">
                <a16:creationId xmlns:a16="http://schemas.microsoft.com/office/drawing/2014/main" id="{283EBE9A-8D56-E9BC-484C-A895E096D993}"/>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endParaRPr lang="de-CH" altLang="de-DE"/>
          </a:p>
        </p:txBody>
      </p:sp>
      <p:sp>
        <p:nvSpPr>
          <p:cNvPr id="1027" name="Textplatzhalter 2">
            <a:extLst>
              <a:ext uri="{FF2B5EF4-FFF2-40B4-BE49-F238E27FC236}">
                <a16:creationId xmlns:a16="http://schemas.microsoft.com/office/drawing/2014/main" id="{CD6372B6-AAA8-D665-55F7-6B46D37A2F9A}"/>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de-CH" altLang="de-DE"/>
          </a:p>
        </p:txBody>
      </p:sp>
      <p:sp>
        <p:nvSpPr>
          <p:cNvPr id="4" name="Datumsplatzhalter 3">
            <a:extLst>
              <a:ext uri="{FF2B5EF4-FFF2-40B4-BE49-F238E27FC236}">
                <a16:creationId xmlns:a16="http://schemas.microsoft.com/office/drawing/2014/main" id="{110F5CA9-9B02-BEE1-7A01-7D593898D6DE}"/>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900">
                <a:solidFill>
                  <a:schemeClr val="tx1">
                    <a:tint val="75000"/>
                  </a:schemeClr>
                </a:solidFill>
                <a:latin typeface="Tunga" panose="020B0502040204020203" pitchFamily="34" charset="0"/>
                <a:ea typeface="+mn-ea"/>
                <a:cs typeface="+mn-cs"/>
              </a:defRPr>
            </a:lvl1pPr>
          </a:lstStyle>
          <a:p>
            <a:pPr>
              <a:defRPr/>
            </a:pPr>
            <a:endParaRPr lang="de-DE"/>
          </a:p>
        </p:txBody>
      </p:sp>
      <p:sp>
        <p:nvSpPr>
          <p:cNvPr id="5" name="Fußzeilenplatzhalter 4">
            <a:extLst>
              <a:ext uri="{FF2B5EF4-FFF2-40B4-BE49-F238E27FC236}">
                <a16:creationId xmlns:a16="http://schemas.microsoft.com/office/drawing/2014/main" id="{65BC5508-4388-7D3B-03B4-4282676244BF}"/>
              </a:ext>
            </a:extLst>
          </p:cNvPr>
          <p:cNvSpPr>
            <a:spLocks noGrp="1"/>
          </p:cNvSpPr>
          <p:nvPr>
            <p:ph type="ftr" sz="quarter" idx="3"/>
          </p:nvPr>
        </p:nvSpPr>
        <p:spPr>
          <a:xfrm>
            <a:off x="5429250" y="6356350"/>
            <a:ext cx="3086100" cy="365125"/>
          </a:xfrm>
          <a:prstGeom prst="rect">
            <a:avLst/>
          </a:prstGeom>
        </p:spPr>
        <p:txBody>
          <a:bodyPr vert="horz" lIns="91440" tIns="45720" rIns="91440" bIns="45720" rtlCol="0" anchor="ctr"/>
          <a:lstStyle>
            <a:lvl1pPr algn="ctr" eaLnBrk="1" hangingPunct="1">
              <a:defRPr sz="825">
                <a:solidFill>
                  <a:schemeClr val="tx1">
                    <a:tint val="75000"/>
                  </a:schemeClr>
                </a:solidFill>
                <a:latin typeface="Tunga" panose="020B0502040204020203" pitchFamily="34" charset="0"/>
                <a:ea typeface="+mn-ea"/>
                <a:cs typeface="+mn-cs"/>
              </a:defRPr>
            </a:lvl1pPr>
          </a:lstStyle>
          <a:p>
            <a:pPr>
              <a:defRPr/>
            </a:pPr>
            <a:endParaRPr lang="de-DE"/>
          </a:p>
        </p:txBody>
      </p:sp>
      <p:pic>
        <p:nvPicPr>
          <p:cNvPr id="1030" name="Picture 9" descr="C:\Users\dak\Desktop\hep_logo [klein].jpg">
            <a:extLst>
              <a:ext uri="{FF2B5EF4-FFF2-40B4-BE49-F238E27FC236}">
                <a16:creationId xmlns:a16="http://schemas.microsoft.com/office/drawing/2014/main" id="{8EFBA07D-8AF6-B01D-0A78-A5D05CC54D6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567A72DE-DB63-B8C5-2BAF-8E66DBA642EF}"/>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10" name="Text Box 8">
            <a:extLst>
              <a:ext uri="{FF2B5EF4-FFF2-40B4-BE49-F238E27FC236}">
                <a16:creationId xmlns:a16="http://schemas.microsoft.com/office/drawing/2014/main" id="{1664ECE1-0012-E7E8-F823-C124FCF22448}"/>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1033" name="Picture 10" descr="C:\Users\dak\Desktop\hep_logo [klein2].jpg">
            <a:extLst>
              <a:ext uri="{FF2B5EF4-FFF2-40B4-BE49-F238E27FC236}">
                <a16:creationId xmlns:a16="http://schemas.microsoft.com/office/drawing/2014/main" id="{C2C9A05E-64C3-6EC8-0558-8757842B7102}"/>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8">
            <a:extLst>
              <a:ext uri="{FF2B5EF4-FFF2-40B4-BE49-F238E27FC236}">
                <a16:creationId xmlns:a16="http://schemas.microsoft.com/office/drawing/2014/main" id="{F8045A2E-E228-0536-AADC-ADBD7588C020}"/>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 id="2147484128" r:id="rId12"/>
    <p:sldLayoutId id="2147484129" r:id="rId13"/>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S PGothic" panose="020B0600070205080204" pitchFamily="34" charset="-128"/>
          <a:cs typeface="ＭＳ Ｐゴシック" charset="0"/>
        </a:defRPr>
      </a:lvl1pPr>
      <a:lvl2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cs typeface="ＭＳ Ｐゴシック" charset="0"/>
        </a:defRPr>
      </a:lvl2pPr>
      <a:lvl3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cs typeface="ＭＳ Ｐゴシック" charset="0"/>
        </a:defRPr>
      </a:lvl3pPr>
      <a:lvl4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cs typeface="ＭＳ Ｐゴシック" charset="0"/>
        </a:defRPr>
      </a:lvl4pPr>
      <a:lvl5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cs typeface="ＭＳ Ｐゴシック" charset="0"/>
        </a:defRPr>
      </a:lvl5pPr>
      <a:lvl6pPr marL="4572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6pPr>
      <a:lvl7pPr marL="9144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7pPr>
      <a:lvl8pPr marL="13716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8pPr>
      <a:lvl9pPr marL="18288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S PGothic" panose="020B0600070205080204" pitchFamily="34" charset="-128"/>
          <a:cs typeface="ＭＳ Ｐゴシック" charset="0"/>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S PGothic" panose="020B0600070205080204" pitchFamily="34" charset="-128"/>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S PGothic" panose="020B0600070205080204" pitchFamily="34" charset="-128"/>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S PGothic" panose="020B0600070205080204" pitchFamily="34"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7F524237-5364-53D0-AB66-FA124BCA7DF9}"/>
              </a:ext>
            </a:extLst>
          </p:cNvPr>
          <p:cNvSpPr>
            <a:spLocks noGrp="1"/>
          </p:cNvSpPr>
          <p:nvPr>
            <p:ph type="ctrTitle"/>
          </p:nvPr>
        </p:nvSpPr>
        <p:spPr>
          <a:xfrm>
            <a:off x="684213" y="887413"/>
            <a:ext cx="7772400" cy="1470025"/>
          </a:xfrm>
        </p:spPr>
        <p:txBody>
          <a:bodyPr/>
          <a:lstStyle/>
          <a:p>
            <a:pPr eaLnBrk="1" hangingPunct="1"/>
            <a:r>
              <a:rPr lang="fr-CH" altLang="fr-FR" b="1" dirty="0"/>
              <a:t>Finances publiques</a:t>
            </a:r>
            <a:endParaRPr lang="de-DE" altLang="de-DE" b="1" dirty="0"/>
          </a:p>
        </p:txBody>
      </p:sp>
      <p:sp>
        <p:nvSpPr>
          <p:cNvPr id="17410" name="Text Box 9">
            <a:extLst>
              <a:ext uri="{FF2B5EF4-FFF2-40B4-BE49-F238E27FC236}">
                <a16:creationId xmlns:a16="http://schemas.microsoft.com/office/drawing/2014/main" id="{66FB1A10-67BA-B294-29F3-6BFA452907E2}"/>
              </a:ext>
            </a:extLst>
          </p:cNvPr>
          <p:cNvSpPr txBox="1">
            <a:spLocks noChangeArrowheads="1"/>
          </p:cNvSpPr>
          <p:nvPr/>
        </p:nvSpPr>
        <p:spPr bwMode="auto">
          <a:xfrm>
            <a:off x="468313" y="5084763"/>
            <a:ext cx="8064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dirty="0">
                <a:latin typeface="Calibri" panose="020F0502020204030204" pitchFamily="34" charset="0"/>
              </a:rPr>
              <a:t>Moïse : </a:t>
            </a:r>
            <a:r>
              <a:rPr lang="fr-FR" altLang="de-DE" dirty="0">
                <a:latin typeface="Calibri" panose="020F0502020204030204" pitchFamily="34" charset="0"/>
              </a:rPr>
              <a:t>« Si tu ajoutais un onzième commandement à propos de l’équilibre budgétaire, tu nous épargnerais bien des soucis à venir. »</a:t>
            </a:r>
            <a:endParaRPr lang="de-DE" altLang="de-DE" dirty="0">
              <a:latin typeface="Calibri" panose="020F0502020204030204" pitchFamily="34" charset="0"/>
            </a:endParaRPr>
          </a:p>
        </p:txBody>
      </p:sp>
      <p:sp>
        <p:nvSpPr>
          <p:cNvPr id="17411" name="Rectangle 2">
            <a:extLst>
              <a:ext uri="{FF2B5EF4-FFF2-40B4-BE49-F238E27FC236}">
                <a16:creationId xmlns:a16="http://schemas.microsoft.com/office/drawing/2014/main" id="{8E1AFF20-D1C0-B0D8-2A81-F52AAB78D131}"/>
              </a:ext>
            </a:extLst>
          </p:cNvPr>
          <p:cNvSpPr>
            <a:spLocks noChangeArrowheads="1"/>
          </p:cNvSpPr>
          <p:nvPr/>
        </p:nvSpPr>
        <p:spPr bwMode="auto">
          <a:xfrm>
            <a:off x="322263" y="136525"/>
            <a:ext cx="7392987"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17412" name="Rectangle 3">
            <a:extLst>
              <a:ext uri="{FF2B5EF4-FFF2-40B4-BE49-F238E27FC236}">
                <a16:creationId xmlns:a16="http://schemas.microsoft.com/office/drawing/2014/main" id="{BF107756-31DE-45B5-8880-E41783E03E30}"/>
              </a:ext>
            </a:extLst>
          </p:cNvPr>
          <p:cNvSpPr>
            <a:spLocks noChangeArrowheads="1"/>
          </p:cNvSpPr>
          <p:nvPr/>
        </p:nvSpPr>
        <p:spPr bwMode="auto">
          <a:xfrm>
            <a:off x="7975600" y="1444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pic>
        <p:nvPicPr>
          <p:cNvPr id="17413" name="Picture 7" descr="thaves_balanced">
            <a:extLst>
              <a:ext uri="{FF2B5EF4-FFF2-40B4-BE49-F238E27FC236}">
                <a16:creationId xmlns:a16="http://schemas.microsoft.com/office/drawing/2014/main" id="{E1A8ACC7-E296-F3D3-81CD-CE03E3B0F7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2471738"/>
            <a:ext cx="8135937" cy="239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7">
            <a:extLst>
              <a:ext uri="{FF2B5EF4-FFF2-40B4-BE49-F238E27FC236}">
                <a16:creationId xmlns:a16="http://schemas.microsoft.com/office/drawing/2014/main" id="{86A57071-715C-214A-0D4F-DE6D4500F3C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6626" name="Rectangle 2">
            <a:extLst>
              <a:ext uri="{FF2B5EF4-FFF2-40B4-BE49-F238E27FC236}">
                <a16:creationId xmlns:a16="http://schemas.microsoft.com/office/drawing/2014/main" id="{CAB03E0C-8D9A-0822-2DA0-5FDCF73D3318}"/>
              </a:ext>
            </a:extLst>
          </p:cNvPr>
          <p:cNvSpPr>
            <a:spLocks noChangeArrowheads="1"/>
          </p:cNvSpPr>
          <p:nvPr/>
        </p:nvSpPr>
        <p:spPr bwMode="auto">
          <a:xfrm>
            <a:off x="322263" y="136525"/>
            <a:ext cx="7392987"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26627" name="Rectangle 3">
            <a:extLst>
              <a:ext uri="{FF2B5EF4-FFF2-40B4-BE49-F238E27FC236}">
                <a16:creationId xmlns:a16="http://schemas.microsoft.com/office/drawing/2014/main" id="{7BAF1640-8920-5E5B-CC0D-AB0709D20C79}"/>
              </a:ext>
            </a:extLst>
          </p:cNvPr>
          <p:cNvSpPr>
            <a:spLocks noChangeArrowheads="1"/>
          </p:cNvSpPr>
          <p:nvPr/>
        </p:nvSpPr>
        <p:spPr bwMode="auto">
          <a:xfrm>
            <a:off x="7975600" y="136525"/>
            <a:ext cx="719138"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6628" name="Text Box 10">
            <a:extLst>
              <a:ext uri="{FF2B5EF4-FFF2-40B4-BE49-F238E27FC236}">
                <a16:creationId xmlns:a16="http://schemas.microsoft.com/office/drawing/2014/main" id="{2FED20E3-822A-4756-9E8A-07CD3C641455}"/>
              </a:ext>
            </a:extLst>
          </p:cNvPr>
          <p:cNvSpPr txBox="1">
            <a:spLocks noChangeArrowheads="1"/>
          </p:cNvSpPr>
          <p:nvPr/>
        </p:nvSpPr>
        <p:spPr bwMode="auto">
          <a:xfrm>
            <a:off x="393700" y="1089025"/>
            <a:ext cx="82994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Structure du chapitre :</a:t>
            </a:r>
          </a:p>
          <a:p>
            <a:pPr eaLnBrk="1" hangingPunct="1"/>
            <a:endParaRPr lang="de-CH" altLang="de-DE" sz="2600" b="1">
              <a:latin typeface="Calibri" panose="020F0502020204030204" pitchFamily="34" charset="0"/>
            </a:endParaRPr>
          </a:p>
          <a:p>
            <a:pPr eaLnBrk="1" hangingPunct="1">
              <a:buFontTx/>
              <a:buAutoNum type="arabicPeriod"/>
            </a:pPr>
            <a:r>
              <a:rPr lang="de-CH" altLang="de-DE" sz="2400">
                <a:latin typeface="Calibri" panose="020F0502020204030204" pitchFamily="34" charset="0"/>
              </a:rPr>
              <a:t>Analyser les finances publiques</a:t>
            </a:r>
          </a:p>
          <a:p>
            <a:pPr eaLnBrk="1" hangingPunct="1">
              <a:buFontTx/>
              <a:buAutoNum type="arabicPeriod"/>
            </a:pPr>
            <a:r>
              <a:rPr lang="de-CH" altLang="de-DE" sz="2400" b="1">
                <a:solidFill>
                  <a:srgbClr val="685AA3"/>
                </a:solidFill>
                <a:latin typeface="Calibri" panose="020F0502020204030204" pitchFamily="34" charset="0"/>
              </a:rPr>
              <a:t>Impôts</a:t>
            </a:r>
          </a:p>
          <a:p>
            <a:pPr eaLnBrk="1" hangingPunct="1">
              <a:buFontTx/>
              <a:buAutoNum type="arabicPeriod"/>
            </a:pPr>
            <a:r>
              <a:rPr lang="de-CH" altLang="de-DE" sz="2400">
                <a:latin typeface="Calibri" panose="020F0502020204030204" pitchFamily="34" charset="0"/>
              </a:rPr>
              <a:t>Déficits et endettement publics</a:t>
            </a:r>
          </a:p>
          <a:p>
            <a:pPr eaLnBrk="1" hangingPunct="1">
              <a:buFontTx/>
              <a:buAutoNum type="arabicPeriod"/>
            </a:pPr>
            <a:r>
              <a:rPr lang="de-CH" altLang="de-DE" sz="2400">
                <a:latin typeface="Calibri" panose="020F0502020204030204" pitchFamily="34" charset="0"/>
              </a:rPr>
              <a:t>Les finances publiques et institutions sociales suisses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1">
            <a:extLst>
              <a:ext uri="{FF2B5EF4-FFF2-40B4-BE49-F238E27FC236}">
                <a16:creationId xmlns:a16="http://schemas.microsoft.com/office/drawing/2014/main" id="{68910C13-F822-6897-6460-26BF6F1FFEE1}"/>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7650" name="Rectangle 2">
            <a:extLst>
              <a:ext uri="{FF2B5EF4-FFF2-40B4-BE49-F238E27FC236}">
                <a16:creationId xmlns:a16="http://schemas.microsoft.com/office/drawing/2014/main" id="{581FADFB-4CB8-9189-6BDF-2D20F12F30B8}"/>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p>
        </p:txBody>
      </p:sp>
      <p:sp>
        <p:nvSpPr>
          <p:cNvPr id="27651" name="Rectangle 3">
            <a:extLst>
              <a:ext uri="{FF2B5EF4-FFF2-40B4-BE49-F238E27FC236}">
                <a16:creationId xmlns:a16="http://schemas.microsoft.com/office/drawing/2014/main" id="{A6A45ADF-0597-3E18-56AE-5993C5CBAAE5}"/>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7652" name="Text Box 7">
            <a:extLst>
              <a:ext uri="{FF2B5EF4-FFF2-40B4-BE49-F238E27FC236}">
                <a16:creationId xmlns:a16="http://schemas.microsoft.com/office/drawing/2014/main" id="{CCBFC003-06E0-A40F-A973-987C9D42FB23}"/>
              </a:ext>
            </a:extLst>
          </p:cNvPr>
          <p:cNvSpPr txBox="1">
            <a:spLocks noChangeArrowheads="1"/>
          </p:cNvSpPr>
          <p:nvPr/>
        </p:nvSpPr>
        <p:spPr bwMode="auto">
          <a:xfrm>
            <a:off x="323850" y="1268413"/>
            <a:ext cx="8299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dirty="0" err="1">
                <a:latin typeface="Calibri" panose="020F0502020204030204" pitchFamily="34" charset="0"/>
              </a:rPr>
              <a:t>Types</a:t>
            </a:r>
            <a:r>
              <a:rPr lang="de-CH" altLang="de-DE" sz="2400" dirty="0">
                <a:latin typeface="Calibri" panose="020F0502020204030204" pitchFamily="34" charset="0"/>
              </a:rPr>
              <a:t> de </a:t>
            </a:r>
            <a:r>
              <a:rPr lang="de-CH" altLang="de-DE" sz="2400" dirty="0" err="1">
                <a:latin typeface="Calibri" panose="020F0502020204030204" pitchFamily="34" charset="0"/>
              </a:rPr>
              <a:t>financement</a:t>
            </a:r>
            <a:r>
              <a:rPr lang="de-CH" altLang="de-DE" sz="2400" dirty="0">
                <a:latin typeface="Calibri" panose="020F0502020204030204" pitchFamily="34" charset="0"/>
              </a:rPr>
              <a:t> </a:t>
            </a:r>
            <a:r>
              <a:rPr lang="de-CH" altLang="de-DE" sz="2400" dirty="0" err="1">
                <a:latin typeface="Calibri" panose="020F0502020204030204" pitchFamily="34" charset="0"/>
              </a:rPr>
              <a:t>public</a:t>
            </a:r>
            <a:endParaRPr lang="de-CH" altLang="de-DE" sz="2400"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p:txBody>
      </p:sp>
      <p:grpSp>
        <p:nvGrpSpPr>
          <p:cNvPr id="27653" name="Groupe 3">
            <a:extLst>
              <a:ext uri="{FF2B5EF4-FFF2-40B4-BE49-F238E27FC236}">
                <a16:creationId xmlns:a16="http://schemas.microsoft.com/office/drawing/2014/main" id="{6D035841-91D7-E9D3-2319-29A4F1907804}"/>
              </a:ext>
            </a:extLst>
          </p:cNvPr>
          <p:cNvGrpSpPr>
            <a:grpSpLocks/>
          </p:cNvGrpSpPr>
          <p:nvPr/>
        </p:nvGrpSpPr>
        <p:grpSpPr bwMode="auto">
          <a:xfrm>
            <a:off x="520700" y="2098675"/>
            <a:ext cx="7672388" cy="3208338"/>
            <a:chOff x="-3484" y="1878270"/>
            <a:chExt cx="9144000" cy="3971522"/>
          </a:xfrm>
        </p:grpSpPr>
        <p:pic>
          <p:nvPicPr>
            <p:cNvPr id="27654" name="Image 1">
              <a:extLst>
                <a:ext uri="{FF2B5EF4-FFF2-40B4-BE49-F238E27FC236}">
                  <a16:creationId xmlns:a16="http://schemas.microsoft.com/office/drawing/2014/main" id="{3D6DA5EA-6CD4-9678-3544-C0D4DB409F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4" y="1902283"/>
              <a:ext cx="9144000" cy="3947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F339568E-FFA7-3BF5-4B43-0A6E2743D84C}"/>
                </a:ext>
              </a:extLst>
            </p:cNvPr>
            <p:cNvSpPr/>
            <p:nvPr/>
          </p:nvSpPr>
          <p:spPr>
            <a:xfrm>
              <a:off x="108144" y="1878270"/>
              <a:ext cx="1511701" cy="18275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Text Box 11">
            <a:extLst>
              <a:ext uri="{FF2B5EF4-FFF2-40B4-BE49-F238E27FC236}">
                <a16:creationId xmlns:a16="http://schemas.microsoft.com/office/drawing/2014/main" id="{5AE75221-0182-F1F1-1A0E-1A72E0420852}"/>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8674" name="Rectangle 3">
            <a:extLst>
              <a:ext uri="{FF2B5EF4-FFF2-40B4-BE49-F238E27FC236}">
                <a16:creationId xmlns:a16="http://schemas.microsoft.com/office/drawing/2014/main" id="{C89FCE2A-DB1E-3282-B640-197CE7C5AEEA}"/>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8675" name="Text Box 11">
            <a:extLst>
              <a:ext uri="{FF2B5EF4-FFF2-40B4-BE49-F238E27FC236}">
                <a16:creationId xmlns:a16="http://schemas.microsoft.com/office/drawing/2014/main" id="{B808A834-0959-A4AF-698A-5BF7E8C4CE4F}"/>
              </a:ext>
            </a:extLst>
          </p:cNvPr>
          <p:cNvSpPr txBox="1">
            <a:spLocks noChangeArrowheads="1"/>
          </p:cNvSpPr>
          <p:nvPr/>
        </p:nvSpPr>
        <p:spPr bwMode="auto">
          <a:xfrm>
            <a:off x="333375" y="1851025"/>
            <a:ext cx="8382000" cy="3416300"/>
          </a:xfrm>
          <a:prstGeom prst="rect">
            <a:avLst/>
          </a:prstGeom>
          <a:solidFill>
            <a:srgbClr val="685AA3">
              <a:alpha val="3607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latin typeface="Calibri" panose="020F0502020204030204" pitchFamily="34" charset="0"/>
            </a:endParaRPr>
          </a:p>
          <a:p>
            <a:pPr eaLnBrk="1" hangingPunct="1"/>
            <a:r>
              <a:rPr lang="de-CH" altLang="de-DE" sz="2400" b="1">
                <a:latin typeface="Calibri" panose="020F0502020204030204" pitchFamily="34" charset="0"/>
              </a:rPr>
              <a:t>Impôts au sens large</a:t>
            </a:r>
          </a:p>
          <a:p>
            <a:pPr eaLnBrk="1" hangingPunct="1"/>
            <a:endParaRPr lang="de-CH" altLang="de-DE" sz="2400">
              <a:latin typeface="Calibri" panose="020F0502020204030204" pitchFamily="34" charset="0"/>
            </a:endParaRPr>
          </a:p>
          <a:p>
            <a:pPr eaLnBrk="1" hangingPunct="1">
              <a:buFontTx/>
              <a:buAutoNum type="arabicPeriod"/>
            </a:pPr>
            <a:r>
              <a:rPr lang="de-CH" altLang="de-DE" sz="2400">
                <a:latin typeface="Calibri" panose="020F0502020204030204" pitchFamily="34" charset="0"/>
              </a:rPr>
              <a:t> Impôts directs</a:t>
            </a:r>
          </a:p>
          <a:p>
            <a:pPr eaLnBrk="1" hangingPunct="1">
              <a:buFontTx/>
              <a:buAutoNum type="arabicPeriod"/>
            </a:pPr>
            <a:endParaRPr lang="de-CH" altLang="de-DE" sz="2400">
              <a:latin typeface="Calibri" panose="020F0502020204030204" pitchFamily="34" charset="0"/>
            </a:endParaRPr>
          </a:p>
          <a:p>
            <a:pPr eaLnBrk="1" hangingPunct="1">
              <a:buFontTx/>
              <a:buAutoNum type="arabicPeriod"/>
            </a:pPr>
            <a:r>
              <a:rPr lang="de-CH" altLang="de-DE" sz="2400">
                <a:latin typeface="Calibri" panose="020F0502020204030204" pitchFamily="34" charset="0"/>
              </a:rPr>
              <a:t> Impôts indirects</a:t>
            </a:r>
          </a:p>
          <a:p>
            <a:pPr eaLnBrk="1" hangingPunct="1">
              <a:buFontTx/>
              <a:buAutoNum type="arabicPeriod"/>
            </a:pPr>
            <a:endParaRPr lang="de-CH" altLang="de-DE" sz="2400">
              <a:latin typeface="Calibri" panose="020F0502020204030204" pitchFamily="34" charset="0"/>
            </a:endParaRPr>
          </a:p>
          <a:p>
            <a:pPr eaLnBrk="1" hangingPunct="1">
              <a:buFontTx/>
              <a:buAutoNum type="arabicPeriod"/>
            </a:pPr>
            <a:r>
              <a:rPr lang="de-CH" altLang="de-DE" sz="2400">
                <a:latin typeface="Calibri" panose="020F0502020204030204" pitchFamily="34" charset="0"/>
              </a:rPr>
              <a:t> Émoluments</a:t>
            </a:r>
            <a:endParaRPr lang="de-DE" altLang="de-DE" sz="2400">
              <a:latin typeface="Calibri" panose="020F0502020204030204" pitchFamily="34" charset="0"/>
            </a:endParaRPr>
          </a:p>
          <a:p>
            <a:pPr eaLnBrk="1" hangingPunct="1"/>
            <a:endParaRPr lang="de-DE" altLang="de-DE" sz="2400">
              <a:latin typeface="Calibri" panose="020F0502020204030204" pitchFamily="34" charset="0"/>
            </a:endParaRPr>
          </a:p>
        </p:txBody>
      </p:sp>
      <p:sp>
        <p:nvSpPr>
          <p:cNvPr id="28676" name="Rectangle 2">
            <a:extLst>
              <a:ext uri="{FF2B5EF4-FFF2-40B4-BE49-F238E27FC236}">
                <a16:creationId xmlns:a16="http://schemas.microsoft.com/office/drawing/2014/main" id="{EE2ECAAB-092A-7903-EEC3-EAE41199F4CB}"/>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Text Box 11">
            <a:extLst>
              <a:ext uri="{FF2B5EF4-FFF2-40B4-BE49-F238E27FC236}">
                <a16:creationId xmlns:a16="http://schemas.microsoft.com/office/drawing/2014/main" id="{387E4125-9DE0-7BD2-4705-17FEC9C1724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9698" name="Rectangle 3">
            <a:extLst>
              <a:ext uri="{FF2B5EF4-FFF2-40B4-BE49-F238E27FC236}">
                <a16:creationId xmlns:a16="http://schemas.microsoft.com/office/drawing/2014/main" id="{E2CB2221-A1B2-9B6A-6568-F1CAF99A9BCF}"/>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9699" name="Text Box 11">
            <a:extLst>
              <a:ext uri="{FF2B5EF4-FFF2-40B4-BE49-F238E27FC236}">
                <a16:creationId xmlns:a16="http://schemas.microsoft.com/office/drawing/2014/main" id="{04A4E9A7-430B-B33C-F4C6-09B84B8D8F65}"/>
              </a:ext>
            </a:extLst>
          </p:cNvPr>
          <p:cNvSpPr txBox="1">
            <a:spLocks noChangeArrowheads="1"/>
          </p:cNvSpPr>
          <p:nvPr/>
        </p:nvSpPr>
        <p:spPr bwMode="auto">
          <a:xfrm>
            <a:off x="333375" y="1214438"/>
            <a:ext cx="8382000" cy="457200"/>
          </a:xfrm>
          <a:prstGeom prst="rect">
            <a:avLst/>
          </a:prstGeom>
          <a:solidFill>
            <a:srgbClr val="685AA3">
              <a:alpha val="3607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0363" indent="-360363">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rPr>
              <a:t>1.	Impôts directs</a:t>
            </a:r>
          </a:p>
        </p:txBody>
      </p:sp>
      <p:sp>
        <p:nvSpPr>
          <p:cNvPr id="29700" name="Text Box 7">
            <a:extLst>
              <a:ext uri="{FF2B5EF4-FFF2-40B4-BE49-F238E27FC236}">
                <a16:creationId xmlns:a16="http://schemas.microsoft.com/office/drawing/2014/main" id="{535929FB-A90D-D7DF-F57C-939AD9387D3A}"/>
              </a:ext>
            </a:extLst>
          </p:cNvPr>
          <p:cNvSpPr txBox="1">
            <a:spLocks noChangeArrowheads="1"/>
          </p:cNvSpPr>
          <p:nvPr/>
        </p:nvSpPr>
        <p:spPr bwMode="auto">
          <a:xfrm>
            <a:off x="323850" y="2071688"/>
            <a:ext cx="82994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buFontTx/>
              <a:buChar char="•"/>
            </a:pPr>
            <a:r>
              <a:rPr lang="de-CH" altLang="de-DE" sz="2400" dirty="0">
                <a:latin typeface="Calibri" panose="020F0502020204030204" pitchFamily="34" charset="0"/>
              </a:rPr>
              <a:t>Exemple : </a:t>
            </a:r>
            <a:r>
              <a:rPr lang="de-CH" altLang="de-DE" sz="2400" dirty="0" err="1">
                <a:latin typeface="Calibri" panose="020F0502020204030204" pitchFamily="34" charset="0"/>
              </a:rPr>
              <a:t>l’impôt</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le </a:t>
            </a:r>
            <a:r>
              <a:rPr lang="de-CH" altLang="de-DE" sz="2400" dirty="0" err="1">
                <a:latin typeface="Calibri" panose="020F0502020204030204" pitchFamily="34" charset="0"/>
              </a:rPr>
              <a:t>revenu</a:t>
            </a:r>
            <a:r>
              <a:rPr lang="de-CH" altLang="de-DE" sz="2400" dirty="0">
                <a:latin typeface="Calibri" panose="020F0502020204030204" pitchFamily="34" charset="0"/>
              </a:rPr>
              <a:t>.</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Prélèvement</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la </a:t>
            </a:r>
            <a:r>
              <a:rPr lang="de-CH" altLang="de-DE" sz="2400" dirty="0" err="1">
                <a:latin typeface="Calibri" panose="020F0502020204030204" pitchFamily="34" charset="0"/>
              </a:rPr>
              <a:t>base</a:t>
            </a:r>
            <a:r>
              <a:rPr lang="de-CH" altLang="de-DE" sz="2400" dirty="0">
                <a:latin typeface="Calibri" panose="020F0502020204030204" pitchFamily="34" charset="0"/>
              </a:rPr>
              <a:t> de </a:t>
            </a:r>
            <a:r>
              <a:rPr lang="de-CH" altLang="de-DE" sz="2400" dirty="0" err="1">
                <a:latin typeface="Calibri" panose="020F0502020204030204" pitchFamily="34" charset="0"/>
              </a:rPr>
              <a:t>caractéristiques</a:t>
            </a:r>
            <a:r>
              <a:rPr lang="de-CH" altLang="de-DE" sz="2400" dirty="0">
                <a:latin typeface="Calibri" panose="020F0502020204030204" pitchFamily="34" charset="0"/>
              </a:rPr>
              <a:t> </a:t>
            </a:r>
            <a:r>
              <a:rPr lang="de-CH" altLang="de-DE" sz="2400" dirty="0" err="1">
                <a:latin typeface="Calibri" panose="020F0502020204030204" pitchFamily="34" charset="0"/>
              </a:rPr>
              <a:t>personnelles</a:t>
            </a:r>
            <a:r>
              <a:rPr lang="de-CH" altLang="de-DE" sz="2400" dirty="0">
                <a:latin typeface="Calibri" panose="020F0502020204030204" pitchFamily="34" charset="0"/>
              </a:rPr>
              <a:t> des </a:t>
            </a:r>
            <a:r>
              <a:rPr lang="de-CH" altLang="de-DE" sz="2400" dirty="0" err="1">
                <a:latin typeface="Calibri" panose="020F0502020204030204" pitchFamily="34" charset="0"/>
              </a:rPr>
              <a:t>contribuables</a:t>
            </a:r>
            <a:r>
              <a:rPr lang="de-CH" altLang="de-DE" sz="2400" dirty="0">
                <a:latin typeface="Calibri" panose="020F0502020204030204" pitchFamily="34" charset="0"/>
              </a:rPr>
              <a:t>, par exemple le </a:t>
            </a:r>
            <a:r>
              <a:rPr lang="de-CH" altLang="de-DE" sz="2400" dirty="0" err="1">
                <a:latin typeface="Calibri" panose="020F0502020204030204" pitchFamily="34" charset="0"/>
              </a:rPr>
              <a:t>revenu</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la </a:t>
            </a:r>
            <a:r>
              <a:rPr lang="de-CH" altLang="de-DE" sz="2400" dirty="0" err="1">
                <a:latin typeface="Calibri" panose="020F0502020204030204" pitchFamily="34" charset="0"/>
              </a:rPr>
              <a:t>fortune</a:t>
            </a:r>
            <a:r>
              <a:rPr lang="de-CH" altLang="de-DE" sz="2400" dirty="0">
                <a:latin typeface="Calibri" panose="020F0502020204030204" pitchFamily="34" charset="0"/>
              </a:rPr>
              <a:t>.</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impôts</a:t>
            </a:r>
            <a:r>
              <a:rPr lang="de-CH" altLang="de-DE" sz="2400" dirty="0">
                <a:latin typeface="Calibri" panose="020F0502020204030204" pitchFamily="34" charset="0"/>
              </a:rPr>
              <a:t> </a:t>
            </a:r>
            <a:r>
              <a:rPr lang="de-CH" altLang="de-DE" sz="2400" dirty="0" err="1">
                <a:latin typeface="Calibri" panose="020F0502020204030204" pitchFamily="34" charset="0"/>
              </a:rPr>
              <a:t>directs</a:t>
            </a:r>
            <a:r>
              <a:rPr lang="de-CH" altLang="de-DE" sz="2400" dirty="0">
                <a:latin typeface="Calibri" panose="020F0502020204030204" pitchFamily="34" charset="0"/>
              </a:rPr>
              <a:t> </a:t>
            </a:r>
            <a:r>
              <a:rPr lang="de-CH" altLang="de-DE" sz="2400" dirty="0" err="1">
                <a:latin typeface="Calibri" panose="020F0502020204030204" pitchFamily="34" charset="0"/>
              </a:rPr>
              <a:t>progressifs</a:t>
            </a:r>
            <a:r>
              <a:rPr lang="de-CH" altLang="de-DE" sz="2400" dirty="0">
                <a:latin typeface="Calibri" panose="020F0502020204030204" pitchFamily="34" charset="0"/>
              </a:rPr>
              <a:t> </a:t>
            </a:r>
            <a:r>
              <a:rPr lang="de-CH" altLang="de-DE" sz="2400" dirty="0" err="1">
                <a:latin typeface="Calibri" panose="020F0502020204030204" pitchFamily="34" charset="0"/>
              </a:rPr>
              <a:t>induisent</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effet</a:t>
            </a:r>
            <a:r>
              <a:rPr lang="de-CH" altLang="de-DE" sz="2400" dirty="0">
                <a:latin typeface="Calibri" panose="020F0502020204030204" pitchFamily="34" charset="0"/>
              </a:rPr>
              <a:t> </a:t>
            </a:r>
            <a:r>
              <a:rPr lang="de-CH" altLang="de-DE" sz="2400" dirty="0" err="1">
                <a:latin typeface="Calibri" panose="020F0502020204030204" pitchFamily="34" charset="0"/>
              </a:rPr>
              <a:t>redistributif</a:t>
            </a:r>
            <a:r>
              <a:rPr lang="de-CH" altLang="de-DE" sz="2400" dirty="0">
                <a:latin typeface="Calibri" panose="020F0502020204030204" pitchFamily="34" charset="0"/>
              </a:rPr>
              <a:t>.</a:t>
            </a:r>
          </a:p>
        </p:txBody>
      </p:sp>
      <p:sp>
        <p:nvSpPr>
          <p:cNvPr id="29701" name="Rectangle 2">
            <a:extLst>
              <a:ext uri="{FF2B5EF4-FFF2-40B4-BE49-F238E27FC236}">
                <a16:creationId xmlns:a16="http://schemas.microsoft.com/office/drawing/2014/main" id="{4C1B9AF5-EA14-6503-A442-E75693E0135B}"/>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Text Box 11">
            <a:extLst>
              <a:ext uri="{FF2B5EF4-FFF2-40B4-BE49-F238E27FC236}">
                <a16:creationId xmlns:a16="http://schemas.microsoft.com/office/drawing/2014/main" id="{6D9C656F-FD89-ED86-1088-B5470389954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0722" name="Rectangle 3">
            <a:extLst>
              <a:ext uri="{FF2B5EF4-FFF2-40B4-BE49-F238E27FC236}">
                <a16:creationId xmlns:a16="http://schemas.microsoft.com/office/drawing/2014/main" id="{0261669C-3D6E-D916-CDBC-951AA7C5A331}"/>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30723" name="Text Box 11">
            <a:extLst>
              <a:ext uri="{FF2B5EF4-FFF2-40B4-BE49-F238E27FC236}">
                <a16:creationId xmlns:a16="http://schemas.microsoft.com/office/drawing/2014/main" id="{CE4E7501-56B2-7705-759D-2C88B5340614}"/>
              </a:ext>
            </a:extLst>
          </p:cNvPr>
          <p:cNvSpPr txBox="1">
            <a:spLocks noChangeArrowheads="1"/>
          </p:cNvSpPr>
          <p:nvPr/>
        </p:nvSpPr>
        <p:spPr bwMode="auto">
          <a:xfrm>
            <a:off x="333375" y="1214438"/>
            <a:ext cx="8382000" cy="457200"/>
          </a:xfrm>
          <a:prstGeom prst="rect">
            <a:avLst/>
          </a:prstGeom>
          <a:solidFill>
            <a:srgbClr val="685AA3">
              <a:alpha val="3607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0363" indent="-360363">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rPr>
              <a:t>2.	 Impôts indirects</a:t>
            </a:r>
          </a:p>
        </p:txBody>
      </p:sp>
      <p:sp>
        <p:nvSpPr>
          <p:cNvPr id="27653" name="Text Box 7">
            <a:extLst>
              <a:ext uri="{FF2B5EF4-FFF2-40B4-BE49-F238E27FC236}">
                <a16:creationId xmlns:a16="http://schemas.microsoft.com/office/drawing/2014/main" id="{BEF76667-AAE6-C82D-EE5C-A4D3D5D0F78C}"/>
              </a:ext>
            </a:extLst>
          </p:cNvPr>
          <p:cNvSpPr txBox="1">
            <a:spLocks noChangeArrowheads="1"/>
          </p:cNvSpPr>
          <p:nvPr/>
        </p:nvSpPr>
        <p:spPr bwMode="auto">
          <a:xfrm>
            <a:off x="323850" y="2071688"/>
            <a:ext cx="8299450" cy="3416300"/>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buFontTx/>
              <a:buChar char="•"/>
              <a:defRPr/>
            </a:pPr>
            <a:r>
              <a:rPr lang="de-CH" altLang="de-DE" sz="2400" dirty="0">
                <a:latin typeface="Calibri" panose="020F0502020204030204" pitchFamily="34" charset="0"/>
              </a:rPr>
              <a:t>Exemple : la taxe </a:t>
            </a:r>
            <a:r>
              <a:rPr lang="de-CH" altLang="de-DE" sz="2400" dirty="0" err="1">
                <a:latin typeface="Calibri" panose="020F0502020204030204" pitchFamily="34" charset="0"/>
              </a:rPr>
              <a:t>sur</a:t>
            </a:r>
            <a:r>
              <a:rPr lang="de-CH" altLang="de-DE" sz="2400" dirty="0">
                <a:latin typeface="Calibri" panose="020F0502020204030204" pitchFamily="34" charset="0"/>
              </a:rPr>
              <a:t> la </a:t>
            </a:r>
            <a:r>
              <a:rPr lang="de-CH" altLang="de-DE" sz="2400" dirty="0" err="1">
                <a:latin typeface="Calibri" panose="020F0502020204030204" pitchFamily="34" charset="0"/>
              </a:rPr>
              <a:t>valeur</a:t>
            </a:r>
            <a:r>
              <a:rPr lang="de-CH" altLang="de-DE" sz="2400" dirty="0">
                <a:latin typeface="Calibri" panose="020F0502020204030204" pitchFamily="34" charset="0"/>
              </a:rPr>
              <a:t> </a:t>
            </a:r>
            <a:r>
              <a:rPr lang="de-CH" altLang="de-DE" sz="2400" dirty="0" err="1">
                <a:latin typeface="Calibri" panose="020F0502020204030204" pitchFamily="34" charset="0"/>
              </a:rPr>
              <a:t>ajoutée</a:t>
            </a:r>
            <a:r>
              <a:rPr lang="de-CH" altLang="de-DE" sz="2400" dirty="0">
                <a:latin typeface="Calibri" panose="020F0502020204030204" pitchFamily="34" charset="0"/>
              </a:rPr>
              <a:t> (TVA).</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prélèvements</a:t>
            </a:r>
            <a:r>
              <a:rPr lang="de-CH" altLang="de-DE" sz="2400" dirty="0">
                <a:latin typeface="Calibri" panose="020F0502020204030204" pitchFamily="34" charset="0"/>
              </a:rPr>
              <a:t> ne </a:t>
            </a:r>
            <a:r>
              <a:rPr lang="de-CH" altLang="de-DE" sz="2400" dirty="0" err="1">
                <a:latin typeface="Calibri" panose="020F0502020204030204" pitchFamily="34" charset="0"/>
              </a:rPr>
              <a:t>considèrent</a:t>
            </a:r>
            <a:r>
              <a:rPr lang="de-CH" altLang="de-DE" sz="2400" dirty="0">
                <a:latin typeface="Calibri" panose="020F0502020204030204" pitchFamily="34" charset="0"/>
              </a:rPr>
              <a:t> </a:t>
            </a:r>
            <a:r>
              <a:rPr lang="de-CH" altLang="de-DE" sz="2400" dirty="0" err="1">
                <a:latin typeface="Calibri" panose="020F0502020204030204" pitchFamily="34" charset="0"/>
              </a:rPr>
              <a:t>pas</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caractéristiques</a:t>
            </a:r>
            <a:r>
              <a:rPr lang="de-CH" altLang="de-DE" sz="2400" dirty="0">
                <a:latin typeface="Calibri" panose="020F0502020204030204" pitchFamily="34" charset="0"/>
              </a:rPr>
              <a:t> </a:t>
            </a:r>
            <a:r>
              <a:rPr lang="de-CH" altLang="de-DE" sz="2400" dirty="0" err="1">
                <a:latin typeface="Calibri" panose="020F0502020204030204" pitchFamily="34" charset="0"/>
              </a:rPr>
              <a:t>personnelles</a:t>
            </a:r>
            <a:r>
              <a:rPr lang="de-CH" altLang="de-DE" sz="2400" dirty="0">
                <a:latin typeface="Calibri" panose="020F0502020204030204" pitchFamily="34" charset="0"/>
              </a:rPr>
              <a:t> des </a:t>
            </a:r>
            <a:r>
              <a:rPr lang="de-CH" altLang="de-DE" sz="2400" dirty="0" err="1">
                <a:latin typeface="Calibri" panose="020F0502020204030204" pitchFamily="34" charset="0"/>
              </a:rPr>
              <a:t>contribuables</a:t>
            </a:r>
            <a:r>
              <a:rPr lang="de-CH" altLang="de-DE" sz="2400" dirty="0">
                <a:latin typeface="Calibri" panose="020F0502020204030204" pitchFamily="34" charset="0"/>
              </a:rPr>
              <a:t>.</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Prélèvements</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transactions</a:t>
            </a:r>
            <a:r>
              <a:rPr lang="de-CH" altLang="de-DE" sz="2400" dirty="0">
                <a:latin typeface="Calibri" panose="020F0502020204030204" pitchFamily="34" charset="0"/>
              </a:rPr>
              <a:t> de </a:t>
            </a:r>
            <a:r>
              <a:rPr lang="de-CH" altLang="de-DE" sz="2400" dirty="0" err="1">
                <a:latin typeface="Calibri" panose="020F0502020204030204" pitchFamily="34" charset="0"/>
              </a:rPr>
              <a:t>marché</a:t>
            </a:r>
            <a:r>
              <a:rPr lang="de-CH" altLang="de-DE" sz="2400" dirty="0">
                <a:latin typeface="Calibri" panose="020F0502020204030204" pitchFamily="34" charset="0"/>
              </a:rPr>
              <a:t> au sens large, par exemple </a:t>
            </a:r>
            <a:r>
              <a:rPr lang="de-CH" altLang="de-DE" sz="2400" dirty="0" err="1">
                <a:latin typeface="Calibri" panose="020F0502020204030204" pitchFamily="34" charset="0"/>
              </a:rPr>
              <a:t>lors</a:t>
            </a:r>
            <a:r>
              <a:rPr lang="de-CH" altLang="de-DE" sz="2400" dirty="0">
                <a:latin typeface="Calibri" panose="020F0502020204030204" pitchFamily="34" charset="0"/>
              </a:rPr>
              <a:t> de </a:t>
            </a:r>
            <a:r>
              <a:rPr lang="de-CH" altLang="de-DE" sz="2400" dirty="0" err="1">
                <a:latin typeface="Calibri" panose="020F0502020204030204" pitchFamily="34" charset="0"/>
              </a:rPr>
              <a:t>l’achat</a:t>
            </a:r>
            <a:r>
              <a:rPr lang="de-CH" altLang="de-DE" sz="2400" dirty="0">
                <a:latin typeface="Calibri" panose="020F0502020204030204" pitchFamily="34" charset="0"/>
              </a:rPr>
              <a: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télévision</a:t>
            </a:r>
            <a:r>
              <a:rPr lang="de-CH" altLang="de-DE" sz="2400" dirty="0">
                <a:latin typeface="Calibri" panose="020F0502020204030204" pitchFamily="34" charset="0"/>
              </a:rPr>
              <a:t>. </a:t>
            </a:r>
          </a:p>
          <a:p>
            <a:pPr marL="0" indent="0" eaLnBrk="1" hangingPunct="1">
              <a:defRPr/>
            </a:pP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p:txBody>
      </p:sp>
      <p:sp>
        <p:nvSpPr>
          <p:cNvPr id="30725" name="Rectangle 2">
            <a:extLst>
              <a:ext uri="{FF2B5EF4-FFF2-40B4-BE49-F238E27FC236}">
                <a16:creationId xmlns:a16="http://schemas.microsoft.com/office/drawing/2014/main" id="{779D68D8-1F78-2B85-2668-0964328AA5D2}"/>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Text Box 11">
            <a:extLst>
              <a:ext uri="{FF2B5EF4-FFF2-40B4-BE49-F238E27FC236}">
                <a16:creationId xmlns:a16="http://schemas.microsoft.com/office/drawing/2014/main" id="{A1BD273D-16D6-9E73-19D9-FB93603408B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1746" name="Rectangle 3">
            <a:extLst>
              <a:ext uri="{FF2B5EF4-FFF2-40B4-BE49-F238E27FC236}">
                <a16:creationId xmlns:a16="http://schemas.microsoft.com/office/drawing/2014/main" id="{4361508B-FED8-2E92-64F6-AD53D90A1B68}"/>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31747" name="Text Box 11">
            <a:extLst>
              <a:ext uri="{FF2B5EF4-FFF2-40B4-BE49-F238E27FC236}">
                <a16:creationId xmlns:a16="http://schemas.microsoft.com/office/drawing/2014/main" id="{5B90CF88-FC47-2F99-E0DE-B67E162F5441}"/>
              </a:ext>
            </a:extLst>
          </p:cNvPr>
          <p:cNvSpPr txBox="1">
            <a:spLocks noChangeArrowheads="1"/>
          </p:cNvSpPr>
          <p:nvPr/>
        </p:nvSpPr>
        <p:spPr bwMode="auto">
          <a:xfrm>
            <a:off x="333375" y="1214438"/>
            <a:ext cx="8382000" cy="457200"/>
          </a:xfrm>
          <a:prstGeom prst="rect">
            <a:avLst/>
          </a:prstGeom>
          <a:solidFill>
            <a:srgbClr val="685AA3">
              <a:alpha val="3607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0363" indent="-360363">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rPr>
              <a:t>3.	Émoluments</a:t>
            </a:r>
          </a:p>
        </p:txBody>
      </p:sp>
      <p:sp>
        <p:nvSpPr>
          <p:cNvPr id="31749" name="Text Box 7">
            <a:extLst>
              <a:ext uri="{FF2B5EF4-FFF2-40B4-BE49-F238E27FC236}">
                <a16:creationId xmlns:a16="http://schemas.microsoft.com/office/drawing/2014/main" id="{49E34F66-CDFB-CF18-BD0C-C00ED647DD31}"/>
              </a:ext>
            </a:extLst>
          </p:cNvPr>
          <p:cNvSpPr txBox="1">
            <a:spLocks noChangeArrowheads="1"/>
          </p:cNvSpPr>
          <p:nvPr/>
        </p:nvSpPr>
        <p:spPr bwMode="auto">
          <a:xfrm>
            <a:off x="323850" y="2071688"/>
            <a:ext cx="8299450" cy="3046412"/>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buFontTx/>
              <a:buChar char="•"/>
              <a:defRPr/>
            </a:pPr>
            <a:r>
              <a:rPr lang="de-CH" altLang="de-DE" sz="2400" dirty="0">
                <a:latin typeface="Calibri" panose="020F0502020204030204" pitchFamily="34" charset="0"/>
              </a:rPr>
              <a:t>Exemple : </a:t>
            </a:r>
            <a:r>
              <a:rPr lang="de-CH" altLang="de-DE" sz="2400" dirty="0" err="1">
                <a:latin typeface="Calibri" panose="020F0502020204030204" pitchFamily="34" charset="0"/>
              </a:rPr>
              <a:t>établissement</a:t>
            </a:r>
            <a:r>
              <a:rPr lang="de-CH" altLang="de-DE" sz="2400" dirty="0">
                <a:latin typeface="Calibri" panose="020F0502020204030204" pitchFamily="34" charset="0"/>
              </a:rPr>
              <a:t> </a:t>
            </a:r>
            <a:r>
              <a:rPr lang="de-CH" altLang="de-DE" sz="2400" dirty="0" err="1">
                <a:latin typeface="Calibri" panose="020F0502020204030204" pitchFamily="34" charset="0"/>
              </a:rPr>
              <a:t>d’un</a:t>
            </a:r>
            <a:r>
              <a:rPr lang="de-CH" altLang="de-DE" sz="2400" dirty="0">
                <a:latin typeface="Calibri" panose="020F0502020204030204" pitchFamily="34" charset="0"/>
              </a:rPr>
              <a:t> </a:t>
            </a:r>
            <a:r>
              <a:rPr lang="de-CH" altLang="de-DE" sz="2400" dirty="0" err="1">
                <a:latin typeface="Calibri" panose="020F0502020204030204" pitchFamily="34" charset="0"/>
              </a:rPr>
              <a:t>passeport</a:t>
            </a:r>
            <a:r>
              <a:rPr lang="de-CH" altLang="de-DE" sz="2400" dirty="0">
                <a:latin typeface="Calibri" panose="020F0502020204030204" pitchFamily="34" charset="0"/>
              </a:rPr>
              <a:t>.</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Paiements</a:t>
            </a:r>
            <a:r>
              <a:rPr lang="de-CH" altLang="de-DE" sz="2400" dirty="0">
                <a:latin typeface="Calibri" panose="020F0502020204030204" pitchFamily="34" charset="0"/>
              </a:rPr>
              <a:t> </a:t>
            </a:r>
            <a:r>
              <a:rPr lang="de-CH" altLang="de-DE" sz="2400" dirty="0" err="1">
                <a:latin typeface="Calibri" panose="020F0502020204030204" pitchFamily="34" charset="0"/>
              </a:rPr>
              <a:t>perçus</a:t>
            </a:r>
            <a:r>
              <a:rPr lang="de-CH" altLang="de-DE" sz="2400" dirty="0">
                <a:latin typeface="Calibri" panose="020F0502020204030204" pitchFamily="34" charset="0"/>
              </a:rPr>
              <a:t> par </a:t>
            </a:r>
            <a:r>
              <a:rPr lang="de-CH" altLang="de-DE" sz="2400" dirty="0" err="1">
                <a:latin typeface="Calibri" panose="020F0502020204030204" pitchFamily="34" charset="0"/>
              </a:rPr>
              <a:t>l’État</a:t>
            </a:r>
            <a:r>
              <a:rPr lang="de-CH" altLang="de-DE" sz="2400" dirty="0">
                <a:latin typeface="Calibri" panose="020F0502020204030204" pitchFamily="34" charset="0"/>
              </a:rPr>
              <a:t> en </a:t>
            </a:r>
            <a:r>
              <a:rPr lang="de-CH" altLang="de-DE" sz="2400" dirty="0" err="1">
                <a:latin typeface="Calibri" panose="020F0502020204030204" pitchFamily="34" charset="0"/>
              </a:rPr>
              <a:t>contrepartie</a:t>
            </a:r>
            <a:r>
              <a:rPr lang="de-CH" altLang="de-DE" sz="2400" dirty="0">
                <a:latin typeface="Calibri" panose="020F0502020204030204" pitchFamily="34" charset="0"/>
              </a:rPr>
              <a: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prestation</a:t>
            </a:r>
            <a:r>
              <a:rPr lang="de-CH" altLang="de-DE" sz="2400" dirty="0">
                <a:latin typeface="Calibri" panose="020F0502020204030204" pitchFamily="34" charset="0"/>
              </a:rPr>
              <a:t> </a:t>
            </a:r>
            <a:r>
              <a:rPr lang="de-CH" altLang="de-DE" sz="2400" dirty="0" err="1">
                <a:latin typeface="Calibri" panose="020F0502020204030204" pitchFamily="34" charset="0"/>
              </a:rPr>
              <a:t>définie</a:t>
            </a:r>
            <a:r>
              <a:rPr lang="de-CH" altLang="de-DE" sz="2400" dirty="0">
                <a:latin typeface="Calibri" panose="020F0502020204030204" pitchFamily="34" charset="0"/>
              </a:rPr>
              <a:t>. </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N’est</a:t>
            </a:r>
            <a:r>
              <a:rPr lang="de-CH" altLang="de-DE" sz="2400" dirty="0">
                <a:latin typeface="Calibri" panose="020F0502020204030204" pitchFamily="34" charset="0"/>
              </a:rPr>
              <a:t> </a:t>
            </a:r>
            <a:r>
              <a:rPr lang="de-CH" altLang="de-DE" sz="2400" dirty="0" err="1">
                <a:latin typeface="Calibri" panose="020F0502020204030204" pitchFamily="34" charset="0"/>
              </a:rPr>
              <a:t>d’ailleurs</a:t>
            </a:r>
            <a:r>
              <a:rPr lang="de-CH" altLang="de-DE" sz="2400" dirty="0">
                <a:latin typeface="Calibri" panose="020F0502020204030204" pitchFamily="34" charset="0"/>
              </a:rPr>
              <a:t> </a:t>
            </a:r>
            <a:r>
              <a:rPr lang="de-CH" altLang="de-DE" sz="2400" dirty="0" err="1">
                <a:latin typeface="Calibri" panose="020F0502020204030204" pitchFamily="34" charset="0"/>
              </a:rPr>
              <a:t>pas</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impôt</a:t>
            </a:r>
            <a:r>
              <a:rPr lang="de-CH" altLang="de-DE" sz="2400" dirty="0">
                <a:latin typeface="Calibri" panose="020F0502020204030204" pitchFamily="34" charset="0"/>
              </a:rPr>
              <a:t> au sens </a:t>
            </a:r>
            <a:r>
              <a:rPr lang="de-CH" altLang="de-DE" sz="2400" dirty="0" err="1">
                <a:latin typeface="Calibri" panose="020F0502020204030204" pitchFamily="34" charset="0"/>
              </a:rPr>
              <a:t>strict</a:t>
            </a:r>
            <a:r>
              <a:rPr lang="de-CH" altLang="de-DE" sz="2400" dirty="0">
                <a:latin typeface="Calibri" panose="020F0502020204030204" pitchFamily="34" charset="0"/>
              </a:rPr>
              <a:t>.</a:t>
            </a:r>
          </a:p>
          <a:p>
            <a:pPr eaLnBrk="1" hangingPunct="1">
              <a:buFontTx/>
              <a:buChar char="•"/>
              <a:defRPr/>
            </a:pP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p:txBody>
      </p:sp>
      <p:sp>
        <p:nvSpPr>
          <p:cNvPr id="2" name="Rectangle 2">
            <a:extLst>
              <a:ext uri="{FF2B5EF4-FFF2-40B4-BE49-F238E27FC236}">
                <a16:creationId xmlns:a16="http://schemas.microsoft.com/office/drawing/2014/main" id="{B3A6EE9E-D89C-2C02-1FFD-BF0CE02922F7}"/>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Text Box 11">
            <a:extLst>
              <a:ext uri="{FF2B5EF4-FFF2-40B4-BE49-F238E27FC236}">
                <a16:creationId xmlns:a16="http://schemas.microsoft.com/office/drawing/2014/main" id="{CA077641-F4AF-0EE0-9A19-F6074C11727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2770" name="Rectangle 3">
            <a:extLst>
              <a:ext uri="{FF2B5EF4-FFF2-40B4-BE49-F238E27FC236}">
                <a16:creationId xmlns:a16="http://schemas.microsoft.com/office/drawing/2014/main" id="{0A049535-0037-3F4E-F952-65649D6440CA}"/>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32771" name="Text Box 7">
            <a:extLst>
              <a:ext uri="{FF2B5EF4-FFF2-40B4-BE49-F238E27FC236}">
                <a16:creationId xmlns:a16="http://schemas.microsoft.com/office/drawing/2014/main" id="{65ADC056-C39D-9A79-480B-B0481A2D2A78}"/>
              </a:ext>
            </a:extLst>
          </p:cNvPr>
          <p:cNvSpPr txBox="1">
            <a:spLocks noChangeArrowheads="1"/>
          </p:cNvSpPr>
          <p:nvPr/>
        </p:nvSpPr>
        <p:spPr bwMode="auto">
          <a:xfrm>
            <a:off x="323850" y="1412875"/>
            <a:ext cx="82994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L’impôt d’inflation</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La création de monnaie est un autre moyen pour l’État de se financer. </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La création de monnaie produit de l’inflation. Les gens qui possèdent de l’argent sont imposés car leurs avoirs perdent en valeur </a:t>
            </a:r>
            <a:r>
              <a:rPr lang="de-CH" altLang="de-DE" sz="2400">
                <a:latin typeface="Calibri" panose="020F0502020204030204" pitchFamily="34" charset="0"/>
                <a:sym typeface="Wingdings" pitchFamily="2" charset="2"/>
              </a:rPr>
              <a:t></a:t>
            </a:r>
            <a:r>
              <a:rPr lang="de-CH" altLang="de-DE" sz="2400">
                <a:latin typeface="Calibri" panose="020F0502020204030204" pitchFamily="34" charset="0"/>
              </a:rPr>
              <a:t> impôt d’inflation.</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Risque de conséquences dramatiques (hyperinflation) </a:t>
            </a:r>
          </a:p>
          <a:p>
            <a:pPr eaLnBrk="1" hangingPunct="1"/>
            <a:r>
              <a:rPr lang="de-CH" altLang="de-DE" sz="2400">
                <a:latin typeface="Calibri" panose="020F0502020204030204" pitchFamily="34" charset="0"/>
                <a:sym typeface="Wingdings" pitchFamily="2" charset="2"/>
              </a:rPr>
              <a:t>	 n’est donc pas un financement durable de l’État. </a:t>
            </a:r>
            <a:endParaRPr lang="de-CH" altLang="de-DE" sz="2400">
              <a:latin typeface="Calibri" panose="020F0502020204030204" pitchFamily="34" charset="0"/>
            </a:endParaRPr>
          </a:p>
          <a:p>
            <a:pPr eaLnBrk="1" hangingPunct="1"/>
            <a:endParaRPr lang="de-CH" altLang="de-DE" sz="2400">
              <a:latin typeface="Calibri" panose="020F0502020204030204" pitchFamily="34" charset="0"/>
            </a:endParaRPr>
          </a:p>
        </p:txBody>
      </p:sp>
      <p:sp>
        <p:nvSpPr>
          <p:cNvPr id="32772" name="Rectangle 2">
            <a:extLst>
              <a:ext uri="{FF2B5EF4-FFF2-40B4-BE49-F238E27FC236}">
                <a16:creationId xmlns:a16="http://schemas.microsoft.com/office/drawing/2014/main" id="{0CEEFA4E-7F55-1D45-9C74-0E28038809EE}"/>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Text Box 11">
            <a:extLst>
              <a:ext uri="{FF2B5EF4-FFF2-40B4-BE49-F238E27FC236}">
                <a16:creationId xmlns:a16="http://schemas.microsoft.com/office/drawing/2014/main" id="{49536E75-D1E7-668B-1B4B-F8EDC7BB62D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3794" name="Rectangle 3">
            <a:extLst>
              <a:ext uri="{FF2B5EF4-FFF2-40B4-BE49-F238E27FC236}">
                <a16:creationId xmlns:a16="http://schemas.microsoft.com/office/drawing/2014/main" id="{515A05F5-013A-F30C-0A91-E9EB77F11037}"/>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33795" name="Text Box 7">
            <a:extLst>
              <a:ext uri="{FF2B5EF4-FFF2-40B4-BE49-F238E27FC236}">
                <a16:creationId xmlns:a16="http://schemas.microsoft.com/office/drawing/2014/main" id="{7E649F87-A21C-CAD2-5E62-7383A66D9DC9}"/>
              </a:ext>
            </a:extLst>
          </p:cNvPr>
          <p:cNvSpPr txBox="1">
            <a:spLocks noChangeArrowheads="1"/>
          </p:cNvSpPr>
          <p:nvPr/>
        </p:nvSpPr>
        <p:spPr bwMode="auto">
          <a:xfrm>
            <a:off x="323850" y="1412875"/>
            <a:ext cx="829945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Coûts</a:t>
            </a:r>
            <a:r>
              <a:rPr lang="de-CH" altLang="de-DE" sz="2400" b="1" dirty="0">
                <a:latin typeface="Calibri" panose="020F0502020204030204" pitchFamily="34" charset="0"/>
              </a:rPr>
              <a:t> de </a:t>
            </a:r>
            <a:r>
              <a:rPr lang="de-CH" altLang="de-DE" sz="2400" b="1" dirty="0" err="1">
                <a:latin typeface="Calibri" panose="020F0502020204030204" pitchFamily="34" charset="0"/>
              </a:rPr>
              <a:t>l’imposition</a:t>
            </a:r>
            <a:endParaRPr lang="de-CH" altLang="de-DE" sz="2400" b="1" dirty="0">
              <a:latin typeface="Calibri" panose="020F0502020204030204" pitchFamily="34" charset="0"/>
            </a:endParaRPr>
          </a:p>
          <a:p>
            <a:pPr eaLnBrk="1" hangingPunct="1">
              <a:buFontTx/>
              <a:buChar char="•"/>
            </a:pPr>
            <a:endParaRPr lang="de-CH" altLang="de-DE" sz="2400" b="1"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Chaque</a:t>
            </a:r>
            <a:r>
              <a:rPr lang="de-CH" altLang="de-DE" sz="2400" dirty="0">
                <a:latin typeface="Calibri" panose="020F0502020204030204" pitchFamily="34" charset="0"/>
              </a:rPr>
              <a:t> </a:t>
            </a:r>
            <a:r>
              <a:rPr lang="de-CH" altLang="de-DE" sz="2400" dirty="0" err="1">
                <a:latin typeface="Calibri" panose="020F0502020204030204" pitchFamily="34" charset="0"/>
              </a:rPr>
              <a:t>impôt</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activité</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bien</a:t>
            </a:r>
            <a:r>
              <a:rPr lang="de-CH" altLang="de-DE" sz="2400" dirty="0">
                <a:latin typeface="Calibri" panose="020F0502020204030204" pitchFamily="34" charset="0"/>
              </a:rPr>
              <a:t> </a:t>
            </a:r>
            <a:r>
              <a:rPr lang="de-CH" altLang="de-DE" sz="2400" dirty="0" err="1">
                <a:latin typeface="Calibri" panose="020F0502020204030204" pitchFamily="34" charset="0"/>
              </a:rPr>
              <a:t>modifie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prix</a:t>
            </a:r>
            <a:r>
              <a:rPr lang="de-CH" altLang="de-DE" sz="2400" dirty="0">
                <a:latin typeface="Calibri" panose="020F0502020204030204" pitchFamily="34" charset="0"/>
              </a:rPr>
              <a:t> </a:t>
            </a:r>
            <a:r>
              <a:rPr lang="de-CH" altLang="de-DE" sz="2400" dirty="0" err="1">
                <a:latin typeface="Calibri" panose="020F0502020204030204" pitchFamily="34" charset="0"/>
              </a:rPr>
              <a:t>relatifs</a:t>
            </a:r>
            <a:r>
              <a:rPr lang="de-CH" altLang="de-DE" sz="2400" dirty="0">
                <a:latin typeface="Calibri" panose="020F0502020204030204" pitchFamily="34" charset="0"/>
              </a:rPr>
              <a:t> </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induit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une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distorsion</a:t>
            </a:r>
            <a:r>
              <a:rPr lang="de-CH" altLang="de-DE" sz="2400" dirty="0">
                <a:latin typeface="Calibri" panose="020F0502020204030204" pitchFamily="34" charset="0"/>
                <a:sym typeface="Wingdings" pitchFamily="2" charset="2"/>
              </a:rPr>
              <a:t>  et </a:t>
            </a:r>
            <a:r>
              <a:rPr lang="de-CH" altLang="de-DE" sz="2400" dirty="0" err="1">
                <a:latin typeface="Calibri" panose="020F0502020204030204" pitchFamily="34" charset="0"/>
                <a:sym typeface="Wingdings" pitchFamily="2" charset="2"/>
              </a:rPr>
              <a:t>donc</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une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perte</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bien-être</a:t>
            </a:r>
            <a:r>
              <a:rPr lang="de-CH" altLang="de-DE" sz="2400" dirty="0">
                <a:latin typeface="Calibri" panose="020F0502020204030204" pitchFamily="34" charset="0"/>
                <a:sym typeface="Wingdings" pitchFamily="2" charset="2"/>
              </a:rPr>
              <a:t>.</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Chaque</a:t>
            </a:r>
            <a:r>
              <a:rPr lang="de-CH" altLang="de-DE" sz="2400" dirty="0">
                <a:latin typeface="Calibri" panose="020F0502020204030204" pitchFamily="34" charset="0"/>
              </a:rPr>
              <a:t> </a:t>
            </a:r>
            <a:r>
              <a:rPr lang="de-CH" altLang="de-DE" sz="2400" dirty="0" err="1">
                <a:latin typeface="Calibri" panose="020F0502020204030204" pitchFamily="34" charset="0"/>
              </a:rPr>
              <a:t>impôt</a:t>
            </a:r>
            <a:r>
              <a:rPr lang="de-CH" altLang="de-DE" sz="2400" dirty="0">
                <a:latin typeface="Calibri" panose="020F0502020204030204" pitchFamily="34" charset="0"/>
              </a:rPr>
              <a:t> </a:t>
            </a:r>
            <a:r>
              <a:rPr lang="de-CH" altLang="de-DE" sz="2400" dirty="0" err="1">
                <a:latin typeface="Calibri" panose="020F0502020204030204" pitchFamily="34" charset="0"/>
              </a:rPr>
              <a:t>induit</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différence</a:t>
            </a:r>
            <a:r>
              <a:rPr lang="de-CH" altLang="de-DE" sz="2400" dirty="0">
                <a:latin typeface="Calibri" panose="020F0502020204030204" pitchFamily="34" charset="0"/>
              </a:rPr>
              <a:t> entre le </a:t>
            </a:r>
            <a:r>
              <a:rPr lang="de-CH" altLang="de-DE" sz="2400" dirty="0" err="1">
                <a:latin typeface="Calibri" panose="020F0502020204030204" pitchFamily="34" charset="0"/>
              </a:rPr>
              <a:t>prix</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offreurs</a:t>
            </a:r>
            <a:r>
              <a:rPr lang="de-CH" altLang="de-DE" sz="2400" dirty="0">
                <a:latin typeface="Calibri" panose="020F0502020204030204" pitchFamily="34" charset="0"/>
              </a:rPr>
              <a:t> </a:t>
            </a:r>
            <a:r>
              <a:rPr lang="de-CH" altLang="de-DE" sz="2400" dirty="0" err="1">
                <a:latin typeface="Calibri" panose="020F0502020204030204" pitchFamily="34" charset="0"/>
              </a:rPr>
              <a:t>perçoivent</a:t>
            </a:r>
            <a:r>
              <a:rPr lang="de-CH" altLang="de-DE" sz="2400" dirty="0">
                <a:latin typeface="Calibri" panose="020F0502020204030204" pitchFamily="34" charset="0"/>
              </a:rPr>
              <a:t> et </a:t>
            </a:r>
            <a:r>
              <a:rPr lang="de-CH" altLang="de-DE" sz="2400" dirty="0" err="1">
                <a:latin typeface="Calibri" panose="020F0502020204030204" pitchFamily="34" charset="0"/>
              </a:rPr>
              <a:t>celui</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demandeurs</a:t>
            </a:r>
            <a:r>
              <a:rPr lang="de-CH" altLang="de-DE" sz="2400" dirty="0">
                <a:latin typeface="Calibri" panose="020F0502020204030204" pitchFamily="34" charset="0"/>
              </a:rPr>
              <a:t> </a:t>
            </a:r>
            <a:r>
              <a:rPr lang="de-CH" altLang="de-DE" sz="2400" dirty="0" err="1">
                <a:latin typeface="Calibri" panose="020F0502020204030204" pitchFamily="34" charset="0"/>
              </a:rPr>
              <a:t>paient</a:t>
            </a:r>
            <a:r>
              <a:rPr lang="de-CH" altLang="de-DE" sz="2400" dirty="0">
                <a:latin typeface="Calibri" panose="020F0502020204030204" pitchFamily="34" charset="0"/>
              </a:rPr>
              <a:t>. </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impôt</a:t>
            </a:r>
            <a:r>
              <a:rPr lang="de-CH" altLang="de-DE" sz="2400" dirty="0">
                <a:latin typeface="Calibri" panose="020F0502020204030204" pitchFamily="34" charset="0"/>
              </a:rPr>
              <a:t> </a:t>
            </a:r>
            <a:r>
              <a:rPr lang="de-CH" altLang="de-DE" sz="2400" dirty="0" err="1">
                <a:latin typeface="Calibri" panose="020F0502020204030204" pitchFamily="34" charset="0"/>
              </a:rPr>
              <a:t>réduit</a:t>
            </a:r>
            <a:r>
              <a:rPr lang="de-CH" altLang="de-DE" sz="2400" dirty="0">
                <a:latin typeface="Calibri" panose="020F0502020204030204" pitchFamily="34" charset="0"/>
              </a:rPr>
              <a:t> la </a:t>
            </a:r>
            <a:r>
              <a:rPr lang="de-CH" altLang="de-DE" sz="2400" dirty="0" err="1">
                <a:latin typeface="Calibri" panose="020F0502020204030204" pitchFamily="34" charset="0"/>
              </a:rPr>
              <a:t>quantité</a:t>
            </a:r>
            <a:r>
              <a:rPr lang="de-CH" altLang="de-DE" sz="2400" dirty="0">
                <a:latin typeface="Calibri" panose="020F0502020204030204" pitchFamily="34" charset="0"/>
              </a:rPr>
              <a:t> de </a:t>
            </a:r>
            <a:r>
              <a:rPr lang="de-CH" altLang="de-DE" sz="2400" dirty="0" err="1">
                <a:latin typeface="Calibri" panose="020F0502020204030204" pitchFamily="34" charset="0"/>
              </a:rPr>
              <a:t>biens</a:t>
            </a:r>
            <a:r>
              <a:rPr lang="de-CH" altLang="de-DE" sz="2400" dirty="0">
                <a:latin typeface="Calibri" panose="020F0502020204030204" pitchFamily="34" charset="0"/>
              </a:rPr>
              <a:t> </a:t>
            </a:r>
            <a:r>
              <a:rPr lang="de-CH" altLang="de-DE" sz="2400" dirty="0" err="1">
                <a:latin typeface="Calibri" panose="020F0502020204030204" pitchFamily="34" charset="0"/>
              </a:rPr>
              <a:t>échangés</a:t>
            </a:r>
            <a:r>
              <a:rPr lang="de-CH" altLang="de-DE" sz="2400" dirty="0">
                <a:latin typeface="Calibri" panose="020F0502020204030204" pitchFamily="34" charset="0"/>
              </a:rPr>
              <a:t> en </a:t>
            </a:r>
            <a:r>
              <a:rPr lang="de-CH" altLang="de-DE" sz="2400" dirty="0" err="1">
                <a:latin typeface="Calibri" panose="020F0502020204030204" pitchFamily="34" charset="0"/>
              </a:rPr>
              <a:t>comparaison</a:t>
            </a:r>
            <a:r>
              <a:rPr lang="de-CH" altLang="de-DE" sz="2400" dirty="0">
                <a:latin typeface="Calibri" panose="020F0502020204030204" pitchFamily="34" charset="0"/>
              </a:rPr>
              <a:t> à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situation</a:t>
            </a:r>
            <a:r>
              <a:rPr lang="de-CH" altLang="de-DE" sz="2400" dirty="0">
                <a:latin typeface="Calibri" panose="020F0502020204030204" pitchFamily="34" charset="0"/>
              </a:rPr>
              <a:t> </a:t>
            </a:r>
            <a:r>
              <a:rPr lang="de-CH" altLang="de-DE" sz="2400" dirty="0" err="1">
                <a:latin typeface="Calibri" panose="020F0502020204030204" pitchFamily="34" charset="0"/>
              </a:rPr>
              <a:t>sans</a:t>
            </a:r>
            <a:r>
              <a:rPr lang="de-CH" altLang="de-DE" sz="2400" dirty="0">
                <a:latin typeface="Calibri" panose="020F0502020204030204" pitchFamily="34" charset="0"/>
              </a:rPr>
              <a:t> </a:t>
            </a:r>
            <a:r>
              <a:rPr lang="de-CH" altLang="de-DE" sz="2400" dirty="0" err="1">
                <a:latin typeface="Calibri" panose="020F0502020204030204" pitchFamily="34" charset="0"/>
              </a:rPr>
              <a:t>impôt</a:t>
            </a:r>
            <a:r>
              <a:rPr lang="de-CH" altLang="de-DE" sz="2400" dirty="0">
                <a:latin typeface="Calibri" panose="020F0502020204030204" pitchFamily="34" charset="0"/>
              </a:rPr>
              <a:t>. </a:t>
            </a:r>
          </a:p>
        </p:txBody>
      </p:sp>
      <p:sp>
        <p:nvSpPr>
          <p:cNvPr id="33796" name="Rectangle 2">
            <a:extLst>
              <a:ext uri="{FF2B5EF4-FFF2-40B4-BE49-F238E27FC236}">
                <a16:creationId xmlns:a16="http://schemas.microsoft.com/office/drawing/2014/main" id="{4C642FED-4D3E-6333-FE6B-D37D03CFD0BE}"/>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Text Box 11">
            <a:extLst>
              <a:ext uri="{FF2B5EF4-FFF2-40B4-BE49-F238E27FC236}">
                <a16:creationId xmlns:a16="http://schemas.microsoft.com/office/drawing/2014/main" id="{850DD509-A791-A0C3-C384-3141892308C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4818" name="Rectangle 3">
            <a:extLst>
              <a:ext uri="{FF2B5EF4-FFF2-40B4-BE49-F238E27FC236}">
                <a16:creationId xmlns:a16="http://schemas.microsoft.com/office/drawing/2014/main" id="{9B605141-71FB-D219-3DB4-FC3EDFE49B0A}"/>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31748" name="Text Box 7">
            <a:extLst>
              <a:ext uri="{FF2B5EF4-FFF2-40B4-BE49-F238E27FC236}">
                <a16:creationId xmlns:a16="http://schemas.microsoft.com/office/drawing/2014/main" id="{9A85D576-1680-C67E-B949-9C4EF49306DA}"/>
              </a:ext>
            </a:extLst>
          </p:cNvPr>
          <p:cNvSpPr txBox="1">
            <a:spLocks noChangeArrowheads="1"/>
          </p:cNvSpPr>
          <p:nvPr/>
        </p:nvSpPr>
        <p:spPr bwMode="auto">
          <a:xfrm>
            <a:off x="323850" y="1412875"/>
            <a:ext cx="8299450" cy="4894263"/>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Rôle</a:t>
            </a:r>
            <a:r>
              <a:rPr lang="de-CH" altLang="de-DE" sz="2400" b="1" dirty="0">
                <a:latin typeface="Calibri" panose="020F0502020204030204" pitchFamily="34" charset="0"/>
              </a:rPr>
              <a:t> de </a:t>
            </a:r>
            <a:r>
              <a:rPr lang="de-CH" altLang="de-DE" sz="2400" b="1" dirty="0" err="1">
                <a:latin typeface="Calibri" panose="020F0502020204030204" pitchFamily="34" charset="0"/>
              </a:rPr>
              <a:t>l’élasticité</a:t>
            </a:r>
            <a:endParaRPr lang="de-CH" altLang="de-DE" sz="2400" b="1" dirty="0">
              <a:latin typeface="Calibri" panose="020F0502020204030204" pitchFamily="34" charset="0"/>
            </a:endParaRPr>
          </a:p>
          <a:p>
            <a:pPr eaLnBrk="1" hangingPunct="1">
              <a:buFontTx/>
              <a:buChar char="•"/>
              <a:defRPr/>
            </a:pPr>
            <a:endParaRPr lang="de-CH" altLang="de-DE" sz="2400" b="1"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sym typeface="Wingdings" panose="05000000000000000000" pitchFamily="2" charset="2"/>
              </a:rPr>
              <a:t>La </a:t>
            </a:r>
            <a:r>
              <a:rPr lang="de-CH" altLang="de-DE" sz="2400" dirty="0" err="1">
                <a:latin typeface="Calibri" panose="020F0502020204030204" pitchFamily="34" charset="0"/>
                <a:sym typeface="Wingdings" panose="05000000000000000000" pitchFamily="2" charset="2"/>
              </a:rPr>
              <a:t>perte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bien-être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liée</a:t>
            </a:r>
            <a:r>
              <a:rPr lang="de-CH" altLang="de-DE" sz="2400" dirty="0">
                <a:latin typeface="Calibri" panose="020F0502020204030204" pitchFamily="34" charset="0"/>
                <a:sym typeface="Wingdings" panose="05000000000000000000" pitchFamily="2" charset="2"/>
              </a:rPr>
              <a:t> à </a:t>
            </a:r>
            <a:r>
              <a:rPr lang="de-CH" altLang="de-DE" sz="2400" dirty="0" err="1">
                <a:latin typeface="Calibri" panose="020F0502020204030204" pitchFamily="34" charset="0"/>
                <a:sym typeface="Wingdings" panose="05000000000000000000" pitchFamily="2" charset="2"/>
              </a:rPr>
              <a:t>l’impôt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est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dépendante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l’élasticité</a:t>
            </a:r>
            <a:r>
              <a:rPr lang="de-CH" altLang="de-DE" sz="2400" dirty="0">
                <a:latin typeface="Calibri" panose="020F0502020204030204" pitchFamily="34" charset="0"/>
                <a:sym typeface="Wingdings" panose="05000000000000000000" pitchFamily="2" charset="2"/>
              </a:rPr>
              <a:t> des </a:t>
            </a:r>
            <a:r>
              <a:rPr lang="de-CH" altLang="de-DE" sz="2400" dirty="0" err="1">
                <a:latin typeface="Calibri" panose="020F0502020204030204" pitchFamily="34" charset="0"/>
                <a:sym typeface="Wingdings" panose="05000000000000000000" pitchFamily="2" charset="2"/>
              </a:rPr>
              <a:t>courbes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d’offre</a:t>
            </a:r>
            <a:r>
              <a:rPr lang="de-CH" altLang="de-DE" sz="2400" dirty="0">
                <a:latin typeface="Calibri" panose="020F0502020204030204" pitchFamily="34" charset="0"/>
                <a:sym typeface="Wingdings" panose="05000000000000000000" pitchFamily="2" charset="2"/>
              </a:rPr>
              <a:t> et de </a:t>
            </a:r>
            <a:r>
              <a:rPr lang="de-CH" altLang="de-DE" sz="2400" dirty="0" err="1">
                <a:latin typeface="Calibri" panose="020F0502020204030204" pitchFamily="34" charset="0"/>
                <a:sym typeface="Wingdings" panose="05000000000000000000" pitchFamily="2" charset="2"/>
              </a:rPr>
              <a:t>demande</a:t>
            </a:r>
            <a:r>
              <a:rPr lang="de-CH" altLang="de-DE" sz="2400" dirty="0">
                <a:latin typeface="Calibri" panose="020F0502020204030204" pitchFamily="34" charset="0"/>
                <a:sym typeface="Wingdings" panose="05000000000000000000" pitchFamily="2" charset="2"/>
              </a:rPr>
              <a:t>.</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Offre</a:t>
            </a:r>
            <a:r>
              <a:rPr lang="de-CH" altLang="de-DE" sz="2400" dirty="0">
                <a:latin typeface="Calibri" panose="020F0502020204030204" pitchFamily="34" charset="0"/>
              </a:rPr>
              <a:t> et </a:t>
            </a:r>
            <a:r>
              <a:rPr lang="de-CH" altLang="de-DE" sz="2400" dirty="0" err="1">
                <a:latin typeface="Calibri" panose="020F0502020204030204" pitchFamily="34" charset="0"/>
              </a:rPr>
              <a:t>demande</a:t>
            </a:r>
            <a:r>
              <a:rPr lang="de-CH" altLang="de-DE" sz="2400" dirty="0">
                <a:latin typeface="Calibri" panose="020F0502020204030204" pitchFamily="34" charset="0"/>
              </a:rPr>
              <a:t> </a:t>
            </a:r>
            <a:r>
              <a:rPr lang="de-CH" altLang="de-DE" sz="2400" dirty="0" err="1">
                <a:latin typeface="Calibri" panose="020F0502020204030204" pitchFamily="34" charset="0"/>
              </a:rPr>
              <a:t>élastiques</a:t>
            </a:r>
            <a:r>
              <a:rPr lang="de-CH" altLang="de-DE" sz="2400" dirty="0">
                <a:latin typeface="Calibri" panose="020F0502020204030204" pitchFamily="34" charset="0"/>
              </a:rPr>
              <a:t> </a:t>
            </a:r>
            <a:r>
              <a:rPr lang="de-CH" altLang="de-DE" sz="2400" dirty="0">
                <a:latin typeface="Calibri" panose="020F0502020204030204" pitchFamily="34" charset="0"/>
                <a:sym typeface="Wingdings" panose="05000000000000000000" pitchFamily="2" charset="2"/>
              </a:rPr>
              <a:t> la </a:t>
            </a:r>
            <a:r>
              <a:rPr lang="de-CH" altLang="de-DE" sz="2400" dirty="0" err="1">
                <a:latin typeface="Calibri" panose="020F0502020204030204" pitchFamily="34" charset="0"/>
                <a:sym typeface="Wingdings" panose="05000000000000000000" pitchFamily="2" charset="2"/>
              </a:rPr>
              <a:t>quantité</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offerte</a:t>
            </a:r>
            <a:r>
              <a:rPr lang="de-CH" altLang="de-DE" sz="2400" dirty="0">
                <a:latin typeface="Calibri" panose="020F0502020204030204" pitchFamily="34" charset="0"/>
                <a:sym typeface="Wingdings" panose="05000000000000000000" pitchFamily="2" charset="2"/>
              </a:rPr>
              <a:t>/</a:t>
            </a:r>
            <a:r>
              <a:rPr lang="de-CH" altLang="de-DE" sz="2400" dirty="0" err="1">
                <a:latin typeface="Calibri" panose="020F0502020204030204" pitchFamily="34" charset="0"/>
                <a:sym typeface="Wingdings" panose="05000000000000000000" pitchFamily="2" charset="2"/>
              </a:rPr>
              <a:t>demandée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baisse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fortement</a:t>
            </a:r>
            <a:r>
              <a:rPr lang="de-CH" altLang="de-DE" sz="2400" dirty="0">
                <a:latin typeface="Calibri" panose="020F0502020204030204" pitchFamily="34" charset="0"/>
                <a:sym typeface="Wingdings" panose="05000000000000000000" pitchFamily="2" charset="2"/>
              </a:rPr>
              <a:t> en </a:t>
            </a:r>
            <a:r>
              <a:rPr lang="de-CH" altLang="de-DE" sz="2400" dirty="0" err="1">
                <a:latin typeface="Calibri" panose="020F0502020204030204" pitchFamily="34" charset="0"/>
                <a:sym typeface="Wingdings" panose="05000000000000000000" pitchFamily="2" charset="2"/>
              </a:rPr>
              <a:t>cas</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hausse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d’impôt</a:t>
            </a:r>
            <a:r>
              <a:rPr lang="de-CH" altLang="de-DE" sz="2400" dirty="0">
                <a:latin typeface="Calibri" panose="020F0502020204030204" pitchFamily="34" charset="0"/>
                <a:sym typeface="Wingdings" panose="05000000000000000000" pitchFamily="2" charset="2"/>
              </a:rPr>
              <a:t>   </a:t>
            </a:r>
            <a:r>
              <a:rPr lang="de-CH" altLang="de-DE" sz="2400" b="1" dirty="0" err="1">
                <a:latin typeface="Calibri" panose="020F0502020204030204" pitchFamily="34" charset="0"/>
                <a:sym typeface="Wingdings" panose="05000000000000000000" pitchFamily="2" charset="2"/>
              </a:rPr>
              <a:t>importante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perte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bien-être</a:t>
            </a:r>
            <a:r>
              <a:rPr lang="de-CH" altLang="de-DE" sz="2400" dirty="0">
                <a:latin typeface="Calibri" panose="020F0502020204030204" pitchFamily="34" charset="0"/>
                <a:sym typeface="Wingdings" panose="05000000000000000000" pitchFamily="2" charset="2"/>
              </a:rPr>
              <a:t>.</a:t>
            </a:r>
            <a:endParaRPr lang="de-CH" altLang="de-DE" sz="2400" dirty="0">
              <a:latin typeface="Calibri" panose="020F0502020204030204" pitchFamily="34" charset="0"/>
            </a:endParaRPr>
          </a:p>
          <a:p>
            <a:pPr marL="0" indent="0" eaLnBrk="1" hangingPunct="1">
              <a:defRPr/>
            </a:pPr>
            <a:endParaRPr lang="de-CH" altLang="de-DE" sz="2400" dirty="0">
              <a:latin typeface="Calibri" panose="020F0502020204030204" pitchFamily="34" charset="0"/>
            </a:endParaRPr>
          </a:p>
          <a:p>
            <a:pPr eaLnBrk="1" hangingPunct="1">
              <a:buFontTx/>
              <a:buChar char="•"/>
              <a:defRPr/>
            </a:pPr>
            <a:r>
              <a:rPr lang="de-DE" altLang="de-DE" sz="2400" dirty="0" err="1">
                <a:latin typeface="Calibri" panose="020F0502020204030204" pitchFamily="34" charset="0"/>
              </a:rPr>
              <a:t>Offre</a:t>
            </a:r>
            <a:r>
              <a:rPr lang="de-DE" altLang="de-DE" sz="2400" dirty="0">
                <a:latin typeface="Calibri" panose="020F0502020204030204" pitchFamily="34" charset="0"/>
              </a:rPr>
              <a:t> et </a:t>
            </a:r>
            <a:r>
              <a:rPr lang="de-DE" altLang="de-DE" sz="2400" dirty="0" err="1">
                <a:latin typeface="Calibri" panose="020F0502020204030204" pitchFamily="34" charset="0"/>
              </a:rPr>
              <a:t>demande</a:t>
            </a:r>
            <a:r>
              <a:rPr lang="de-DE" altLang="de-DE" sz="2400" dirty="0">
                <a:latin typeface="Calibri" panose="020F0502020204030204" pitchFamily="34" charset="0"/>
              </a:rPr>
              <a:t> </a:t>
            </a:r>
            <a:r>
              <a:rPr lang="de-DE" altLang="de-DE" sz="2400" dirty="0" err="1">
                <a:latin typeface="Calibri" panose="020F0502020204030204" pitchFamily="34" charset="0"/>
              </a:rPr>
              <a:t>inélastique</a:t>
            </a:r>
            <a:r>
              <a:rPr lang="de-DE" altLang="de-DE" sz="2400" dirty="0">
                <a:latin typeface="Calibri" panose="020F0502020204030204" pitchFamily="34" charset="0"/>
              </a:rPr>
              <a:t> </a:t>
            </a:r>
            <a:r>
              <a:rPr lang="de-CH" altLang="de-DE" sz="2400" dirty="0">
                <a:latin typeface="Calibri" panose="020F0502020204030204" pitchFamily="34" charset="0"/>
                <a:sym typeface="Wingdings" panose="05000000000000000000" pitchFamily="2" charset="2"/>
              </a:rPr>
              <a:t> la </a:t>
            </a:r>
            <a:r>
              <a:rPr lang="de-CH" altLang="de-DE" sz="2400" dirty="0" err="1">
                <a:latin typeface="Calibri" panose="020F0502020204030204" pitchFamily="34" charset="0"/>
                <a:sym typeface="Wingdings" panose="05000000000000000000" pitchFamily="2" charset="2"/>
              </a:rPr>
              <a:t>quantité</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offerte</a:t>
            </a:r>
            <a:r>
              <a:rPr lang="de-CH" altLang="de-DE" sz="2400" dirty="0">
                <a:latin typeface="Calibri" panose="020F0502020204030204" pitchFamily="34" charset="0"/>
                <a:sym typeface="Wingdings" panose="05000000000000000000" pitchFamily="2" charset="2"/>
              </a:rPr>
              <a:t>/</a:t>
            </a:r>
            <a:r>
              <a:rPr lang="de-CH" altLang="de-DE" sz="2400" dirty="0" err="1">
                <a:latin typeface="Calibri" panose="020F0502020204030204" pitchFamily="34" charset="0"/>
                <a:sym typeface="Wingdings" panose="05000000000000000000" pitchFamily="2" charset="2"/>
              </a:rPr>
              <a:t>demandée</a:t>
            </a:r>
            <a:r>
              <a:rPr lang="de-CH" altLang="de-DE" sz="2400" dirty="0">
                <a:latin typeface="Calibri" panose="020F0502020204030204" pitchFamily="34" charset="0"/>
                <a:sym typeface="Wingdings" panose="05000000000000000000" pitchFamily="2" charset="2"/>
              </a:rPr>
              <a:t> ne </a:t>
            </a:r>
            <a:r>
              <a:rPr lang="de-CH" altLang="de-DE" sz="2400" dirty="0" err="1">
                <a:latin typeface="Calibri" panose="020F0502020204030204" pitchFamily="34" charset="0"/>
                <a:sym typeface="Wingdings" panose="05000000000000000000" pitchFamily="2" charset="2"/>
              </a:rPr>
              <a:t>baisse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quasiment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pas</a:t>
            </a:r>
            <a:r>
              <a:rPr lang="de-CH" altLang="de-DE" sz="2400" dirty="0">
                <a:latin typeface="Calibri" panose="020F0502020204030204" pitchFamily="34" charset="0"/>
                <a:sym typeface="Wingdings" panose="05000000000000000000" pitchFamily="2" charset="2"/>
              </a:rPr>
              <a:t> en </a:t>
            </a:r>
            <a:r>
              <a:rPr lang="de-CH" altLang="de-DE" sz="2400" dirty="0" err="1">
                <a:latin typeface="Calibri" panose="020F0502020204030204" pitchFamily="34" charset="0"/>
                <a:sym typeface="Wingdings" panose="05000000000000000000" pitchFamily="2" charset="2"/>
              </a:rPr>
              <a:t>cas</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hausse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d’impôt</a:t>
            </a:r>
            <a:r>
              <a:rPr lang="de-CH" altLang="de-DE" sz="2400" dirty="0">
                <a:latin typeface="Calibri" panose="020F0502020204030204" pitchFamily="34" charset="0"/>
                <a:sym typeface="Wingdings" panose="05000000000000000000" pitchFamily="2" charset="2"/>
              </a:rPr>
              <a:t> </a:t>
            </a:r>
            <a:r>
              <a:rPr lang="de-DE" altLang="de-DE" sz="2400" dirty="0">
                <a:latin typeface="Calibri" panose="020F0502020204030204" pitchFamily="34" charset="0"/>
                <a:sym typeface="Wingdings" panose="05000000000000000000" pitchFamily="2" charset="2"/>
              </a:rPr>
              <a:t> </a:t>
            </a:r>
            <a:r>
              <a:rPr lang="de-DE" altLang="de-DE" sz="2400" b="1" dirty="0" err="1">
                <a:latin typeface="Calibri" panose="020F0502020204030204" pitchFamily="34" charset="0"/>
                <a:sym typeface="Wingdings" panose="05000000000000000000" pitchFamily="2" charset="2"/>
              </a:rPr>
              <a:t>faible</a:t>
            </a:r>
            <a:r>
              <a:rPr lang="de-DE" altLang="de-DE" sz="2400" b="1" dirty="0">
                <a:latin typeface="Calibri" panose="020F0502020204030204" pitchFamily="34" charset="0"/>
                <a:sym typeface="Wingdings" panose="05000000000000000000" pitchFamily="2" charset="2"/>
              </a:rPr>
              <a:t> </a:t>
            </a:r>
            <a:r>
              <a:rPr lang="de-DE" altLang="de-DE" sz="2400" dirty="0" err="1">
                <a:latin typeface="Calibri" panose="020F0502020204030204" pitchFamily="34" charset="0"/>
                <a:sym typeface="Wingdings" panose="05000000000000000000" pitchFamily="2" charset="2"/>
              </a:rPr>
              <a:t>perte</a:t>
            </a:r>
            <a:r>
              <a:rPr lang="de-DE" altLang="de-DE" sz="2400" dirty="0">
                <a:latin typeface="Calibri" panose="020F0502020204030204" pitchFamily="34" charset="0"/>
                <a:sym typeface="Wingdings" panose="05000000000000000000" pitchFamily="2" charset="2"/>
              </a:rPr>
              <a:t> de </a:t>
            </a:r>
            <a:r>
              <a:rPr lang="de-DE" altLang="de-DE" sz="2400" dirty="0" err="1">
                <a:latin typeface="Calibri" panose="020F0502020204030204" pitchFamily="34" charset="0"/>
                <a:sym typeface="Wingdings" panose="05000000000000000000" pitchFamily="2" charset="2"/>
              </a:rPr>
              <a:t>bien-être</a:t>
            </a:r>
            <a:r>
              <a:rPr lang="de-DE" altLang="de-DE" sz="2400" dirty="0">
                <a:latin typeface="Calibri" panose="020F0502020204030204" pitchFamily="34" charset="0"/>
              </a:rPr>
              <a:t>. </a:t>
            </a: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p:txBody>
      </p:sp>
      <p:sp>
        <p:nvSpPr>
          <p:cNvPr id="34820" name="Rectangle 2">
            <a:extLst>
              <a:ext uri="{FF2B5EF4-FFF2-40B4-BE49-F238E27FC236}">
                <a16:creationId xmlns:a16="http://schemas.microsoft.com/office/drawing/2014/main" id="{A5D06C12-9AB5-5F5A-C58C-5BF6A25ACF17}"/>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1">
            <a:extLst>
              <a:ext uri="{FF2B5EF4-FFF2-40B4-BE49-F238E27FC236}">
                <a16:creationId xmlns:a16="http://schemas.microsoft.com/office/drawing/2014/main" id="{FA76D37F-CD3D-C328-BEB5-E831BF9FDAC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5842" name="Rectangle 3">
            <a:extLst>
              <a:ext uri="{FF2B5EF4-FFF2-40B4-BE49-F238E27FC236}">
                <a16:creationId xmlns:a16="http://schemas.microsoft.com/office/drawing/2014/main" id="{D3A0A0DF-D8B7-9EED-E8DA-E4F7A3945B59}"/>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35843" name="Text Box 7">
            <a:extLst>
              <a:ext uri="{FF2B5EF4-FFF2-40B4-BE49-F238E27FC236}">
                <a16:creationId xmlns:a16="http://schemas.microsoft.com/office/drawing/2014/main" id="{12B63C18-BFD3-871A-3D8B-230CAF6EEA97}"/>
              </a:ext>
            </a:extLst>
          </p:cNvPr>
          <p:cNvSpPr txBox="1">
            <a:spLocks noChangeArrowheads="1"/>
          </p:cNvSpPr>
          <p:nvPr/>
        </p:nvSpPr>
        <p:spPr bwMode="auto">
          <a:xfrm>
            <a:off x="323850" y="1412875"/>
            <a:ext cx="829945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Rôle</a:t>
            </a:r>
            <a:r>
              <a:rPr lang="de-CH" altLang="de-DE" sz="2400" b="1" dirty="0">
                <a:latin typeface="Calibri" panose="020F0502020204030204" pitchFamily="34" charset="0"/>
              </a:rPr>
              <a:t> de </a:t>
            </a:r>
            <a:r>
              <a:rPr lang="de-CH" altLang="de-DE" sz="2400" b="1" dirty="0" err="1">
                <a:latin typeface="Calibri" panose="020F0502020204030204" pitchFamily="34" charset="0"/>
              </a:rPr>
              <a:t>l’élasticité</a:t>
            </a:r>
            <a:endParaRPr lang="de-CH" altLang="de-DE" sz="2400" b="1" dirty="0">
              <a:latin typeface="Calibri" panose="020F0502020204030204" pitchFamily="34" charset="0"/>
            </a:endParaRPr>
          </a:p>
          <a:p>
            <a:pPr eaLnBrk="1" hangingPunct="1">
              <a:buFontTx/>
              <a:buChar char="•"/>
            </a:pPr>
            <a:endParaRPr lang="de-CH" altLang="de-DE" sz="2400" b="1" dirty="0">
              <a:latin typeface="Calibri" panose="020F0502020204030204" pitchFamily="34" charset="0"/>
            </a:endParaRPr>
          </a:p>
          <a:p>
            <a:pPr eaLnBrk="1" hangingPunct="1">
              <a:buFontTx/>
              <a:buChar char="•"/>
            </a:pPr>
            <a:r>
              <a:rPr lang="de-CH" altLang="de-DE" sz="2400" dirty="0">
                <a:latin typeface="Calibri" panose="020F0502020204030204" pitchFamily="34" charset="0"/>
                <a:sym typeface="Wingdings" pitchFamily="2" charset="2"/>
              </a:rPr>
              <a:t>Cas </a:t>
            </a:r>
            <a:r>
              <a:rPr lang="de-CH" altLang="de-DE" sz="2400" dirty="0" err="1">
                <a:latin typeface="Calibri" panose="020F0502020204030204" pitchFamily="34" charset="0"/>
                <a:sym typeface="Wingdings" pitchFamily="2" charset="2"/>
              </a:rPr>
              <a:t>extrême</a:t>
            </a:r>
            <a:r>
              <a:rPr lang="de-CH" altLang="de-DE" sz="2400" dirty="0">
                <a:latin typeface="Calibri" panose="020F0502020204030204" pitchFamily="34" charset="0"/>
                <a:sym typeface="Wingdings" pitchFamily="2" charset="2"/>
              </a:rPr>
              <a:t> :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courbes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d’offre</a:t>
            </a:r>
            <a:r>
              <a:rPr lang="de-CH" altLang="de-DE" sz="2400" dirty="0">
                <a:latin typeface="Calibri" panose="020F0502020204030204" pitchFamily="34" charset="0"/>
                <a:sym typeface="Wingdings" pitchFamily="2" charset="2"/>
              </a:rPr>
              <a:t> et de </a:t>
            </a:r>
            <a:r>
              <a:rPr lang="de-CH" altLang="de-DE" sz="2400" dirty="0" err="1">
                <a:latin typeface="Calibri" panose="020F0502020204030204" pitchFamily="34" charset="0"/>
                <a:sym typeface="Wingdings" pitchFamily="2" charset="2"/>
              </a:rPr>
              <a:t>demande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sont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totalement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inélastiques</a:t>
            </a:r>
            <a:r>
              <a:rPr lang="de-CH" altLang="de-DE" sz="2400" dirty="0">
                <a:latin typeface="Calibri" panose="020F0502020204030204" pitchFamily="34" charset="0"/>
                <a:sym typeface="Wingdings" pitchFamily="2" charset="2"/>
              </a:rPr>
              <a:t>. Dans </a:t>
            </a:r>
            <a:r>
              <a:rPr lang="de-CH" altLang="de-DE" sz="2400" dirty="0" err="1">
                <a:latin typeface="Calibri" panose="020F0502020204030204" pitchFamily="34" charset="0"/>
                <a:sym typeface="Wingdings" pitchFamily="2" charset="2"/>
              </a:rPr>
              <a:t>ce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cas</a:t>
            </a:r>
            <a:r>
              <a:rPr lang="de-CH" altLang="de-DE" sz="2400" dirty="0">
                <a:latin typeface="Calibri" panose="020F0502020204030204" pitchFamily="34" charset="0"/>
                <a:sym typeface="Wingdings" pitchFamily="2" charset="2"/>
              </a:rPr>
              <a:t>, la </a:t>
            </a:r>
            <a:r>
              <a:rPr lang="de-CH" altLang="de-DE" sz="2400" dirty="0" err="1">
                <a:latin typeface="Calibri" panose="020F0502020204030204" pitchFamily="34" charset="0"/>
                <a:sym typeface="Wingdings" pitchFamily="2" charset="2"/>
              </a:rPr>
              <a:t>perte</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bien-être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est</a:t>
            </a:r>
            <a:r>
              <a:rPr lang="de-CH" altLang="de-DE" sz="2400" dirty="0">
                <a:latin typeface="Calibri" panose="020F0502020204030204" pitchFamily="34" charset="0"/>
                <a:sym typeface="Wingdings" pitchFamily="2" charset="2"/>
              </a:rPr>
              <a:t> nulle </a:t>
            </a:r>
            <a:r>
              <a:rPr lang="de-CH" altLang="de-DE" sz="2400" dirty="0" err="1">
                <a:latin typeface="Calibri" panose="020F0502020204030204" pitchFamily="34" charset="0"/>
                <a:sym typeface="Wingdings" pitchFamily="2" charset="2"/>
              </a:rPr>
              <a:t>puisque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demandeurs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respectivement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offreurs</a:t>
            </a:r>
            <a:r>
              <a:rPr lang="de-CH" altLang="de-DE" sz="2400" dirty="0">
                <a:latin typeface="Calibri" panose="020F0502020204030204" pitchFamily="34" charset="0"/>
                <a:sym typeface="Wingdings" pitchFamily="2" charset="2"/>
              </a:rPr>
              <a:t>, ne </a:t>
            </a:r>
            <a:r>
              <a:rPr lang="de-CH" altLang="de-DE" sz="2400" dirty="0" err="1">
                <a:latin typeface="Calibri" panose="020F0502020204030204" pitchFamily="34" charset="0"/>
                <a:sym typeface="Wingdings" pitchFamily="2" charset="2"/>
              </a:rPr>
              <a:t>peuvent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échapper</a:t>
            </a:r>
            <a:r>
              <a:rPr lang="de-CH" altLang="de-DE" sz="2400" dirty="0">
                <a:latin typeface="Calibri" panose="020F0502020204030204" pitchFamily="34" charset="0"/>
                <a:sym typeface="Wingdings" pitchFamily="2" charset="2"/>
              </a:rPr>
              <a:t> à </a:t>
            </a:r>
            <a:r>
              <a:rPr lang="de-CH" altLang="de-DE" sz="2400" dirty="0" err="1">
                <a:latin typeface="Calibri" panose="020F0502020204030204" pitchFamily="34" charset="0"/>
                <a:sym typeface="Wingdings" pitchFamily="2" charset="2"/>
              </a:rPr>
              <a:t>l’impôt</a:t>
            </a:r>
            <a:r>
              <a:rPr lang="de-CH" altLang="de-DE" sz="2400" dirty="0">
                <a:latin typeface="Calibri" panose="020F0502020204030204" pitchFamily="34" charset="0"/>
                <a:sym typeface="Wingdings" pitchFamily="2" charset="2"/>
              </a:rPr>
              <a:t>.</a:t>
            </a:r>
          </a:p>
          <a:p>
            <a:pPr eaLnBrk="1" hangingPunct="1">
              <a:buFontTx/>
              <a:buChar char="•"/>
            </a:pPr>
            <a:endParaRPr lang="de-CH" altLang="de-DE" sz="2400" dirty="0">
              <a:latin typeface="Calibri" panose="020F0502020204030204" pitchFamily="34" charset="0"/>
              <a:sym typeface="Wingdings" pitchFamily="2" charset="2"/>
            </a:endParaRPr>
          </a:p>
          <a:p>
            <a:pPr eaLnBrk="1" hangingPunct="1">
              <a:buFontTx/>
              <a:buChar char="•"/>
            </a:pPr>
            <a:r>
              <a:rPr lang="de-CH" altLang="de-DE" sz="2400" dirty="0" err="1">
                <a:latin typeface="Calibri" panose="020F0502020204030204" pitchFamily="34" charset="0"/>
              </a:rPr>
              <a:t>Politique</a:t>
            </a:r>
            <a:r>
              <a:rPr lang="de-CH" altLang="de-DE" sz="2400" dirty="0">
                <a:latin typeface="Calibri" panose="020F0502020204030204" pitchFamily="34" charset="0"/>
              </a:rPr>
              <a:t> </a:t>
            </a:r>
            <a:r>
              <a:rPr lang="de-CH" altLang="de-DE" sz="2400" dirty="0" err="1">
                <a:latin typeface="Calibri" panose="020F0502020204030204" pitchFamily="34" charset="0"/>
              </a:rPr>
              <a:t>fiscale</a:t>
            </a:r>
            <a:r>
              <a:rPr lang="de-CH" altLang="de-DE" sz="2400" dirty="0">
                <a:latin typeface="Calibri" panose="020F0502020204030204" pitchFamily="34" charset="0"/>
              </a:rPr>
              <a:t> : </a:t>
            </a:r>
            <a:r>
              <a:rPr lang="de-CH" altLang="de-DE" sz="2400" dirty="0" err="1">
                <a:latin typeface="Calibri" panose="020F0502020204030204" pitchFamily="34" charset="0"/>
              </a:rPr>
              <a:t>dans</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optique</a:t>
            </a:r>
            <a:r>
              <a:rPr lang="de-CH" altLang="de-DE" sz="2400" dirty="0">
                <a:latin typeface="Calibri" panose="020F0502020204030204" pitchFamily="34" charset="0"/>
              </a:rPr>
              <a:t> de </a:t>
            </a:r>
            <a:r>
              <a:rPr lang="de-CH" altLang="de-DE" sz="2400" dirty="0" err="1">
                <a:latin typeface="Calibri" panose="020F0502020204030204" pitchFamily="34" charset="0"/>
              </a:rPr>
              <a:t>bien-être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impôts</a:t>
            </a:r>
            <a:r>
              <a:rPr lang="de-CH" altLang="de-DE" sz="2400" dirty="0">
                <a:latin typeface="Calibri" panose="020F0502020204030204" pitchFamily="34" charset="0"/>
              </a:rPr>
              <a:t> </a:t>
            </a:r>
            <a:r>
              <a:rPr lang="de-CH" altLang="de-DE" sz="2400" dirty="0" err="1">
                <a:latin typeface="Calibri" panose="020F0502020204030204" pitchFamily="34" charset="0"/>
              </a:rPr>
              <a:t>devraient</a:t>
            </a:r>
            <a:r>
              <a:rPr lang="de-CH" altLang="de-DE" sz="2400" dirty="0">
                <a:latin typeface="Calibri" panose="020F0502020204030204" pitchFamily="34" charset="0"/>
              </a:rPr>
              <a:t> </a:t>
            </a:r>
            <a:r>
              <a:rPr lang="de-CH" altLang="de-DE" sz="2400" dirty="0" err="1">
                <a:latin typeface="Calibri" panose="020F0502020204030204" pitchFamily="34" charset="0"/>
              </a:rPr>
              <a:t>être</a:t>
            </a:r>
            <a:r>
              <a:rPr lang="de-CH" altLang="de-DE" sz="2400" dirty="0">
                <a:latin typeface="Calibri" panose="020F0502020204030204" pitchFamily="34" charset="0"/>
              </a:rPr>
              <a:t> </a:t>
            </a:r>
            <a:r>
              <a:rPr lang="de-CH" altLang="de-DE" sz="2400" dirty="0" err="1">
                <a:latin typeface="Calibri" panose="020F0502020204030204" pitchFamily="34" charset="0"/>
              </a:rPr>
              <a:t>prélevés</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des </a:t>
            </a:r>
            <a:r>
              <a:rPr lang="de-CH" altLang="de-DE" sz="2400" dirty="0" err="1">
                <a:latin typeface="Calibri" panose="020F0502020204030204" pitchFamily="34" charset="0"/>
              </a:rPr>
              <a:t>biens</a:t>
            </a:r>
            <a:r>
              <a:rPr lang="de-CH" altLang="de-DE" sz="2400" dirty="0">
                <a:latin typeface="Calibri" panose="020F0502020204030204" pitchFamily="34" charset="0"/>
              </a:rPr>
              <a:t> à la </a:t>
            </a:r>
            <a:r>
              <a:rPr lang="de-CH" altLang="de-DE" sz="2400" dirty="0" err="1">
                <a:latin typeface="Calibri" panose="020F0502020204030204" pitchFamily="34" charset="0"/>
              </a:rPr>
              <a:t>demande</a:t>
            </a:r>
            <a:r>
              <a:rPr lang="de-CH" altLang="de-DE" sz="2400" dirty="0">
                <a:latin typeface="Calibri" panose="020F0502020204030204" pitchFamily="34" charset="0"/>
              </a:rPr>
              <a:t>/</a:t>
            </a:r>
            <a:r>
              <a:rPr lang="de-CH" altLang="de-DE" sz="2400" dirty="0" err="1">
                <a:latin typeface="Calibri" panose="020F0502020204030204" pitchFamily="34" charset="0"/>
              </a:rPr>
              <a:t>offre</a:t>
            </a:r>
            <a:r>
              <a:rPr lang="de-CH" altLang="de-DE" sz="2400" dirty="0">
                <a:latin typeface="Calibri" panose="020F0502020204030204" pitchFamily="34" charset="0"/>
              </a:rPr>
              <a:t> </a:t>
            </a:r>
            <a:r>
              <a:rPr lang="de-CH" altLang="de-DE" sz="2400" dirty="0" err="1">
                <a:latin typeface="Calibri" panose="020F0502020204030204" pitchFamily="34" charset="0"/>
              </a:rPr>
              <a:t>inélastique</a:t>
            </a:r>
            <a:r>
              <a:rPr lang="de-CH" altLang="de-DE" sz="2400" dirty="0">
                <a:latin typeface="Calibri" panose="020F0502020204030204" pitchFamily="34" charset="0"/>
              </a:rPr>
              <a:t>.</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a:latin typeface="Calibri" panose="020F0502020204030204" pitchFamily="34" charset="0"/>
              </a:rPr>
              <a:t>Par exemple, la taxe </a:t>
            </a:r>
            <a:r>
              <a:rPr lang="de-CH" altLang="de-DE" sz="2400" dirty="0" err="1">
                <a:latin typeface="Calibri" panose="020F0502020204030204" pitchFamily="34" charset="0"/>
              </a:rPr>
              <a:t>sur</a:t>
            </a:r>
            <a:r>
              <a:rPr lang="de-CH" altLang="de-DE" sz="2400" dirty="0">
                <a:latin typeface="Calibri" panose="020F0502020204030204" pitchFamily="34" charset="0"/>
              </a:rPr>
              <a:t> le </a:t>
            </a:r>
            <a:r>
              <a:rPr lang="de-CH" altLang="de-DE" sz="2400" dirty="0" err="1">
                <a:latin typeface="Calibri" panose="020F0502020204030204" pitchFamily="34" charset="0"/>
              </a:rPr>
              <a:t>tabac</a:t>
            </a:r>
            <a:r>
              <a:rPr lang="de-CH" altLang="de-DE" sz="2400" dirty="0">
                <a:latin typeface="Calibri" panose="020F0502020204030204" pitchFamily="34" charset="0"/>
              </a:rPr>
              <a:t> </a:t>
            </a:r>
            <a:r>
              <a:rPr lang="de-CH" altLang="de-DE" sz="2400" dirty="0" err="1">
                <a:latin typeface="Calibri" panose="020F0502020204030204" pitchFamily="34" charset="0"/>
              </a:rPr>
              <a:t>est</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impôt</a:t>
            </a:r>
            <a:r>
              <a:rPr lang="de-CH" altLang="de-DE" sz="2400" dirty="0">
                <a:latin typeface="Calibri" panose="020F0502020204030204" pitchFamily="34" charset="0"/>
              </a:rPr>
              <a:t> </a:t>
            </a:r>
            <a:r>
              <a:rPr lang="de-CH" altLang="de-DE" sz="2400" dirty="0" err="1">
                <a:latin typeface="Calibri" panose="020F0502020204030204" pitchFamily="34" charset="0"/>
              </a:rPr>
              <a:t>relativement</a:t>
            </a:r>
            <a:r>
              <a:rPr lang="de-CH" altLang="de-DE" sz="2400" dirty="0">
                <a:latin typeface="Calibri" panose="020F0502020204030204" pitchFamily="34" charset="0"/>
              </a:rPr>
              <a:t> </a:t>
            </a:r>
            <a:r>
              <a:rPr lang="de-CH" altLang="de-DE" sz="2400" dirty="0" err="1">
                <a:latin typeface="Calibri" panose="020F0502020204030204" pitchFamily="34" charset="0"/>
              </a:rPr>
              <a:t>efficient</a:t>
            </a:r>
            <a:r>
              <a:rPr lang="de-CH" altLang="de-DE" sz="2400" dirty="0">
                <a:latin typeface="Calibri" panose="020F0502020204030204" pitchFamily="34" charset="0"/>
              </a:rPr>
              <a:t>, au contraire des </a:t>
            </a:r>
            <a:r>
              <a:rPr lang="de-CH" altLang="de-DE" sz="2400" dirty="0" err="1">
                <a:latin typeface="Calibri" panose="020F0502020204030204" pitchFamily="34" charset="0"/>
              </a:rPr>
              <a:t>impôts</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le luxe.   </a:t>
            </a:r>
          </a:p>
        </p:txBody>
      </p:sp>
      <p:sp>
        <p:nvSpPr>
          <p:cNvPr id="35844" name="Rectangle 2">
            <a:extLst>
              <a:ext uri="{FF2B5EF4-FFF2-40B4-BE49-F238E27FC236}">
                <a16:creationId xmlns:a16="http://schemas.microsoft.com/office/drawing/2014/main" id="{A2D21D76-4B12-E8EC-9285-12A8924E40FE}"/>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1">
            <a:extLst>
              <a:ext uri="{FF2B5EF4-FFF2-40B4-BE49-F238E27FC236}">
                <a16:creationId xmlns:a16="http://schemas.microsoft.com/office/drawing/2014/main" id="{8A28496B-481E-DA68-2D17-CCBEB34D9B4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18434" name="Rectangle 2">
            <a:extLst>
              <a:ext uri="{FF2B5EF4-FFF2-40B4-BE49-F238E27FC236}">
                <a16:creationId xmlns:a16="http://schemas.microsoft.com/office/drawing/2014/main" id="{6C53A141-B115-631E-9A1A-E10FC73930E9}"/>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Introduction</a:t>
            </a:r>
            <a:endParaRPr lang="de-DE" altLang="de-DE" sz="2400" b="1">
              <a:solidFill>
                <a:schemeClr val="bg1"/>
              </a:solidFill>
              <a:latin typeface="Calibri" panose="020F0502020204030204" pitchFamily="34" charset="0"/>
            </a:endParaRPr>
          </a:p>
        </p:txBody>
      </p:sp>
      <p:sp>
        <p:nvSpPr>
          <p:cNvPr id="18435" name="Rectangle 3">
            <a:extLst>
              <a:ext uri="{FF2B5EF4-FFF2-40B4-BE49-F238E27FC236}">
                <a16:creationId xmlns:a16="http://schemas.microsoft.com/office/drawing/2014/main" id="{B57F9060-8AC9-E8C9-B85A-E821BF11A71F}"/>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18436" name="Text Box 12">
            <a:extLst>
              <a:ext uri="{FF2B5EF4-FFF2-40B4-BE49-F238E27FC236}">
                <a16:creationId xmlns:a16="http://schemas.microsoft.com/office/drawing/2014/main" id="{738661FA-B01E-D3E7-33E6-A67AC01793CC}"/>
              </a:ext>
            </a:extLst>
          </p:cNvPr>
          <p:cNvSpPr txBox="1">
            <a:spLocks noChangeArrowheads="1"/>
          </p:cNvSpPr>
          <p:nvPr/>
        </p:nvSpPr>
        <p:spPr bwMode="auto">
          <a:xfrm>
            <a:off x="2411413" y="1189038"/>
            <a:ext cx="56896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fr-FR" altLang="de-DE" sz="2200" i="1" dirty="0">
                <a:latin typeface="Calibri" panose="020F0502020204030204" pitchFamily="34" charset="0"/>
              </a:rPr>
              <a:t>« Bénis soient les jeunes, car ils vont hériter</a:t>
            </a:r>
          </a:p>
          <a:p>
            <a:pPr eaLnBrk="1" hangingPunct="1"/>
            <a:r>
              <a:rPr lang="fr-FR" altLang="de-DE" sz="2200" i="1" dirty="0">
                <a:latin typeface="Calibri" panose="020F0502020204030204" pitchFamily="34" charset="0"/>
              </a:rPr>
              <a:t>de notre dette publique. »</a:t>
            </a:r>
          </a:p>
          <a:p>
            <a:pPr eaLnBrk="1" hangingPunct="1"/>
            <a:r>
              <a:rPr lang="de-CH" altLang="de-DE" sz="2200" dirty="0">
                <a:latin typeface="Calibri" panose="020F0502020204030204" pitchFamily="34" charset="0"/>
              </a:rPr>
              <a:t>	</a:t>
            </a:r>
          </a:p>
          <a:p>
            <a:pPr eaLnBrk="1" hangingPunct="1"/>
            <a:r>
              <a:rPr lang="fr-FR" altLang="de-DE" sz="2200" dirty="0">
                <a:latin typeface="Calibri" panose="020F0502020204030204" pitchFamily="34" charset="0"/>
              </a:rPr>
              <a:t>Herbert Hoover (1874-1964), président des États-Unis de 1929 à 1933</a:t>
            </a:r>
            <a:endParaRPr lang="de-DE" altLang="de-DE" sz="2200" dirty="0">
              <a:latin typeface="Calibri" panose="020F0502020204030204" pitchFamily="34" charset="0"/>
            </a:endParaRPr>
          </a:p>
        </p:txBody>
      </p:sp>
      <p:pic>
        <p:nvPicPr>
          <p:cNvPr id="18437" name="Picture 10" descr="h-hoover">
            <a:extLst>
              <a:ext uri="{FF2B5EF4-FFF2-40B4-BE49-F238E27FC236}">
                <a16:creationId xmlns:a16="http://schemas.microsoft.com/office/drawing/2014/main" id="{53A5802A-4705-2912-6EB2-D6D03D98EA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189038"/>
            <a:ext cx="1728788"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Text Box 11">
            <a:extLst>
              <a:ext uri="{FF2B5EF4-FFF2-40B4-BE49-F238E27FC236}">
                <a16:creationId xmlns:a16="http://schemas.microsoft.com/office/drawing/2014/main" id="{EE29A1ED-DEFF-DD0B-3C21-35D648D5D48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6866" name="Rectangle 3">
            <a:extLst>
              <a:ext uri="{FF2B5EF4-FFF2-40B4-BE49-F238E27FC236}">
                <a16:creationId xmlns:a16="http://schemas.microsoft.com/office/drawing/2014/main" id="{4EF55144-802C-2913-5215-AF24D266937A}"/>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36867" name="Text Box 7">
            <a:extLst>
              <a:ext uri="{FF2B5EF4-FFF2-40B4-BE49-F238E27FC236}">
                <a16:creationId xmlns:a16="http://schemas.microsoft.com/office/drawing/2014/main" id="{51FFB4CD-5BBB-F01A-F4A4-284E59B60BB8}"/>
              </a:ext>
            </a:extLst>
          </p:cNvPr>
          <p:cNvSpPr txBox="1">
            <a:spLocks noChangeArrowheads="1"/>
          </p:cNvSpPr>
          <p:nvPr/>
        </p:nvSpPr>
        <p:spPr bwMode="auto">
          <a:xfrm>
            <a:off x="323850" y="1198563"/>
            <a:ext cx="829945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Incidence</a:t>
            </a:r>
            <a:r>
              <a:rPr lang="de-CH" altLang="de-DE" sz="2400" b="1" dirty="0">
                <a:latin typeface="Calibri" panose="020F0502020204030204" pitchFamily="34" charset="0"/>
              </a:rPr>
              <a:t> </a:t>
            </a:r>
            <a:r>
              <a:rPr lang="de-CH" altLang="de-DE" sz="2400" b="1" dirty="0" err="1">
                <a:latin typeface="Calibri" panose="020F0502020204030204" pitchFamily="34" charset="0"/>
              </a:rPr>
              <a:t>fiscale</a:t>
            </a:r>
            <a:r>
              <a:rPr lang="de-CH" altLang="de-DE" sz="2400" b="1" dirty="0">
                <a:latin typeface="Calibri" panose="020F0502020204030204" pitchFamily="34" charset="0"/>
              </a:rPr>
              <a:t> </a:t>
            </a:r>
          </a:p>
          <a:p>
            <a:pPr eaLnBrk="1" hangingPunct="1"/>
            <a:r>
              <a:rPr lang="de-CH" altLang="de-DE" sz="2400" dirty="0" err="1">
                <a:latin typeface="Calibri" panose="020F0502020204030204" pitchFamily="34" charset="0"/>
              </a:rPr>
              <a:t>Détermine</a:t>
            </a:r>
            <a:r>
              <a:rPr lang="de-CH" altLang="de-DE" sz="2400" dirty="0">
                <a:latin typeface="Calibri" panose="020F0502020204030204" pitchFamily="34" charset="0"/>
              </a:rPr>
              <a:t> </a:t>
            </a:r>
            <a:r>
              <a:rPr lang="de-CH" altLang="de-DE" sz="2400" dirty="0" err="1">
                <a:latin typeface="Calibri" panose="020F0502020204030204" pitchFamily="34" charset="0"/>
              </a:rPr>
              <a:t>qui</a:t>
            </a:r>
            <a:r>
              <a:rPr lang="de-CH" altLang="de-DE" sz="2400" dirty="0">
                <a:latin typeface="Calibri" panose="020F0502020204030204" pitchFamily="34" charset="0"/>
              </a:rPr>
              <a:t>, en </a:t>
            </a:r>
            <a:r>
              <a:rPr lang="de-CH" altLang="de-DE" sz="2400" dirty="0" err="1">
                <a:latin typeface="Calibri" panose="020F0502020204030204" pitchFamily="34" charset="0"/>
              </a:rPr>
              <a:t>définitive</a:t>
            </a:r>
            <a:r>
              <a:rPr lang="de-CH" altLang="de-DE" sz="2400" dirty="0">
                <a:latin typeface="Calibri" panose="020F0502020204030204" pitchFamily="34" charset="0"/>
              </a:rPr>
              <a:t>, supporte la </a:t>
            </a:r>
            <a:r>
              <a:rPr lang="de-CH" altLang="de-DE" sz="2400" dirty="0" err="1">
                <a:latin typeface="Calibri" panose="020F0502020204030204" pitchFamily="34" charset="0"/>
              </a:rPr>
              <a:t>charge</a:t>
            </a:r>
            <a:r>
              <a:rPr lang="de-CH" altLang="de-DE" sz="2400" dirty="0">
                <a:latin typeface="Calibri" panose="020F0502020204030204" pitchFamily="34" charset="0"/>
              </a:rPr>
              <a:t> </a:t>
            </a:r>
            <a:r>
              <a:rPr lang="de-CH" altLang="de-DE" sz="2400" dirty="0" err="1">
                <a:latin typeface="Calibri" panose="020F0502020204030204" pitchFamily="34" charset="0"/>
              </a:rPr>
              <a:t>d’un</a:t>
            </a:r>
            <a:r>
              <a:rPr lang="de-CH" altLang="de-DE" sz="2400" dirty="0">
                <a:latin typeface="Calibri" panose="020F0502020204030204" pitchFamily="34" charset="0"/>
              </a:rPr>
              <a:t> </a:t>
            </a:r>
            <a:r>
              <a:rPr lang="de-CH" altLang="de-DE" sz="2400" dirty="0" err="1">
                <a:latin typeface="Calibri" panose="020F0502020204030204" pitchFamily="34" charset="0"/>
              </a:rPr>
              <a:t>impôt</a:t>
            </a:r>
            <a:r>
              <a:rPr lang="de-CH" altLang="de-DE" sz="2400" dirty="0">
                <a:latin typeface="Calibri" panose="020F0502020204030204" pitchFamily="34" charset="0"/>
              </a:rPr>
              <a:t>.</a:t>
            </a:r>
          </a:p>
          <a:p>
            <a:pPr eaLnBrk="1" hangingPunct="1">
              <a:buFontTx/>
              <a:buChar char="•"/>
            </a:pPr>
            <a:endParaRPr lang="de-CH" altLang="de-DE" sz="2400" b="1" dirty="0">
              <a:latin typeface="Calibri" panose="020F0502020204030204" pitchFamily="34" charset="0"/>
            </a:endParaRPr>
          </a:p>
          <a:p>
            <a:pPr eaLnBrk="1" hangingPunct="1">
              <a:buFontTx/>
              <a:buChar char="•"/>
            </a:pPr>
            <a:r>
              <a:rPr lang="de-CH" altLang="de-DE" sz="2400" dirty="0">
                <a:latin typeface="Calibri" panose="020F0502020204030204" pitchFamily="34" charset="0"/>
                <a:sym typeface="Wingdings" pitchFamily="2" charset="2"/>
              </a:rPr>
              <a:t>La majeure </a:t>
            </a:r>
            <a:r>
              <a:rPr lang="de-CH" altLang="de-DE" sz="2400" dirty="0" err="1">
                <a:latin typeface="Calibri" panose="020F0502020204030204" pitchFamily="34" charset="0"/>
                <a:sym typeface="Wingdings" pitchFamily="2" charset="2"/>
              </a:rPr>
              <a:t>partie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d’un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impôt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est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supportée</a:t>
            </a:r>
            <a:r>
              <a:rPr lang="de-CH" altLang="de-DE" sz="2400" dirty="0">
                <a:latin typeface="Calibri" panose="020F0502020204030204" pitchFamily="34" charset="0"/>
                <a:sym typeface="Wingdings" pitchFamily="2" charset="2"/>
              </a:rPr>
              <a:t> par le </a:t>
            </a:r>
            <a:r>
              <a:rPr lang="de-CH" altLang="de-DE" sz="2400" dirty="0" err="1">
                <a:latin typeface="Calibri" panose="020F0502020204030204" pitchFamily="34" charset="0"/>
                <a:sym typeface="Wingdings" pitchFamily="2" charset="2"/>
              </a:rPr>
              <a:t>côté</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inélastique</a:t>
            </a:r>
            <a:r>
              <a:rPr lang="de-CH" altLang="de-DE" sz="2400" dirty="0">
                <a:latin typeface="Calibri" panose="020F0502020204030204" pitchFamily="34" charset="0"/>
                <a:sym typeface="Wingdings" pitchFamily="2" charset="2"/>
              </a:rPr>
              <a:t> du </a:t>
            </a:r>
            <a:r>
              <a:rPr lang="de-CH" altLang="de-DE" sz="2400" dirty="0" err="1">
                <a:latin typeface="Calibri" panose="020F0502020204030204" pitchFamily="34" charset="0"/>
                <a:sym typeface="Wingdings" pitchFamily="2" charset="2"/>
              </a:rPr>
              <a:t>marché</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offreur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ou</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demandeur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puisqu’il</a:t>
            </a:r>
            <a:r>
              <a:rPr lang="de-CH" altLang="de-DE" sz="2400" dirty="0">
                <a:latin typeface="Calibri" panose="020F0502020204030204" pitchFamily="34" charset="0"/>
                <a:sym typeface="Wingdings" pitchFamily="2" charset="2"/>
              </a:rPr>
              <a:t> ne </a:t>
            </a:r>
            <a:r>
              <a:rPr lang="de-CH" altLang="de-DE" sz="2400" dirty="0" err="1">
                <a:latin typeface="Calibri" panose="020F0502020204030204" pitchFamily="34" charset="0"/>
                <a:sym typeface="Wingdings" pitchFamily="2" charset="2"/>
              </a:rPr>
              <a:t>peut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éviter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cet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impôt</a:t>
            </a:r>
            <a:r>
              <a:rPr lang="de-CH" altLang="de-DE" sz="2400" dirty="0">
                <a:latin typeface="Calibri" panose="020F0502020204030204" pitchFamily="34" charset="0"/>
                <a:sym typeface="Wingdings" pitchFamily="2" charset="2"/>
              </a:rPr>
              <a:t>. </a:t>
            </a:r>
          </a:p>
          <a:p>
            <a:pPr eaLnBrk="1" hangingPunct="1">
              <a:buFontTx/>
              <a:buChar char="•"/>
            </a:pPr>
            <a:endParaRPr lang="de-CH" altLang="de-DE" sz="2400" dirty="0">
              <a:latin typeface="Calibri" panose="020F0502020204030204" pitchFamily="34" charset="0"/>
              <a:sym typeface="Wingdings" pitchFamily="2" charset="2"/>
            </a:endParaRPr>
          </a:p>
          <a:p>
            <a:pPr eaLnBrk="1" hangingPunct="1">
              <a:buFontTx/>
              <a:buChar char="•"/>
            </a:pPr>
            <a:r>
              <a:rPr lang="de-CH" altLang="de-DE" sz="2400" dirty="0" err="1">
                <a:latin typeface="Calibri" panose="020F0502020204030204" pitchFamily="34" charset="0"/>
                <a:sym typeface="Wingdings" pitchFamily="2" charset="2"/>
              </a:rPr>
              <a:t>Celui</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qui</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porte</a:t>
            </a:r>
            <a:r>
              <a:rPr lang="de-CH" altLang="de-DE" sz="2400" dirty="0">
                <a:latin typeface="Calibri" panose="020F0502020204030204" pitchFamily="34" charset="0"/>
                <a:sym typeface="Wingdings" pitchFamily="2" charset="2"/>
              </a:rPr>
              <a:t> la </a:t>
            </a:r>
            <a:r>
              <a:rPr lang="de-CH" altLang="de-DE" sz="2400" dirty="0" err="1">
                <a:latin typeface="Calibri" panose="020F0502020204030204" pitchFamily="34" charset="0"/>
                <a:sym typeface="Wingdings" pitchFamily="2" charset="2"/>
              </a:rPr>
              <a:t>charge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économique</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l’impôt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n’est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pas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celui</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qui</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formellement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verse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l’impôt</a:t>
            </a:r>
            <a:r>
              <a:rPr lang="de-CH" altLang="de-DE" sz="2400" dirty="0">
                <a:latin typeface="Calibri" panose="020F0502020204030204" pitchFamily="34" charset="0"/>
                <a:sym typeface="Wingdings" pitchFamily="2" charset="2"/>
              </a:rPr>
              <a:t> à </a:t>
            </a:r>
            <a:r>
              <a:rPr lang="de-CH" altLang="de-DE" sz="2400" dirty="0" err="1">
                <a:latin typeface="Calibri" panose="020F0502020204030204" pitchFamily="34" charset="0"/>
                <a:sym typeface="Wingdings" pitchFamily="2" charset="2"/>
              </a:rPr>
              <a:t>l’État</a:t>
            </a:r>
            <a:r>
              <a:rPr lang="de-CH" altLang="de-DE" sz="2400" dirty="0">
                <a:latin typeface="Calibri" panose="020F0502020204030204" pitchFamily="34" charset="0"/>
                <a:sym typeface="Wingdings" pitchFamily="2" charset="2"/>
              </a:rPr>
              <a:t>.</a:t>
            </a:r>
          </a:p>
          <a:p>
            <a:pPr eaLnBrk="1" hangingPunct="1">
              <a:buFontTx/>
              <a:buChar char="•"/>
            </a:pPr>
            <a:endParaRPr lang="de-CH" altLang="de-DE" sz="2400" dirty="0">
              <a:latin typeface="Calibri" panose="020F0502020204030204" pitchFamily="34" charset="0"/>
              <a:sym typeface="Wingdings" pitchFamily="2" charset="2"/>
            </a:endParaRPr>
          </a:p>
          <a:p>
            <a:pPr eaLnBrk="1" hangingPunct="1">
              <a:buFontTx/>
              <a:buChar char="•"/>
            </a:pPr>
            <a:r>
              <a:rPr lang="de-CH" altLang="de-DE" sz="2400" dirty="0">
                <a:latin typeface="Calibri" panose="020F0502020204030204" pitchFamily="34" charset="0"/>
                <a:sym typeface="Wingdings" pitchFamily="2" charset="2"/>
              </a:rPr>
              <a:t>Exemple de </a:t>
            </a:r>
            <a:r>
              <a:rPr lang="de-CH" altLang="de-DE" sz="2400" dirty="0" err="1">
                <a:latin typeface="Calibri" panose="020F0502020204030204" pitchFamily="34" charset="0"/>
                <a:sym typeface="Wingdings" pitchFamily="2" charset="2"/>
              </a:rPr>
              <a:t>l’impôt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sur</a:t>
            </a:r>
            <a:r>
              <a:rPr lang="de-CH" altLang="de-DE" sz="2400" dirty="0">
                <a:latin typeface="Calibri" panose="020F0502020204030204" pitchFamily="34" charset="0"/>
                <a:sym typeface="Wingdings" pitchFamily="2" charset="2"/>
              </a:rPr>
              <a:t> </a:t>
            </a:r>
            <a:r>
              <a:rPr lang="de-CH" altLang="de-DE" sz="2400">
                <a:latin typeface="Calibri" panose="020F0502020204030204" pitchFamily="34" charset="0"/>
                <a:sym typeface="Wingdings" pitchFamily="2" charset="2"/>
              </a:rPr>
              <a:t>le tabac : </a:t>
            </a:r>
            <a:r>
              <a:rPr lang="de-CH" altLang="de-DE" sz="2400" dirty="0" err="1">
                <a:latin typeface="Calibri" panose="020F0502020204030204" pitchFamily="34" charset="0"/>
                <a:sym typeface="Wingdings" pitchFamily="2" charset="2"/>
              </a:rPr>
              <a:t>bien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qu’ils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paient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l’impôt</a:t>
            </a:r>
            <a:r>
              <a:rPr lang="de-CH" altLang="de-DE" sz="2400" dirty="0">
                <a:latin typeface="Calibri" panose="020F0502020204030204" pitchFamily="34" charset="0"/>
                <a:sym typeface="Wingdings" pitchFamily="2" charset="2"/>
              </a:rPr>
              <a:t> à </a:t>
            </a:r>
            <a:r>
              <a:rPr lang="de-CH" altLang="de-DE" sz="2400" dirty="0" err="1">
                <a:latin typeface="Calibri" panose="020F0502020204030204" pitchFamily="34" charset="0"/>
                <a:sym typeface="Wingdings" pitchFamily="2" charset="2"/>
              </a:rPr>
              <a:t>l’État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cigarettiers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offreurs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peuvent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transférer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cette</a:t>
            </a:r>
            <a:r>
              <a:rPr lang="de-CH" altLang="de-DE" sz="2400" dirty="0">
                <a:latin typeface="Calibri" panose="020F0502020204030204" pitchFamily="34" charset="0"/>
                <a:sym typeface="Wingdings" pitchFamily="2" charset="2"/>
              </a:rPr>
              <a:t> taxe </a:t>
            </a:r>
            <a:r>
              <a:rPr lang="de-CH" altLang="de-DE" sz="2400" dirty="0" err="1">
                <a:latin typeface="Calibri" panose="020F0502020204030204" pitchFamily="34" charset="0"/>
                <a:sym typeface="Wingdings" pitchFamily="2" charset="2"/>
              </a:rPr>
              <a:t>sur</a:t>
            </a:r>
            <a:r>
              <a:rPr lang="de-CH" altLang="de-DE" sz="2400" dirty="0">
                <a:latin typeface="Calibri" panose="020F0502020204030204" pitchFamily="34" charset="0"/>
                <a:sym typeface="Wingdings" pitchFamily="2" charset="2"/>
              </a:rPr>
              <a:t> le </a:t>
            </a:r>
            <a:r>
              <a:rPr lang="de-CH" altLang="de-DE" sz="2400" dirty="0" err="1">
                <a:latin typeface="Calibri" panose="020F0502020204030204" pitchFamily="34" charset="0"/>
                <a:sym typeface="Wingdings" pitchFamily="2" charset="2"/>
              </a:rPr>
              <a:t>prix</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cigarettes</a:t>
            </a:r>
            <a:r>
              <a:rPr lang="de-CH" altLang="de-DE" sz="2400" dirty="0">
                <a:latin typeface="Calibri" panose="020F0502020204030204" pitchFamily="34" charset="0"/>
                <a:sym typeface="Wingdings" pitchFamily="2" charset="2"/>
              </a:rPr>
              <a:t>, et faire </a:t>
            </a:r>
            <a:r>
              <a:rPr lang="de-CH" altLang="de-DE" sz="2400" dirty="0" err="1">
                <a:latin typeface="Calibri" panose="020F0502020204030204" pitchFamily="34" charset="0"/>
                <a:sym typeface="Wingdings" pitchFamily="2" charset="2"/>
              </a:rPr>
              <a:t>porter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cette</a:t>
            </a:r>
            <a:r>
              <a:rPr lang="de-CH" altLang="de-DE" sz="2400" dirty="0">
                <a:latin typeface="Calibri" panose="020F0502020204030204" pitchFamily="34" charset="0"/>
                <a:sym typeface="Wingdings" pitchFamily="2" charset="2"/>
              </a:rPr>
              <a:t> taxe à </a:t>
            </a:r>
            <a:r>
              <a:rPr lang="de-CH" altLang="de-DE" sz="2400" dirty="0" err="1">
                <a:latin typeface="Calibri" panose="020F0502020204030204" pitchFamily="34" charset="0"/>
                <a:sym typeface="Wingdings" pitchFamily="2" charset="2"/>
              </a:rPr>
              <a:t>leurs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clients</a:t>
            </a:r>
            <a:r>
              <a:rPr lang="de-CH" altLang="de-DE" sz="2400" dirty="0">
                <a:latin typeface="Calibri" panose="020F0502020204030204" pitchFamily="34" charset="0"/>
                <a:sym typeface="Wingdings" pitchFamily="2" charset="2"/>
              </a:rPr>
              <a:t>, en </a:t>
            </a:r>
            <a:r>
              <a:rPr lang="de-CH" altLang="de-DE" sz="2400" dirty="0" err="1">
                <a:latin typeface="Calibri" panose="020F0502020204030204" pitchFamily="34" charset="0"/>
                <a:sym typeface="Wingdings" pitchFamily="2" charset="2"/>
              </a:rPr>
              <a:t>raison</a:t>
            </a:r>
            <a:r>
              <a:rPr lang="de-CH" altLang="de-DE" sz="2400" dirty="0">
                <a:latin typeface="Calibri" panose="020F0502020204030204" pitchFamily="34" charset="0"/>
                <a:sym typeface="Wingdings" pitchFamily="2" charset="2"/>
              </a:rPr>
              <a:t> de la </a:t>
            </a:r>
            <a:r>
              <a:rPr lang="de-CH" altLang="de-DE" sz="2400" dirty="0" err="1">
                <a:latin typeface="Calibri" panose="020F0502020204030204" pitchFamily="34" charset="0"/>
                <a:sym typeface="Wingdings" pitchFamily="2" charset="2"/>
              </a:rPr>
              <a:t>demande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inélastique</a:t>
            </a:r>
            <a:r>
              <a:rPr lang="de-CH" altLang="de-DE" sz="2400" dirty="0">
                <a:latin typeface="Calibri" panose="020F0502020204030204" pitchFamily="34" charset="0"/>
                <a:sym typeface="Wingdings" pitchFamily="2" charset="2"/>
              </a:rPr>
              <a:t>.   </a:t>
            </a:r>
          </a:p>
          <a:p>
            <a:pPr eaLnBrk="1" hangingPunct="1">
              <a:buFontTx/>
              <a:buChar char="•"/>
            </a:pPr>
            <a:endParaRPr lang="de-CH" altLang="de-DE" sz="2400" dirty="0">
              <a:latin typeface="Calibri" panose="020F0502020204030204" pitchFamily="34" charset="0"/>
            </a:endParaRPr>
          </a:p>
        </p:txBody>
      </p:sp>
      <p:sp>
        <p:nvSpPr>
          <p:cNvPr id="36868" name="Rectangle 2">
            <a:extLst>
              <a:ext uri="{FF2B5EF4-FFF2-40B4-BE49-F238E27FC236}">
                <a16:creationId xmlns:a16="http://schemas.microsoft.com/office/drawing/2014/main" id="{B158614B-70E8-BF9C-BDE8-2E819AED3B49}"/>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1">
            <a:extLst>
              <a:ext uri="{FF2B5EF4-FFF2-40B4-BE49-F238E27FC236}">
                <a16:creationId xmlns:a16="http://schemas.microsoft.com/office/drawing/2014/main" id="{522633BF-C7E4-B84B-ACF0-1B1C60D17D8E}"/>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7890" name="Rectangle 3">
            <a:extLst>
              <a:ext uri="{FF2B5EF4-FFF2-40B4-BE49-F238E27FC236}">
                <a16:creationId xmlns:a16="http://schemas.microsoft.com/office/drawing/2014/main" id="{D75B74CF-51C3-D695-7500-49F2AFDE446D}"/>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37891" name="Text Box 7">
            <a:extLst>
              <a:ext uri="{FF2B5EF4-FFF2-40B4-BE49-F238E27FC236}">
                <a16:creationId xmlns:a16="http://schemas.microsoft.com/office/drawing/2014/main" id="{E7DB5287-A53D-AEF2-E20C-3AECE489D9A7}"/>
              </a:ext>
            </a:extLst>
          </p:cNvPr>
          <p:cNvSpPr txBox="1">
            <a:spLocks noChangeArrowheads="1"/>
          </p:cNvSpPr>
          <p:nvPr/>
        </p:nvSpPr>
        <p:spPr bwMode="auto">
          <a:xfrm>
            <a:off x="6143625" y="2097088"/>
            <a:ext cx="2820988"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rPr>
              <a:t>Le prix pour le consommateur p</a:t>
            </a:r>
            <a:r>
              <a:rPr lang="de-CH" altLang="de-DE" sz="2400" baseline="-25000">
                <a:latin typeface="Calibri" panose="020F0502020204030204" pitchFamily="34" charset="0"/>
              </a:rPr>
              <a:t>c</a:t>
            </a:r>
            <a:r>
              <a:rPr lang="de-CH" altLang="de-DE" sz="2400">
                <a:latin typeface="Calibri" panose="020F0502020204030204" pitchFamily="34" charset="0"/>
              </a:rPr>
              <a:t> croît plus fortement que ne baisse le prix à la production p</a:t>
            </a:r>
            <a:r>
              <a:rPr lang="de-CH" altLang="de-DE" sz="2400" baseline="-25000">
                <a:latin typeface="Calibri" panose="020F0502020204030204" pitchFamily="34" charset="0"/>
              </a:rPr>
              <a:t>p</a:t>
            </a:r>
            <a:r>
              <a:rPr lang="de-CH" altLang="de-DE" sz="2400">
                <a:latin typeface="Calibri" panose="020F0502020204030204" pitchFamily="34" charset="0"/>
              </a:rPr>
              <a:t>.</a:t>
            </a:r>
            <a:endParaRPr lang="de-CH" altLang="de-DE" sz="2400" baseline="-25000">
              <a:latin typeface="Calibri" panose="020F0502020204030204" pitchFamily="34" charset="0"/>
            </a:endParaRPr>
          </a:p>
          <a:p>
            <a:pPr eaLnBrk="1" hangingPunct="1"/>
            <a:endParaRPr lang="de-CH" altLang="de-DE" sz="2400">
              <a:latin typeface="Calibri" panose="020F0502020204030204" pitchFamily="34" charset="0"/>
            </a:endParaRPr>
          </a:p>
          <a:p>
            <a:pPr eaLnBrk="1" hangingPunct="1">
              <a:buFont typeface="Wingdings" pitchFamily="2" charset="2"/>
              <a:buChar char="à"/>
            </a:pPr>
            <a:r>
              <a:rPr lang="de-CH" altLang="de-DE" sz="2400">
                <a:latin typeface="Calibri" panose="020F0502020204030204" pitchFamily="34" charset="0"/>
              </a:rPr>
              <a:t>Le demandeur paie l’essentiel de l’impôt.</a:t>
            </a:r>
            <a:endParaRPr lang="de-CH" altLang="de-DE" sz="2400">
              <a:latin typeface="Calibri" panose="020F0502020204030204" pitchFamily="34" charset="0"/>
              <a:sym typeface="Wingdings" pitchFamily="2" charset="2"/>
            </a:endParaRPr>
          </a:p>
        </p:txBody>
      </p:sp>
      <p:sp>
        <p:nvSpPr>
          <p:cNvPr id="37892" name="Text Box 7">
            <a:extLst>
              <a:ext uri="{FF2B5EF4-FFF2-40B4-BE49-F238E27FC236}">
                <a16:creationId xmlns:a16="http://schemas.microsoft.com/office/drawing/2014/main" id="{098AD2CE-26FE-3B7C-4C63-CD2038785C7D}"/>
              </a:ext>
            </a:extLst>
          </p:cNvPr>
          <p:cNvSpPr txBox="1">
            <a:spLocks noChangeArrowheads="1"/>
          </p:cNvSpPr>
          <p:nvPr/>
        </p:nvSpPr>
        <p:spPr bwMode="auto">
          <a:xfrm>
            <a:off x="323850" y="981075"/>
            <a:ext cx="8299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Exemple : offre élastique, demande inélastique</a:t>
            </a:r>
          </a:p>
        </p:txBody>
      </p:sp>
      <p:sp>
        <p:nvSpPr>
          <p:cNvPr id="37893" name="Rectangle 2">
            <a:extLst>
              <a:ext uri="{FF2B5EF4-FFF2-40B4-BE49-F238E27FC236}">
                <a16:creationId xmlns:a16="http://schemas.microsoft.com/office/drawing/2014/main" id="{C29CF91D-948F-7FF4-CD6E-85BD05A8B339}"/>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pic>
        <p:nvPicPr>
          <p:cNvPr id="37894" name="Image 5">
            <a:extLst>
              <a:ext uri="{FF2B5EF4-FFF2-40B4-BE49-F238E27FC236}">
                <a16:creationId xmlns:a16="http://schemas.microsoft.com/office/drawing/2014/main" id="{A2C8FB9B-00C6-2B05-7286-F5E278BF4F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925" y="1665288"/>
            <a:ext cx="5532438" cy="412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Text Box 11">
            <a:extLst>
              <a:ext uri="{FF2B5EF4-FFF2-40B4-BE49-F238E27FC236}">
                <a16:creationId xmlns:a16="http://schemas.microsoft.com/office/drawing/2014/main" id="{ABCAEB3E-0F85-1371-E63B-805C6E2BE47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8914" name="Rectangle 3">
            <a:extLst>
              <a:ext uri="{FF2B5EF4-FFF2-40B4-BE49-F238E27FC236}">
                <a16:creationId xmlns:a16="http://schemas.microsoft.com/office/drawing/2014/main" id="{1DCDC71D-32A1-0203-DE48-61EC2C4BBED1}"/>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35844" name="Text Box 7">
            <a:extLst>
              <a:ext uri="{FF2B5EF4-FFF2-40B4-BE49-F238E27FC236}">
                <a16:creationId xmlns:a16="http://schemas.microsoft.com/office/drawing/2014/main" id="{BDB17D31-190D-C215-FB68-754AE537FEF6}"/>
              </a:ext>
            </a:extLst>
          </p:cNvPr>
          <p:cNvSpPr txBox="1">
            <a:spLocks noChangeArrowheads="1"/>
          </p:cNvSpPr>
          <p:nvPr/>
        </p:nvSpPr>
        <p:spPr bwMode="auto">
          <a:xfrm>
            <a:off x="6228184" y="2079107"/>
            <a:ext cx="2820987" cy="3786188"/>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marL="0" eaLnBrk="1" hangingPunct="1">
              <a:defRPr/>
            </a:pPr>
            <a:r>
              <a:rPr lang="de-CH" altLang="de-DE" sz="2400" dirty="0">
                <a:latin typeface="Calibri" panose="020F0502020204030204" pitchFamily="34" charset="0"/>
              </a:rPr>
              <a:t>Le </a:t>
            </a:r>
            <a:r>
              <a:rPr lang="de-CH" altLang="de-DE" sz="2400" dirty="0" err="1">
                <a:latin typeface="Calibri" panose="020F0502020204030204" pitchFamily="34" charset="0"/>
              </a:rPr>
              <a:t>prix</a:t>
            </a:r>
            <a:r>
              <a:rPr lang="de-CH" altLang="de-DE" sz="2400" dirty="0">
                <a:latin typeface="Calibri" panose="020F0502020204030204" pitchFamily="34" charset="0"/>
              </a:rPr>
              <a:t> à la </a:t>
            </a:r>
            <a:r>
              <a:rPr lang="de-CH" altLang="de-DE" sz="2400" dirty="0" err="1">
                <a:latin typeface="Calibri" panose="020F0502020204030204" pitchFamily="34" charset="0"/>
              </a:rPr>
              <a:t>production</a:t>
            </a:r>
            <a:r>
              <a:rPr lang="de-CH" altLang="de-DE" sz="2400" dirty="0">
                <a:latin typeface="Calibri" panose="020F0502020204030204" pitchFamily="34" charset="0"/>
              </a:rPr>
              <a:t> p</a:t>
            </a:r>
            <a:r>
              <a:rPr lang="de-CH" altLang="de-DE" sz="2400" baseline="-25000" dirty="0">
                <a:latin typeface="Calibri" panose="020F0502020204030204" pitchFamily="34" charset="0"/>
              </a:rPr>
              <a:t>p</a:t>
            </a:r>
            <a:r>
              <a:rPr lang="de-CH" altLang="de-DE" sz="2400" dirty="0">
                <a:latin typeface="Calibri" panose="020F0502020204030204" pitchFamily="34" charset="0"/>
              </a:rPr>
              <a:t> </a:t>
            </a:r>
            <a:r>
              <a:rPr lang="de-CH" altLang="de-DE" sz="2400" dirty="0" err="1">
                <a:latin typeface="Calibri" panose="020F0502020204030204" pitchFamily="34" charset="0"/>
              </a:rPr>
              <a:t>baisse</a:t>
            </a:r>
            <a:r>
              <a:rPr lang="de-CH" altLang="de-DE" sz="2400" dirty="0">
                <a:latin typeface="Calibri" panose="020F0502020204030204" pitchFamily="34" charset="0"/>
              </a:rPr>
              <a:t> plus </a:t>
            </a:r>
            <a:r>
              <a:rPr lang="de-CH" altLang="de-DE" sz="2400" dirty="0" err="1">
                <a:latin typeface="Calibri" panose="020F0502020204030204" pitchFamily="34" charset="0"/>
              </a:rPr>
              <a:t>fortement</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n’augmente</a:t>
            </a:r>
            <a:r>
              <a:rPr lang="de-CH" altLang="de-DE" sz="2400" dirty="0">
                <a:latin typeface="Calibri" panose="020F0502020204030204" pitchFamily="34" charset="0"/>
              </a:rPr>
              <a:t> le </a:t>
            </a:r>
            <a:r>
              <a:rPr lang="de-CH" altLang="de-DE" sz="2400" dirty="0" err="1">
                <a:latin typeface="Calibri" panose="020F0502020204030204" pitchFamily="34" charset="0"/>
              </a:rPr>
              <a:t>prix</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le </a:t>
            </a:r>
            <a:r>
              <a:rPr lang="de-CH" altLang="de-DE" sz="2400" dirty="0" err="1">
                <a:latin typeface="Calibri" panose="020F0502020204030204" pitchFamily="34" charset="0"/>
              </a:rPr>
              <a:t>consommateur</a:t>
            </a:r>
            <a:r>
              <a:rPr lang="de-CH" altLang="de-DE" sz="2400" dirty="0">
                <a:latin typeface="Calibri" panose="020F0502020204030204" pitchFamily="34" charset="0"/>
              </a:rPr>
              <a:t> </a:t>
            </a:r>
            <a:r>
              <a:rPr lang="de-CH" altLang="de-DE" sz="2400" dirty="0" err="1">
                <a:latin typeface="Calibri" panose="020F0502020204030204" pitchFamily="34" charset="0"/>
              </a:rPr>
              <a:t>P</a:t>
            </a:r>
            <a:r>
              <a:rPr lang="de-CH" altLang="de-DE" sz="2400" baseline="-25000" dirty="0" err="1">
                <a:latin typeface="Calibri" panose="020F0502020204030204" pitchFamily="34" charset="0"/>
              </a:rPr>
              <a:t>c</a:t>
            </a:r>
            <a:r>
              <a:rPr lang="de-CH" altLang="de-DE" sz="2400" dirty="0">
                <a:latin typeface="Calibri" panose="020F0502020204030204" pitchFamily="34" charset="0"/>
              </a:rPr>
              <a:t>.</a:t>
            </a:r>
          </a:p>
          <a:p>
            <a:pPr eaLnBrk="1" hangingPunct="1">
              <a:defRPr/>
            </a:pPr>
            <a:endParaRPr lang="de-CH" altLang="de-DE" sz="2400" dirty="0">
              <a:latin typeface="Calibri" panose="020F0502020204030204" pitchFamily="34" charset="0"/>
              <a:sym typeface="Wingdings" panose="05000000000000000000" pitchFamily="2" charset="2"/>
            </a:endParaRPr>
          </a:p>
          <a:p>
            <a:pPr eaLnBrk="1" hangingPunct="1">
              <a:defRPr/>
            </a:pP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L’offreur</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paie</a:t>
            </a:r>
            <a:r>
              <a:rPr lang="de-CH" altLang="de-DE" sz="2400" dirty="0">
                <a:latin typeface="Calibri" panose="020F0502020204030204" pitchFamily="34" charset="0"/>
                <a:sym typeface="Wingdings" panose="05000000000000000000" pitchFamily="2" charset="2"/>
              </a:rPr>
              <a:t> la majeure </a:t>
            </a:r>
            <a:r>
              <a:rPr lang="de-CH" altLang="de-DE" sz="2400" dirty="0" err="1">
                <a:latin typeface="Calibri" panose="020F0502020204030204" pitchFamily="34" charset="0"/>
                <a:sym typeface="Wingdings" panose="05000000000000000000" pitchFamily="2" charset="2"/>
              </a:rPr>
              <a:t>partie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l’impôt</a:t>
            </a:r>
            <a:r>
              <a:rPr lang="de-CH" altLang="de-DE" sz="2400" dirty="0">
                <a:latin typeface="Calibri" panose="020F0502020204030204" pitchFamily="34" charset="0"/>
                <a:sym typeface="Wingdings" panose="05000000000000000000" pitchFamily="2" charset="2"/>
              </a:rPr>
              <a:t>.</a:t>
            </a:r>
            <a:endParaRPr lang="de-CH" altLang="de-DE" sz="2400" dirty="0">
              <a:latin typeface="Calibri" panose="020F0502020204030204" pitchFamily="34" charset="0"/>
            </a:endParaRPr>
          </a:p>
        </p:txBody>
      </p:sp>
      <p:sp>
        <p:nvSpPr>
          <p:cNvPr id="38916" name="Text Box 7">
            <a:extLst>
              <a:ext uri="{FF2B5EF4-FFF2-40B4-BE49-F238E27FC236}">
                <a16:creationId xmlns:a16="http://schemas.microsoft.com/office/drawing/2014/main" id="{8E8AAFB3-CBDB-3B36-42B8-132C24DE0511}"/>
              </a:ext>
            </a:extLst>
          </p:cNvPr>
          <p:cNvSpPr txBox="1">
            <a:spLocks noChangeArrowheads="1"/>
          </p:cNvSpPr>
          <p:nvPr/>
        </p:nvSpPr>
        <p:spPr bwMode="auto">
          <a:xfrm>
            <a:off x="323850" y="981075"/>
            <a:ext cx="8299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Exemple : offre inélastique, demande élastique</a:t>
            </a:r>
          </a:p>
        </p:txBody>
      </p:sp>
      <p:sp>
        <p:nvSpPr>
          <p:cNvPr id="38917" name="Rectangle 2">
            <a:extLst>
              <a:ext uri="{FF2B5EF4-FFF2-40B4-BE49-F238E27FC236}">
                <a16:creationId xmlns:a16="http://schemas.microsoft.com/office/drawing/2014/main" id="{4DD53FAE-7557-FEC0-B2D9-5AE6D37FB479}"/>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Impôts</a:t>
            </a:r>
            <a:endParaRPr lang="de-DE" altLang="de-DE" sz="2400" b="1">
              <a:solidFill>
                <a:schemeClr val="bg1"/>
              </a:solidFill>
              <a:latin typeface="Calibri" panose="020F0502020204030204" pitchFamily="34" charset="0"/>
            </a:endParaRPr>
          </a:p>
        </p:txBody>
      </p:sp>
      <p:pic>
        <p:nvPicPr>
          <p:cNvPr id="38918" name="Image 1">
            <a:extLst>
              <a:ext uri="{FF2B5EF4-FFF2-40B4-BE49-F238E27FC236}">
                <a16:creationId xmlns:a16="http://schemas.microsoft.com/office/drawing/2014/main" id="{53EB2125-BB7B-5211-705E-CDF10C89A8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682750"/>
            <a:ext cx="5680075"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Text Box 7">
            <a:extLst>
              <a:ext uri="{FF2B5EF4-FFF2-40B4-BE49-F238E27FC236}">
                <a16:creationId xmlns:a16="http://schemas.microsoft.com/office/drawing/2014/main" id="{E88EDF12-B1D1-1D9C-AF53-DE9DE532E4E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9938" name="Rectangle 2">
            <a:extLst>
              <a:ext uri="{FF2B5EF4-FFF2-40B4-BE49-F238E27FC236}">
                <a16:creationId xmlns:a16="http://schemas.microsoft.com/office/drawing/2014/main" id="{864F99BC-0756-A812-54E2-D1A61A35998A}"/>
              </a:ext>
            </a:extLst>
          </p:cNvPr>
          <p:cNvSpPr>
            <a:spLocks noChangeArrowheads="1"/>
          </p:cNvSpPr>
          <p:nvPr/>
        </p:nvSpPr>
        <p:spPr bwMode="auto">
          <a:xfrm>
            <a:off x="322263" y="136525"/>
            <a:ext cx="7392987"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39939" name="Rectangle 3">
            <a:extLst>
              <a:ext uri="{FF2B5EF4-FFF2-40B4-BE49-F238E27FC236}">
                <a16:creationId xmlns:a16="http://schemas.microsoft.com/office/drawing/2014/main" id="{0F8E413C-5F1F-9809-25FD-709161ACC1D4}"/>
              </a:ext>
            </a:extLst>
          </p:cNvPr>
          <p:cNvSpPr>
            <a:spLocks noChangeArrowheads="1"/>
          </p:cNvSpPr>
          <p:nvPr/>
        </p:nvSpPr>
        <p:spPr bwMode="auto">
          <a:xfrm>
            <a:off x="7975600" y="136525"/>
            <a:ext cx="719138"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39940" name="Text Box 10">
            <a:extLst>
              <a:ext uri="{FF2B5EF4-FFF2-40B4-BE49-F238E27FC236}">
                <a16:creationId xmlns:a16="http://schemas.microsoft.com/office/drawing/2014/main" id="{161AB2FD-7487-2D66-CD41-DDF3852BA478}"/>
              </a:ext>
            </a:extLst>
          </p:cNvPr>
          <p:cNvSpPr txBox="1">
            <a:spLocks noChangeArrowheads="1"/>
          </p:cNvSpPr>
          <p:nvPr/>
        </p:nvSpPr>
        <p:spPr bwMode="auto">
          <a:xfrm>
            <a:off x="393700" y="1089025"/>
            <a:ext cx="82994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Structure du chapitre :</a:t>
            </a:r>
          </a:p>
          <a:p>
            <a:pPr eaLnBrk="1" hangingPunct="1"/>
            <a:endParaRPr lang="de-CH" altLang="de-DE" sz="2600" b="1">
              <a:latin typeface="Calibri" panose="020F0502020204030204" pitchFamily="34" charset="0"/>
            </a:endParaRPr>
          </a:p>
          <a:p>
            <a:pPr eaLnBrk="1" hangingPunct="1">
              <a:buFontTx/>
              <a:buAutoNum type="arabicPeriod"/>
            </a:pPr>
            <a:r>
              <a:rPr lang="de-CH" altLang="de-DE" sz="2400">
                <a:latin typeface="Calibri" panose="020F0502020204030204" pitchFamily="34" charset="0"/>
              </a:rPr>
              <a:t>Analyser les finances publiques</a:t>
            </a:r>
          </a:p>
          <a:p>
            <a:pPr eaLnBrk="1" hangingPunct="1">
              <a:buFontTx/>
              <a:buAutoNum type="arabicPeriod"/>
            </a:pPr>
            <a:r>
              <a:rPr lang="de-CH" altLang="de-DE" sz="2400">
                <a:latin typeface="Calibri" panose="020F0502020204030204" pitchFamily="34" charset="0"/>
              </a:rPr>
              <a:t>Impôts</a:t>
            </a:r>
          </a:p>
          <a:p>
            <a:pPr eaLnBrk="1" hangingPunct="1">
              <a:buFontTx/>
              <a:buAutoNum type="arabicPeriod"/>
            </a:pPr>
            <a:r>
              <a:rPr lang="de-CH" altLang="de-DE" sz="2400" b="1">
                <a:solidFill>
                  <a:srgbClr val="685AA3"/>
                </a:solidFill>
                <a:latin typeface="Calibri" panose="020F0502020204030204" pitchFamily="34" charset="0"/>
              </a:rPr>
              <a:t>Déficits et endettement publics</a:t>
            </a:r>
          </a:p>
          <a:p>
            <a:pPr eaLnBrk="1" hangingPunct="1">
              <a:buFontTx/>
              <a:buAutoNum type="arabicPeriod"/>
            </a:pPr>
            <a:r>
              <a:rPr lang="de-CH" altLang="de-DE" sz="2400">
                <a:latin typeface="Calibri" panose="020F0502020204030204" pitchFamily="34" charset="0"/>
              </a:rPr>
              <a:t>Les finances publiques et institutions sociales suisses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Text Box 11">
            <a:extLst>
              <a:ext uri="{FF2B5EF4-FFF2-40B4-BE49-F238E27FC236}">
                <a16:creationId xmlns:a16="http://schemas.microsoft.com/office/drawing/2014/main" id="{ABC23B47-797B-3867-1763-AEF1B7863C7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0962" name="Rectangle 2">
            <a:extLst>
              <a:ext uri="{FF2B5EF4-FFF2-40B4-BE49-F238E27FC236}">
                <a16:creationId xmlns:a16="http://schemas.microsoft.com/office/drawing/2014/main" id="{A0957D6F-A4BA-EE2B-DE87-296D259FA383}"/>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Déficits et endettement publics</a:t>
            </a:r>
          </a:p>
        </p:txBody>
      </p:sp>
      <p:sp>
        <p:nvSpPr>
          <p:cNvPr id="40963" name="Rectangle 3">
            <a:extLst>
              <a:ext uri="{FF2B5EF4-FFF2-40B4-BE49-F238E27FC236}">
                <a16:creationId xmlns:a16="http://schemas.microsoft.com/office/drawing/2014/main" id="{08E972A1-5856-FBC2-22AC-30612A9FCB09}"/>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37893" name="Text Box 7">
            <a:extLst>
              <a:ext uri="{FF2B5EF4-FFF2-40B4-BE49-F238E27FC236}">
                <a16:creationId xmlns:a16="http://schemas.microsoft.com/office/drawing/2014/main" id="{44C65BC8-FDE7-ED69-0A3F-91903F3A9010}"/>
              </a:ext>
            </a:extLst>
          </p:cNvPr>
          <p:cNvSpPr txBox="1">
            <a:spLocks noChangeArrowheads="1"/>
          </p:cNvSpPr>
          <p:nvPr/>
        </p:nvSpPr>
        <p:spPr bwMode="auto">
          <a:xfrm>
            <a:off x="323850" y="1471613"/>
            <a:ext cx="8299450" cy="2678112"/>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Endettement</a:t>
            </a:r>
            <a:r>
              <a:rPr lang="de-CH" altLang="de-DE" sz="2400" b="1" dirty="0">
                <a:latin typeface="Calibri" panose="020F0502020204030204" pitchFamily="34" charset="0"/>
              </a:rPr>
              <a:t> </a:t>
            </a:r>
            <a:r>
              <a:rPr lang="de-CH" altLang="de-DE" sz="2400" b="1" dirty="0" err="1">
                <a:latin typeface="Calibri" panose="020F0502020204030204" pitchFamily="34" charset="0"/>
              </a:rPr>
              <a:t>public</a:t>
            </a:r>
            <a:endParaRPr lang="de-CH" altLang="de-DE" sz="2400" b="1" dirty="0">
              <a:latin typeface="Calibri" panose="020F0502020204030204" pitchFamily="34" charset="0"/>
            </a:endParaRPr>
          </a:p>
          <a:p>
            <a:pPr eaLnBrk="1" hangingPunct="1">
              <a:buFontTx/>
              <a:buChar char="•"/>
              <a:defRPr/>
            </a:pPr>
            <a:endParaRPr lang="de-CH" altLang="de-DE" sz="2400" b="1"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sym typeface="Wingdings" panose="05000000000000000000" pitchFamily="2" charset="2"/>
              </a:rPr>
              <a:t>Les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politiciens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sont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tentés</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financer</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dépenses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publiques</a:t>
            </a:r>
            <a:r>
              <a:rPr lang="de-CH" altLang="de-DE" sz="2400" dirty="0">
                <a:latin typeface="Calibri" panose="020F0502020204030204" pitchFamily="34" charset="0"/>
                <a:sym typeface="Wingdings" panose="05000000000000000000" pitchFamily="2" charset="2"/>
              </a:rPr>
              <a:t> par </a:t>
            </a:r>
            <a:r>
              <a:rPr lang="de-CH" altLang="de-DE" sz="2400" dirty="0" err="1">
                <a:latin typeface="Calibri" panose="020F0502020204030204" pitchFamily="34" charset="0"/>
                <a:sym typeface="Wingdings" panose="05000000000000000000" pitchFamily="2" charset="2"/>
              </a:rPr>
              <a:t>l’endettement</a:t>
            </a:r>
            <a:r>
              <a:rPr lang="de-CH" altLang="de-DE" sz="2400" dirty="0">
                <a:latin typeface="Calibri" panose="020F0502020204030204" pitchFamily="34" charset="0"/>
                <a:sym typeface="Wingdings" panose="05000000000000000000" pitchFamily="2" charset="2"/>
              </a:rPr>
              <a:t>, et non par la </a:t>
            </a:r>
            <a:r>
              <a:rPr lang="de-CH" altLang="de-DE" sz="2400" dirty="0" err="1">
                <a:latin typeface="Calibri" panose="020F0502020204030204" pitchFamily="34" charset="0"/>
                <a:sym typeface="Wingdings" panose="05000000000000000000" pitchFamily="2" charset="2"/>
              </a:rPr>
              <a:t>fiscalité</a:t>
            </a:r>
            <a:r>
              <a:rPr lang="de-CH" altLang="de-DE" sz="2400" dirty="0">
                <a:latin typeface="Calibri" panose="020F0502020204030204" pitchFamily="34" charset="0"/>
                <a:sym typeface="Wingdings" panose="05000000000000000000" pitchFamily="2" charset="2"/>
              </a:rPr>
              <a:t>. </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L’État</a:t>
            </a:r>
            <a:r>
              <a:rPr lang="de-CH" altLang="de-DE" sz="2400" dirty="0">
                <a:latin typeface="Calibri" panose="020F0502020204030204" pitchFamily="34" charset="0"/>
              </a:rPr>
              <a:t> </a:t>
            </a:r>
            <a:r>
              <a:rPr lang="de-CH" altLang="de-DE" sz="2400" dirty="0" err="1">
                <a:latin typeface="Calibri" panose="020F0502020204030204" pitchFamily="34" charset="0"/>
              </a:rPr>
              <a:t>peut</a:t>
            </a:r>
            <a:r>
              <a:rPr lang="de-CH" altLang="de-DE" sz="2400" dirty="0">
                <a:latin typeface="Calibri" panose="020F0502020204030204" pitchFamily="34" charset="0"/>
              </a:rPr>
              <a:t> </a:t>
            </a:r>
            <a:r>
              <a:rPr lang="de-CH" altLang="de-DE" sz="2400" dirty="0" err="1">
                <a:latin typeface="Calibri" panose="020F0502020204030204" pitchFamily="34" charset="0"/>
              </a:rPr>
              <a:t>emprunter</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marchés</a:t>
            </a:r>
            <a:r>
              <a:rPr lang="de-CH" altLang="de-DE" sz="2400" dirty="0">
                <a:latin typeface="Calibri" panose="020F0502020204030204" pitchFamily="34" charset="0"/>
              </a:rPr>
              <a:t> </a:t>
            </a:r>
            <a:r>
              <a:rPr lang="de-CH" altLang="de-DE" sz="2400" dirty="0" err="1">
                <a:latin typeface="Calibri" panose="020F0502020204030204" pitchFamily="34" charset="0"/>
              </a:rPr>
              <a:t>domestiques</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à </a:t>
            </a:r>
            <a:r>
              <a:rPr lang="de-CH" altLang="de-DE" sz="2400" dirty="0" err="1">
                <a:latin typeface="Calibri" panose="020F0502020204030204" pitchFamily="34" charset="0"/>
              </a:rPr>
              <a:t>l’étranger</a:t>
            </a:r>
            <a:r>
              <a:rPr lang="de-CH" altLang="de-DE" sz="2400" dirty="0">
                <a:latin typeface="Calibri" panose="020F0502020204030204" pitchFamily="34" charset="0"/>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Text Box 11">
            <a:extLst>
              <a:ext uri="{FF2B5EF4-FFF2-40B4-BE49-F238E27FC236}">
                <a16:creationId xmlns:a16="http://schemas.microsoft.com/office/drawing/2014/main" id="{E70771DA-B69E-33A3-6718-CABB6619EF5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1986" name="Rectangle 3">
            <a:extLst>
              <a:ext uri="{FF2B5EF4-FFF2-40B4-BE49-F238E27FC236}">
                <a16:creationId xmlns:a16="http://schemas.microsoft.com/office/drawing/2014/main" id="{DE471B15-8C4B-F99E-D6C0-D89017439AFC}"/>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41987" name="Text Box 7">
            <a:extLst>
              <a:ext uri="{FF2B5EF4-FFF2-40B4-BE49-F238E27FC236}">
                <a16:creationId xmlns:a16="http://schemas.microsoft.com/office/drawing/2014/main" id="{F123AE35-3FD8-9B00-2077-A09AF0132F37}"/>
              </a:ext>
            </a:extLst>
          </p:cNvPr>
          <p:cNvSpPr txBox="1">
            <a:spLocks noChangeArrowheads="1"/>
          </p:cNvSpPr>
          <p:nvPr/>
        </p:nvSpPr>
        <p:spPr bwMode="auto">
          <a:xfrm>
            <a:off x="323850" y="1484313"/>
            <a:ext cx="829945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Conséquences de l’endettement dans le pays (endettement interne)</a:t>
            </a:r>
          </a:p>
          <a:p>
            <a:pPr eaLnBrk="1" hangingPunct="1"/>
            <a:endParaRPr lang="de-CH" altLang="de-DE" sz="2400" b="1">
              <a:latin typeface="Calibri" panose="020F0502020204030204" pitchFamily="34" charset="0"/>
            </a:endParaRPr>
          </a:p>
          <a:p>
            <a:pPr eaLnBrk="1" hangingPunct="1">
              <a:buFontTx/>
              <a:buChar char="•"/>
            </a:pPr>
            <a:r>
              <a:rPr lang="de-CH" altLang="de-DE" sz="2400">
                <a:latin typeface="Calibri" panose="020F0502020204030204" pitchFamily="34" charset="0"/>
                <a:sym typeface="Wingdings" pitchFamily="2" charset="2"/>
              </a:rPr>
              <a:t>Demande de crédits dans le pays </a:t>
            </a:r>
            <a:r>
              <a:rPr lang="de-CH" altLang="de-DE" sz="2400" b="1">
                <a:solidFill>
                  <a:srgbClr val="FF0000"/>
                </a:solidFill>
                <a:latin typeface="Calibri" panose="020F0502020204030204" pitchFamily="34" charset="0"/>
              </a:rPr>
              <a:t>↑</a:t>
            </a:r>
            <a:r>
              <a:rPr lang="de-CH" altLang="de-DE" sz="2400">
                <a:solidFill>
                  <a:srgbClr val="FF0000"/>
                </a:solidFill>
                <a:latin typeface="Calibri" panose="020F0502020204030204" pitchFamily="34" charset="0"/>
              </a:rPr>
              <a:t>  </a:t>
            </a:r>
            <a:r>
              <a:rPr lang="de-CH" altLang="de-DE" sz="2400">
                <a:latin typeface="Calibri" panose="020F0502020204030204" pitchFamily="34" charset="0"/>
                <a:sym typeface="Wingdings" pitchFamily="2" charset="2"/>
              </a:rPr>
              <a:t> intérêts</a:t>
            </a:r>
            <a:r>
              <a:rPr lang="de-CH" altLang="de-DE" sz="2400">
                <a:solidFill>
                  <a:srgbClr val="FF0000"/>
                </a:solidFill>
                <a:latin typeface="Calibri" panose="020F0502020204030204" pitchFamily="34" charset="0"/>
                <a:sym typeface="Wingdings" pitchFamily="2" charset="2"/>
              </a:rPr>
              <a:t> </a:t>
            </a:r>
            <a:r>
              <a:rPr lang="de-CH" altLang="de-DE" sz="2400" b="1">
                <a:solidFill>
                  <a:srgbClr val="FF0000"/>
                </a:solidFill>
                <a:latin typeface="Calibri" panose="020F0502020204030204" pitchFamily="34" charset="0"/>
              </a:rPr>
              <a:t>↑</a:t>
            </a:r>
            <a:r>
              <a:rPr lang="de-CH" altLang="de-DE" sz="2400">
                <a:solidFill>
                  <a:srgbClr val="FF0000"/>
                </a:solidFill>
                <a:latin typeface="Calibri" panose="020F0502020204030204" pitchFamily="34" charset="0"/>
              </a:rPr>
              <a:t> </a:t>
            </a:r>
            <a:r>
              <a:rPr lang="de-CH" altLang="de-DE" sz="2400">
                <a:latin typeface="Calibri" panose="020F0502020204030204" pitchFamily="34" charset="0"/>
                <a:sym typeface="Wingdings" pitchFamily="2" charset="2"/>
              </a:rPr>
              <a:t> demande de crédits privés </a:t>
            </a:r>
            <a:r>
              <a:rPr lang="de-DE" altLang="de-DE" sz="2400" b="1">
                <a:solidFill>
                  <a:srgbClr val="FF0000"/>
                </a:solidFill>
                <a:latin typeface="Calibri" panose="020F0502020204030204" pitchFamily="34" charset="0"/>
                <a:sym typeface="Wingdings" pitchFamily="2" charset="2"/>
              </a:rPr>
              <a:t>↓</a:t>
            </a:r>
            <a:r>
              <a:rPr lang="de-DE" altLang="de-DE" sz="2400">
                <a:latin typeface="Calibri" panose="020F0502020204030204" pitchFamily="34" charset="0"/>
                <a:sym typeface="Wingdings" pitchFamily="2" charset="2"/>
              </a:rPr>
              <a:t>  investissements </a:t>
            </a:r>
            <a:r>
              <a:rPr lang="de-DE" altLang="de-DE" sz="2400" b="1">
                <a:solidFill>
                  <a:srgbClr val="FF0000"/>
                </a:solidFill>
                <a:latin typeface="Calibri" panose="020F0502020204030204" pitchFamily="34" charset="0"/>
                <a:sym typeface="Wingdings" pitchFamily="2" charset="2"/>
              </a:rPr>
              <a:t>↓</a:t>
            </a:r>
          </a:p>
          <a:p>
            <a:pPr eaLnBrk="1" hangingPunct="1">
              <a:buFontTx/>
              <a:buChar char="•"/>
            </a:pPr>
            <a:endParaRPr lang="de-CH" altLang="de-DE" sz="2400">
              <a:latin typeface="Calibri" panose="020F0502020204030204" pitchFamily="34" charset="0"/>
              <a:sym typeface="Wingdings" pitchFamily="2" charset="2"/>
            </a:endParaRPr>
          </a:p>
          <a:p>
            <a:pPr eaLnBrk="1" hangingPunct="1">
              <a:buFontTx/>
              <a:buChar char="•"/>
            </a:pPr>
            <a:r>
              <a:rPr lang="de-CH" altLang="de-DE" sz="2400">
                <a:latin typeface="Calibri" panose="020F0502020204030204" pitchFamily="34" charset="0"/>
                <a:sym typeface="Wingdings" pitchFamily="2" charset="2"/>
              </a:rPr>
              <a:t>Cet effet est nommé « Crowding-out ».</a:t>
            </a:r>
          </a:p>
        </p:txBody>
      </p:sp>
      <p:sp>
        <p:nvSpPr>
          <p:cNvPr id="41988" name="Rectangle 2">
            <a:extLst>
              <a:ext uri="{FF2B5EF4-FFF2-40B4-BE49-F238E27FC236}">
                <a16:creationId xmlns:a16="http://schemas.microsoft.com/office/drawing/2014/main" id="{776477E0-C040-034D-C33D-937FA20DDA7C}"/>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Déficits et endettement publics</a:t>
            </a:r>
            <a:endParaRPr lang="de-DE" altLang="de-DE" sz="2400" b="1">
              <a:solidFill>
                <a:schemeClr val="bg1"/>
              </a:solidFill>
              <a:latin typeface="Calibri" panose="020F050202020403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Text Box 11">
            <a:extLst>
              <a:ext uri="{FF2B5EF4-FFF2-40B4-BE49-F238E27FC236}">
                <a16:creationId xmlns:a16="http://schemas.microsoft.com/office/drawing/2014/main" id="{FC8C0BA0-6E97-6BD0-A667-95F234EDFB4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3010" name="Rectangle 3">
            <a:extLst>
              <a:ext uri="{FF2B5EF4-FFF2-40B4-BE49-F238E27FC236}">
                <a16:creationId xmlns:a16="http://schemas.microsoft.com/office/drawing/2014/main" id="{B6D0B158-2386-66C7-E862-F3ECE471E729}"/>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43011" name="Text Box 7">
            <a:extLst>
              <a:ext uri="{FF2B5EF4-FFF2-40B4-BE49-F238E27FC236}">
                <a16:creationId xmlns:a16="http://schemas.microsoft.com/office/drawing/2014/main" id="{1BDEF42E-0B7F-5B3B-445C-8DFD027027F7}"/>
              </a:ext>
            </a:extLst>
          </p:cNvPr>
          <p:cNvSpPr txBox="1">
            <a:spLocks noChangeArrowheads="1"/>
          </p:cNvSpPr>
          <p:nvPr/>
        </p:nvSpPr>
        <p:spPr bwMode="auto">
          <a:xfrm>
            <a:off x="323850" y="1484313"/>
            <a:ext cx="8640763"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Conséquences de l’endettement à l’étranger (endettement externe)</a:t>
            </a:r>
          </a:p>
          <a:p>
            <a:pPr eaLnBrk="1" hangingPunct="1"/>
            <a:endParaRPr lang="de-CH" altLang="de-DE" sz="2400" b="1">
              <a:latin typeface="Calibri" panose="020F0502020204030204" pitchFamily="34" charset="0"/>
            </a:endParaRPr>
          </a:p>
          <a:p>
            <a:pPr eaLnBrk="1" hangingPunct="1">
              <a:buFontTx/>
              <a:buChar char="•"/>
            </a:pPr>
            <a:r>
              <a:rPr lang="de-CH" altLang="de-DE" sz="2400">
                <a:latin typeface="Calibri" panose="020F0502020204030204" pitchFamily="34" charset="0"/>
              </a:rPr>
              <a:t>Le crédit en monnaie étrangère est changé en CHF </a:t>
            </a:r>
            <a:r>
              <a:rPr lang="de-CH" altLang="de-DE" sz="2400">
                <a:latin typeface="Calibri" panose="020F0502020204030204" pitchFamily="34" charset="0"/>
                <a:sym typeface="Wingdings" pitchFamily="2" charset="2"/>
              </a:rPr>
              <a:t> </a:t>
            </a:r>
            <a:r>
              <a:rPr lang="de-CH" altLang="de-DE" sz="2400">
                <a:latin typeface="Calibri" panose="020F0502020204030204" pitchFamily="34" charset="0"/>
              </a:rPr>
              <a:t> la demande en CHF </a:t>
            </a:r>
            <a:r>
              <a:rPr lang="de-CH" altLang="de-DE" sz="2400" b="1">
                <a:solidFill>
                  <a:srgbClr val="FF0000"/>
                </a:solidFill>
                <a:latin typeface="Calibri" panose="020F0502020204030204" pitchFamily="34" charset="0"/>
              </a:rPr>
              <a:t>↑</a:t>
            </a:r>
            <a:r>
              <a:rPr lang="de-CH" altLang="de-DE" sz="2400">
                <a:latin typeface="Calibri" panose="020F0502020204030204" pitchFamily="34" charset="0"/>
              </a:rPr>
              <a:t> </a:t>
            </a:r>
            <a:r>
              <a:rPr lang="de-CH" altLang="de-DE" sz="2400">
                <a:latin typeface="Calibri" panose="020F0502020204030204" pitchFamily="34" charset="0"/>
                <a:sym typeface="Wingdings" pitchFamily="2" charset="2"/>
              </a:rPr>
              <a:t> cours du CHF </a:t>
            </a:r>
            <a:r>
              <a:rPr lang="de-CH" altLang="de-DE" sz="2400" b="1">
                <a:solidFill>
                  <a:srgbClr val="FF0000"/>
                </a:solidFill>
                <a:latin typeface="Calibri" panose="020F0502020204030204" pitchFamily="34" charset="0"/>
              </a:rPr>
              <a:t>↑</a:t>
            </a:r>
            <a:r>
              <a:rPr lang="de-CH" altLang="de-DE" sz="2400">
                <a:latin typeface="Calibri" panose="020F0502020204030204" pitchFamily="34" charset="0"/>
                <a:sym typeface="Wingdings" pitchFamily="2" charset="2"/>
              </a:rPr>
              <a:t>   Exportations nettes</a:t>
            </a:r>
            <a:r>
              <a:rPr lang="de-CH" altLang="de-DE" sz="2400">
                <a:latin typeface="Calibri" panose="020F0502020204030204" pitchFamily="34" charset="0"/>
              </a:rPr>
              <a:t> </a:t>
            </a:r>
            <a:r>
              <a:rPr lang="de-DE" altLang="de-DE" sz="2400" b="1">
                <a:solidFill>
                  <a:srgbClr val="FF0000"/>
                </a:solidFill>
                <a:latin typeface="Calibri" panose="020F0502020204030204" pitchFamily="34" charset="0"/>
                <a:sym typeface="Wingdings" pitchFamily="2" charset="2"/>
              </a:rPr>
              <a:t>↓</a:t>
            </a: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Conséquence possible : déficits jumeaux (déficit budgétaire doublé d’une balance commerciale déficitaire).</a:t>
            </a:r>
          </a:p>
        </p:txBody>
      </p:sp>
      <p:sp>
        <p:nvSpPr>
          <p:cNvPr id="43012" name="Rectangle 2">
            <a:extLst>
              <a:ext uri="{FF2B5EF4-FFF2-40B4-BE49-F238E27FC236}">
                <a16:creationId xmlns:a16="http://schemas.microsoft.com/office/drawing/2014/main" id="{9A5BB212-7337-D69C-B883-072552E01402}"/>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Déficits et endettement publics</a:t>
            </a:r>
            <a:endParaRPr lang="de-DE" altLang="de-DE" sz="2400" b="1">
              <a:solidFill>
                <a:schemeClr val="bg1"/>
              </a:solidFill>
              <a:latin typeface="Calibri" panose="020F050202020403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Text Box 11">
            <a:extLst>
              <a:ext uri="{FF2B5EF4-FFF2-40B4-BE49-F238E27FC236}">
                <a16:creationId xmlns:a16="http://schemas.microsoft.com/office/drawing/2014/main" id="{71E8DCB9-FCDB-00C1-39EA-F3B7CF6C009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4034" name="Rectangle 3">
            <a:extLst>
              <a:ext uri="{FF2B5EF4-FFF2-40B4-BE49-F238E27FC236}">
                <a16:creationId xmlns:a16="http://schemas.microsoft.com/office/drawing/2014/main" id="{963346DD-4F00-7026-CD9F-09A0ACE3BF6C}"/>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44035" name="Text Box 7">
            <a:extLst>
              <a:ext uri="{FF2B5EF4-FFF2-40B4-BE49-F238E27FC236}">
                <a16:creationId xmlns:a16="http://schemas.microsoft.com/office/drawing/2014/main" id="{E46DB0D9-5295-6B16-01BA-C519C88AC541}"/>
              </a:ext>
            </a:extLst>
          </p:cNvPr>
          <p:cNvSpPr txBox="1">
            <a:spLocks noChangeArrowheads="1"/>
          </p:cNvSpPr>
          <p:nvPr/>
        </p:nvSpPr>
        <p:spPr bwMode="auto">
          <a:xfrm>
            <a:off x="323850" y="1506538"/>
            <a:ext cx="829945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Avantages</a:t>
            </a:r>
            <a:r>
              <a:rPr lang="de-CH" altLang="de-DE" sz="2400" b="1" dirty="0">
                <a:latin typeface="Calibri" panose="020F0502020204030204" pitchFamily="34" charset="0"/>
              </a:rPr>
              <a:t> de </a:t>
            </a:r>
            <a:r>
              <a:rPr lang="de-CH" altLang="de-DE" sz="2400" b="1" dirty="0" err="1">
                <a:latin typeface="Calibri" panose="020F0502020204030204" pitchFamily="34" charset="0"/>
              </a:rPr>
              <a:t>l’endettement</a:t>
            </a:r>
            <a:r>
              <a:rPr lang="de-CH" altLang="de-DE" sz="2400" b="1" dirty="0">
                <a:latin typeface="Calibri" panose="020F0502020204030204" pitchFamily="34" charset="0"/>
              </a:rPr>
              <a:t> </a:t>
            </a:r>
            <a:r>
              <a:rPr lang="de-CH" altLang="de-DE" sz="2400" b="1" dirty="0" err="1">
                <a:latin typeface="Calibri" panose="020F0502020204030204" pitchFamily="34" charset="0"/>
              </a:rPr>
              <a:t>public</a:t>
            </a:r>
            <a:endParaRPr lang="de-CH" altLang="de-DE" sz="2400" b="1" dirty="0">
              <a:latin typeface="Calibri" panose="020F0502020204030204" pitchFamily="34" charset="0"/>
            </a:endParaRPr>
          </a:p>
          <a:p>
            <a:pPr eaLnBrk="1" hangingPunct="1">
              <a:buFontTx/>
              <a:buChar char="•"/>
            </a:pPr>
            <a:endParaRPr lang="de-CH" altLang="de-DE" sz="2400" b="1" dirty="0">
              <a:latin typeface="Calibri" panose="020F0502020204030204" pitchFamily="34" charset="0"/>
            </a:endParaRPr>
          </a:p>
          <a:p>
            <a:pPr eaLnBrk="1" hangingPunct="1">
              <a:buFontTx/>
              <a:buChar char="•"/>
            </a:pPr>
            <a:r>
              <a:rPr lang="de-CH" altLang="de-DE" sz="2400" dirty="0">
                <a:latin typeface="Calibri" panose="020F0502020204030204" pitchFamily="34" charset="0"/>
                <a:sym typeface="Wingdings" pitchFamily="2" charset="2"/>
              </a:rPr>
              <a:t>Par le </a:t>
            </a:r>
            <a:r>
              <a:rPr lang="de-CH" altLang="de-DE" sz="2400" dirty="0" err="1">
                <a:latin typeface="Calibri" panose="020F0502020204030204" pitchFamily="34" charset="0"/>
                <a:sym typeface="Wingdings" pitchFamily="2" charset="2"/>
              </a:rPr>
              <a:t>paiement</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intérêts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générations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futures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contribuent</a:t>
            </a:r>
            <a:r>
              <a:rPr lang="de-CH" altLang="de-DE" sz="2400" dirty="0">
                <a:latin typeface="Calibri" panose="020F0502020204030204" pitchFamily="34" charset="0"/>
                <a:sym typeface="Wingdings" pitchFamily="2" charset="2"/>
              </a:rPr>
              <a:t> à </a:t>
            </a:r>
            <a:r>
              <a:rPr lang="de-CH" altLang="de-DE" sz="2400" dirty="0" err="1">
                <a:latin typeface="Calibri" panose="020F0502020204030204" pitchFamily="34" charset="0"/>
                <a:sym typeface="Wingdings" pitchFamily="2" charset="2"/>
              </a:rPr>
              <a:t>financer</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projets</a:t>
            </a:r>
            <a:r>
              <a:rPr lang="de-CH" altLang="de-DE" sz="2400" dirty="0">
                <a:latin typeface="Calibri" panose="020F0502020204030204" pitchFamily="34" charset="0"/>
                <a:sym typeface="Wingdings" pitchFamily="2" charset="2"/>
              </a:rPr>
              <a:t> à </a:t>
            </a:r>
            <a:r>
              <a:rPr lang="de-CH" altLang="de-DE" sz="2400" dirty="0" err="1">
                <a:latin typeface="Calibri" panose="020F0502020204030204" pitchFamily="34" charset="0"/>
                <a:sym typeface="Wingdings" pitchFamily="2" charset="2"/>
              </a:rPr>
              <a:t>long</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terme</a:t>
            </a:r>
            <a:r>
              <a:rPr lang="de-CH" altLang="de-DE" sz="2400" dirty="0">
                <a:latin typeface="Calibri" panose="020F0502020204030204" pitchFamily="34" charset="0"/>
                <a:sym typeface="Wingdings" pitchFamily="2" charset="2"/>
              </a:rPr>
              <a:t>.</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Lissage</a:t>
            </a:r>
            <a:r>
              <a:rPr lang="de-CH" altLang="de-DE" sz="2400" dirty="0">
                <a:latin typeface="Calibri" panose="020F0502020204030204" pitchFamily="34" charset="0"/>
              </a:rPr>
              <a:t> </a:t>
            </a:r>
            <a:r>
              <a:rPr lang="de-CH" altLang="de-DE" sz="2400" dirty="0" err="1">
                <a:latin typeface="Calibri" panose="020F0502020204030204" pitchFamily="34" charset="0"/>
              </a:rPr>
              <a:t>fiscal</a:t>
            </a:r>
            <a:r>
              <a:rPr lang="de-CH" altLang="de-DE" sz="2400" dirty="0">
                <a:latin typeface="Calibri" panose="020F0502020204030204" pitchFamily="34" charset="0"/>
              </a:rPr>
              <a:t> : </a:t>
            </a:r>
            <a:r>
              <a:rPr lang="de-CH" altLang="de-DE" sz="2400" dirty="0" err="1">
                <a:latin typeface="Calibri" panose="020F0502020204030204" pitchFamily="34" charset="0"/>
              </a:rPr>
              <a:t>il</a:t>
            </a:r>
            <a:r>
              <a:rPr lang="de-CH" altLang="de-DE" sz="2400" dirty="0">
                <a:latin typeface="Calibri" panose="020F0502020204030204" pitchFamily="34" charset="0"/>
              </a:rPr>
              <a:t> </a:t>
            </a:r>
            <a:r>
              <a:rPr lang="de-CH" altLang="de-DE" sz="2400" dirty="0" err="1">
                <a:latin typeface="Calibri" panose="020F0502020204030204" pitchFamily="34" charset="0"/>
              </a:rPr>
              <a:t>permet</a:t>
            </a:r>
            <a:r>
              <a:rPr lang="de-CH" altLang="de-DE" sz="2400" dirty="0">
                <a:latin typeface="Calibri" panose="020F0502020204030204" pitchFamily="34" charset="0"/>
              </a:rPr>
              <a:t> de </a:t>
            </a:r>
            <a:r>
              <a:rPr lang="de-CH" altLang="de-DE" sz="2400" dirty="0" err="1">
                <a:latin typeface="Calibri" panose="020F0502020204030204" pitchFamily="34" charset="0"/>
              </a:rPr>
              <a:t>varier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investissements</a:t>
            </a:r>
            <a:r>
              <a:rPr lang="de-CH" altLang="de-DE" sz="2400" dirty="0">
                <a:latin typeface="Calibri" panose="020F0502020204030204" pitchFamily="34" charset="0"/>
              </a:rPr>
              <a:t> </a:t>
            </a:r>
            <a:r>
              <a:rPr lang="de-CH" altLang="de-DE" sz="2400" dirty="0" err="1">
                <a:latin typeface="Calibri" panose="020F0502020204030204" pitchFamily="34" charset="0"/>
              </a:rPr>
              <a:t>sans</a:t>
            </a:r>
            <a:r>
              <a:rPr lang="de-CH" altLang="de-DE" sz="2400" dirty="0">
                <a:latin typeface="Calibri" panose="020F0502020204030204" pitchFamily="34" charset="0"/>
              </a:rPr>
              <a:t> </a:t>
            </a:r>
            <a:r>
              <a:rPr lang="de-CH" altLang="de-DE" sz="2400" dirty="0" err="1">
                <a:latin typeface="Calibri" panose="020F0502020204030204" pitchFamily="34" charset="0"/>
              </a:rPr>
              <a:t>adapter</a:t>
            </a:r>
            <a:r>
              <a:rPr lang="de-CH" altLang="de-DE" sz="2400" dirty="0">
                <a:latin typeface="Calibri" panose="020F0502020204030204" pitchFamily="34" charset="0"/>
              </a:rPr>
              <a:t> en </a:t>
            </a:r>
            <a:r>
              <a:rPr lang="de-CH" altLang="de-DE" sz="2400" dirty="0" err="1">
                <a:latin typeface="Calibri" panose="020F0502020204030204" pitchFamily="34" charset="0"/>
              </a:rPr>
              <a:t>permanence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taux</a:t>
            </a:r>
            <a:r>
              <a:rPr lang="de-CH" altLang="de-DE" sz="2400" dirty="0">
                <a:latin typeface="Calibri" panose="020F0502020204030204" pitchFamily="34" charset="0"/>
              </a:rPr>
              <a:t> </a:t>
            </a:r>
            <a:r>
              <a:rPr lang="de-CH" altLang="de-DE" sz="2400" dirty="0" err="1">
                <a:latin typeface="Calibri" panose="020F0502020204030204" pitchFamily="34" charset="0"/>
              </a:rPr>
              <a:t>fiscaux</a:t>
            </a:r>
            <a:r>
              <a:rPr lang="de-CH" altLang="de-DE" sz="2400" dirty="0">
                <a:latin typeface="Calibri" panose="020F0502020204030204" pitchFamily="34" charset="0"/>
              </a:rPr>
              <a:t>. </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a:latin typeface="Calibri" panose="020F0502020204030204" pitchFamily="34" charset="0"/>
              </a:rPr>
              <a:t>Stabilisation </a:t>
            </a:r>
            <a:r>
              <a:rPr lang="de-CH" altLang="de-DE" sz="2400" dirty="0" err="1">
                <a:latin typeface="Calibri" panose="020F0502020204030204" pitchFamily="34" charset="0"/>
              </a:rPr>
              <a:t>macroéconomique</a:t>
            </a:r>
            <a:r>
              <a:rPr lang="de-CH" altLang="de-DE" sz="2400" dirty="0">
                <a:latin typeface="Calibri" panose="020F0502020204030204" pitchFamily="34" charset="0"/>
              </a:rPr>
              <a:t> : en </a:t>
            </a:r>
            <a:r>
              <a:rPr lang="de-CH" altLang="de-DE" sz="2400" dirty="0" err="1">
                <a:latin typeface="Calibri" panose="020F0502020204030204" pitchFamily="34" charset="0"/>
              </a:rPr>
              <a:t>cas</a:t>
            </a:r>
            <a:r>
              <a:rPr lang="de-CH" altLang="de-DE" sz="2400" dirty="0">
                <a:latin typeface="Calibri" panose="020F0502020204030204" pitchFamily="34" charset="0"/>
              </a:rPr>
              <a:t> de </a:t>
            </a:r>
            <a:r>
              <a:rPr lang="de-CH" altLang="de-DE" sz="2400" dirty="0" err="1">
                <a:latin typeface="Calibri" panose="020F0502020204030204" pitchFamily="34" charset="0"/>
              </a:rPr>
              <a:t>récession</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dépenses</a:t>
            </a:r>
            <a:r>
              <a:rPr lang="de-CH" altLang="de-DE" sz="2400" dirty="0">
                <a:latin typeface="Calibri" panose="020F0502020204030204" pitchFamily="34" charset="0"/>
              </a:rPr>
              <a:t> </a:t>
            </a:r>
            <a:r>
              <a:rPr lang="de-CH" altLang="de-DE" sz="2400" dirty="0" err="1">
                <a:latin typeface="Calibri" panose="020F0502020204030204" pitchFamily="34" charset="0"/>
              </a:rPr>
              <a:t>étatiques</a:t>
            </a:r>
            <a:r>
              <a:rPr lang="de-CH" altLang="de-DE" sz="2400" dirty="0">
                <a:latin typeface="Calibri" panose="020F0502020204030204" pitchFamily="34" charset="0"/>
              </a:rPr>
              <a:t> ne </a:t>
            </a:r>
            <a:r>
              <a:rPr lang="de-CH" altLang="de-DE" sz="2400" dirty="0" err="1">
                <a:latin typeface="Calibri" panose="020F0502020204030204" pitchFamily="34" charset="0"/>
              </a:rPr>
              <a:t>sont</a:t>
            </a:r>
            <a:r>
              <a:rPr lang="de-CH" altLang="de-DE" sz="2400" dirty="0">
                <a:latin typeface="Calibri" panose="020F0502020204030204" pitchFamily="34" charset="0"/>
              </a:rPr>
              <a:t> </a:t>
            </a:r>
            <a:r>
              <a:rPr lang="de-CH" altLang="de-DE" sz="2400" dirty="0" err="1">
                <a:latin typeface="Calibri" panose="020F0502020204030204" pitchFamily="34" charset="0"/>
              </a:rPr>
              <a:t>pas</a:t>
            </a:r>
            <a:r>
              <a:rPr lang="de-CH" altLang="de-DE" sz="2400" dirty="0">
                <a:latin typeface="Calibri" panose="020F0502020204030204" pitchFamily="34" charset="0"/>
              </a:rPr>
              <a:t> </a:t>
            </a:r>
            <a:r>
              <a:rPr lang="de-CH" altLang="de-DE" sz="2400" dirty="0" err="1">
                <a:latin typeface="Calibri" panose="020F0502020204030204" pitchFamily="34" charset="0"/>
              </a:rPr>
              <a:t>massivement</a:t>
            </a:r>
            <a:r>
              <a:rPr lang="de-CH" altLang="de-DE" sz="2400" dirty="0">
                <a:latin typeface="Calibri" panose="020F0502020204030204" pitchFamily="34" charset="0"/>
              </a:rPr>
              <a:t> </a:t>
            </a:r>
            <a:r>
              <a:rPr lang="de-CH" altLang="de-DE" sz="2400" dirty="0" err="1">
                <a:latin typeface="Calibri" panose="020F0502020204030204" pitchFamily="34" charset="0"/>
              </a:rPr>
              <a:t>réduites</a:t>
            </a:r>
            <a:r>
              <a:rPr lang="de-CH" altLang="de-DE" sz="2400" dirty="0">
                <a:latin typeface="Calibri" panose="020F0502020204030204" pitchFamily="34" charset="0"/>
              </a:rPr>
              <a:t> </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tolérance</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l’endettement</a:t>
            </a:r>
            <a:r>
              <a:rPr lang="de-CH" altLang="de-DE" sz="2400" dirty="0">
                <a:latin typeface="Calibri" panose="020F0502020204030204" pitchFamily="34" charset="0"/>
                <a:sym typeface="Wingdings" pitchFamily="2" charset="2"/>
              </a:rPr>
              <a:t>.</a:t>
            </a:r>
            <a:endParaRPr lang="de-CH" altLang="de-DE" sz="2400" dirty="0">
              <a:latin typeface="Calibri" panose="020F0502020204030204" pitchFamily="34" charset="0"/>
            </a:endParaRPr>
          </a:p>
        </p:txBody>
      </p:sp>
      <p:sp>
        <p:nvSpPr>
          <p:cNvPr id="44036" name="Rectangle 2">
            <a:extLst>
              <a:ext uri="{FF2B5EF4-FFF2-40B4-BE49-F238E27FC236}">
                <a16:creationId xmlns:a16="http://schemas.microsoft.com/office/drawing/2014/main" id="{988C1C73-9E1E-429C-0ECF-ACB79A7AC4A1}"/>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Déficits et endettement publics</a:t>
            </a:r>
            <a:endParaRPr lang="de-DE" altLang="de-DE" sz="2400" b="1">
              <a:solidFill>
                <a:schemeClr val="bg1"/>
              </a:solidFill>
              <a:latin typeface="Calibri" panose="020F050202020403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Text Box 11">
            <a:extLst>
              <a:ext uri="{FF2B5EF4-FFF2-40B4-BE49-F238E27FC236}">
                <a16:creationId xmlns:a16="http://schemas.microsoft.com/office/drawing/2014/main" id="{3256C1CB-A31E-7CCC-1640-D7C9A3B6F128}"/>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5058" name="Rectangle 3">
            <a:extLst>
              <a:ext uri="{FF2B5EF4-FFF2-40B4-BE49-F238E27FC236}">
                <a16:creationId xmlns:a16="http://schemas.microsoft.com/office/drawing/2014/main" id="{27C73B3B-F17B-139F-1102-2C601027A591}"/>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45059" name="Text Box 7">
            <a:extLst>
              <a:ext uri="{FF2B5EF4-FFF2-40B4-BE49-F238E27FC236}">
                <a16:creationId xmlns:a16="http://schemas.microsoft.com/office/drawing/2014/main" id="{598C7477-8320-AED7-FDD1-0C76F310D5B3}"/>
              </a:ext>
            </a:extLst>
          </p:cNvPr>
          <p:cNvSpPr txBox="1">
            <a:spLocks noChangeArrowheads="1"/>
          </p:cNvSpPr>
          <p:nvPr/>
        </p:nvSpPr>
        <p:spPr bwMode="auto">
          <a:xfrm>
            <a:off x="323850" y="1525588"/>
            <a:ext cx="82994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Inconvénients de l’endettement public</a:t>
            </a:r>
          </a:p>
          <a:p>
            <a:pPr eaLnBrk="1" hangingPunct="1">
              <a:buFontTx/>
              <a:buChar char="•"/>
            </a:pPr>
            <a:endParaRPr lang="de-CH" altLang="de-DE" sz="2400" b="1">
              <a:latin typeface="Calibri" panose="020F0502020204030204" pitchFamily="34" charset="0"/>
            </a:endParaRPr>
          </a:p>
          <a:p>
            <a:pPr eaLnBrk="1" hangingPunct="1">
              <a:buFontTx/>
              <a:buChar char="•"/>
            </a:pPr>
            <a:r>
              <a:rPr lang="de-CH" altLang="de-DE" sz="2400">
                <a:latin typeface="Calibri" panose="020F0502020204030204" pitchFamily="34" charset="0"/>
                <a:sym typeface="Wingdings" pitchFamily="2" charset="2"/>
              </a:rPr>
              <a:t>Crowding-out des investissements privés.</a:t>
            </a:r>
          </a:p>
          <a:p>
            <a:pPr eaLnBrk="1" hangingPunct="1">
              <a:buFontTx/>
              <a:buChar char="•"/>
            </a:pPr>
            <a:endParaRPr lang="de-CH" altLang="de-DE" sz="2400">
              <a:latin typeface="Calibri" panose="020F0502020204030204" pitchFamily="34" charset="0"/>
            </a:endParaRPr>
          </a:p>
          <a:p>
            <a:pPr eaLnBrk="1" hangingPunct="1">
              <a:buFontTx/>
              <a:buChar char="•"/>
            </a:pPr>
            <a:r>
              <a:rPr lang="fr-FR" altLang="de-DE" sz="2400">
                <a:latin typeface="Calibri" panose="020F0502020204030204" pitchFamily="34" charset="0"/>
              </a:rPr>
              <a:t>Perte de marge de manœuvre budgétaire due à la hausse des charges d’intérêt</a:t>
            </a:r>
            <a:r>
              <a:rPr lang="de-DE" altLang="de-DE" sz="2400">
                <a:latin typeface="Calibri" panose="020F0502020204030204" pitchFamily="34" charset="0"/>
              </a:rPr>
              <a:t>.</a:t>
            </a:r>
          </a:p>
          <a:p>
            <a:pPr eaLnBrk="1" hangingPunct="1">
              <a:buFontTx/>
              <a:buChar char="•"/>
            </a:pPr>
            <a:endParaRPr lang="de-CH" altLang="de-DE" sz="2400">
              <a:latin typeface="Calibri" panose="020F0502020204030204" pitchFamily="34" charset="0"/>
            </a:endParaRPr>
          </a:p>
          <a:p>
            <a:pPr eaLnBrk="1" hangingPunct="1">
              <a:buFontTx/>
              <a:buChar char="•"/>
            </a:pPr>
            <a:r>
              <a:rPr lang="fr-FR" altLang="de-DE" sz="2400">
                <a:latin typeface="Calibri" panose="020F0502020204030204" pitchFamily="34" charset="0"/>
              </a:rPr>
              <a:t>Risque de monétisation de la dette</a:t>
            </a:r>
            <a:r>
              <a:rPr lang="de-CH" altLang="de-DE" sz="2400">
                <a:latin typeface="Calibri" panose="020F0502020204030204" pitchFamily="34" charset="0"/>
                <a:sym typeface="Wingdings" pitchFamily="2" charset="2"/>
              </a:rPr>
              <a:t> création massive de monnaie  risque d’hyperinflation.</a:t>
            </a:r>
          </a:p>
        </p:txBody>
      </p:sp>
      <p:sp>
        <p:nvSpPr>
          <p:cNvPr id="45060" name="Rectangle 2">
            <a:extLst>
              <a:ext uri="{FF2B5EF4-FFF2-40B4-BE49-F238E27FC236}">
                <a16:creationId xmlns:a16="http://schemas.microsoft.com/office/drawing/2014/main" id="{3B85B484-72A6-A31C-817D-BCE2C10D6D8B}"/>
              </a:ext>
            </a:extLst>
          </p:cNvPr>
          <p:cNvSpPr>
            <a:spLocks noChangeArrowheads="1"/>
          </p:cNvSpPr>
          <p:nvPr/>
        </p:nvSpPr>
        <p:spPr bwMode="auto">
          <a:xfrm>
            <a:off x="303213" y="131763"/>
            <a:ext cx="7392987"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Déficits et endettement publics</a:t>
            </a:r>
            <a:endParaRPr lang="de-DE" altLang="de-DE" sz="2400" b="1">
              <a:solidFill>
                <a:schemeClr val="bg1"/>
              </a:solidFill>
              <a:latin typeface="Calibri" panose="020F050202020403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Text Box 7">
            <a:extLst>
              <a:ext uri="{FF2B5EF4-FFF2-40B4-BE49-F238E27FC236}">
                <a16:creationId xmlns:a16="http://schemas.microsoft.com/office/drawing/2014/main" id="{8903C248-D547-5C04-8120-945406CC864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6082" name="Rectangle 2">
            <a:extLst>
              <a:ext uri="{FF2B5EF4-FFF2-40B4-BE49-F238E27FC236}">
                <a16:creationId xmlns:a16="http://schemas.microsoft.com/office/drawing/2014/main" id="{9348E910-95A5-11D3-CA4A-5BAFDA7C4961}"/>
              </a:ext>
            </a:extLst>
          </p:cNvPr>
          <p:cNvSpPr>
            <a:spLocks noChangeArrowheads="1"/>
          </p:cNvSpPr>
          <p:nvPr/>
        </p:nvSpPr>
        <p:spPr bwMode="auto">
          <a:xfrm>
            <a:off x="322263" y="136525"/>
            <a:ext cx="7392987"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46083" name="Rectangle 3">
            <a:extLst>
              <a:ext uri="{FF2B5EF4-FFF2-40B4-BE49-F238E27FC236}">
                <a16:creationId xmlns:a16="http://schemas.microsoft.com/office/drawing/2014/main" id="{53BA90E4-CC8A-FC2A-AD40-4C71F1D9A1EF}"/>
              </a:ext>
            </a:extLst>
          </p:cNvPr>
          <p:cNvSpPr>
            <a:spLocks noChangeArrowheads="1"/>
          </p:cNvSpPr>
          <p:nvPr/>
        </p:nvSpPr>
        <p:spPr bwMode="auto">
          <a:xfrm>
            <a:off x="7975600" y="136525"/>
            <a:ext cx="719138"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46084" name="Text Box 10">
            <a:extLst>
              <a:ext uri="{FF2B5EF4-FFF2-40B4-BE49-F238E27FC236}">
                <a16:creationId xmlns:a16="http://schemas.microsoft.com/office/drawing/2014/main" id="{2EB1A25F-E260-CCD6-0C59-AC97A7DA1919}"/>
              </a:ext>
            </a:extLst>
          </p:cNvPr>
          <p:cNvSpPr txBox="1">
            <a:spLocks noChangeArrowheads="1"/>
          </p:cNvSpPr>
          <p:nvPr/>
        </p:nvSpPr>
        <p:spPr bwMode="auto">
          <a:xfrm>
            <a:off x="393700" y="1089025"/>
            <a:ext cx="82994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Structure du chapitre :</a:t>
            </a:r>
          </a:p>
          <a:p>
            <a:pPr eaLnBrk="1" hangingPunct="1"/>
            <a:endParaRPr lang="de-CH" altLang="de-DE" sz="2600" b="1">
              <a:latin typeface="Calibri" panose="020F0502020204030204" pitchFamily="34" charset="0"/>
            </a:endParaRPr>
          </a:p>
          <a:p>
            <a:pPr eaLnBrk="1" hangingPunct="1">
              <a:buFontTx/>
              <a:buAutoNum type="arabicPeriod"/>
            </a:pPr>
            <a:r>
              <a:rPr lang="de-CH" altLang="de-DE" sz="2400">
                <a:latin typeface="Calibri" panose="020F0502020204030204" pitchFamily="34" charset="0"/>
              </a:rPr>
              <a:t>Analyser les finances publiques</a:t>
            </a:r>
          </a:p>
          <a:p>
            <a:pPr eaLnBrk="1" hangingPunct="1">
              <a:buFontTx/>
              <a:buAutoNum type="arabicPeriod"/>
            </a:pPr>
            <a:r>
              <a:rPr lang="de-CH" altLang="de-DE" sz="2400">
                <a:latin typeface="Calibri" panose="020F0502020204030204" pitchFamily="34" charset="0"/>
              </a:rPr>
              <a:t>Impôts</a:t>
            </a:r>
          </a:p>
          <a:p>
            <a:pPr eaLnBrk="1" hangingPunct="1">
              <a:buFontTx/>
              <a:buAutoNum type="arabicPeriod"/>
            </a:pPr>
            <a:r>
              <a:rPr lang="de-CH" altLang="de-DE" sz="2400">
                <a:latin typeface="Calibri" panose="020F0502020204030204" pitchFamily="34" charset="0"/>
              </a:rPr>
              <a:t>Déficits et endettement publics</a:t>
            </a:r>
          </a:p>
          <a:p>
            <a:pPr eaLnBrk="1" hangingPunct="1">
              <a:buFontTx/>
              <a:buAutoNum type="arabicPeriod"/>
            </a:pPr>
            <a:r>
              <a:rPr lang="de-CH" altLang="de-DE" sz="2400" b="1">
                <a:solidFill>
                  <a:srgbClr val="685AA3"/>
                </a:solidFill>
                <a:latin typeface="Calibri" panose="020F0502020204030204" pitchFamily="34" charset="0"/>
              </a:rPr>
              <a:t>Les finances publiques et institutions sociales suisses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Text Box 7">
            <a:extLst>
              <a:ext uri="{FF2B5EF4-FFF2-40B4-BE49-F238E27FC236}">
                <a16:creationId xmlns:a16="http://schemas.microsoft.com/office/drawing/2014/main" id="{823E608D-EA7D-9CD9-B330-697B660C66AE}"/>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19458" name="Text Box 10">
            <a:extLst>
              <a:ext uri="{FF2B5EF4-FFF2-40B4-BE49-F238E27FC236}">
                <a16:creationId xmlns:a16="http://schemas.microsoft.com/office/drawing/2014/main" id="{DA3D65FD-8F15-5BB7-6363-1262525F7A17}"/>
              </a:ext>
            </a:extLst>
          </p:cNvPr>
          <p:cNvSpPr txBox="1">
            <a:spLocks noChangeArrowheads="1"/>
          </p:cNvSpPr>
          <p:nvPr/>
        </p:nvSpPr>
        <p:spPr bwMode="auto">
          <a:xfrm>
            <a:off x="393700" y="1089025"/>
            <a:ext cx="82994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Structure du chapitre :</a:t>
            </a:r>
          </a:p>
          <a:p>
            <a:pPr eaLnBrk="1" hangingPunct="1"/>
            <a:endParaRPr lang="de-CH" altLang="de-DE" sz="2600" b="1">
              <a:latin typeface="Calibri" panose="020F0502020204030204" pitchFamily="34" charset="0"/>
            </a:endParaRPr>
          </a:p>
          <a:p>
            <a:pPr eaLnBrk="1" hangingPunct="1">
              <a:buFontTx/>
              <a:buAutoNum type="arabicPeriod"/>
            </a:pPr>
            <a:r>
              <a:rPr lang="de-CH" altLang="de-DE" sz="2400" b="1">
                <a:solidFill>
                  <a:srgbClr val="685AA3"/>
                </a:solidFill>
                <a:latin typeface="Calibri" panose="020F0502020204030204" pitchFamily="34" charset="0"/>
              </a:rPr>
              <a:t>Analyser les finances publiques</a:t>
            </a:r>
          </a:p>
          <a:p>
            <a:pPr eaLnBrk="1" hangingPunct="1">
              <a:buFontTx/>
              <a:buAutoNum type="arabicPeriod"/>
            </a:pPr>
            <a:r>
              <a:rPr lang="de-CH" altLang="de-DE" sz="2400">
                <a:latin typeface="Calibri" panose="020F0502020204030204" pitchFamily="34" charset="0"/>
              </a:rPr>
              <a:t>Impôts</a:t>
            </a:r>
          </a:p>
          <a:p>
            <a:pPr eaLnBrk="1" hangingPunct="1">
              <a:buFontTx/>
              <a:buAutoNum type="arabicPeriod"/>
            </a:pPr>
            <a:r>
              <a:rPr lang="de-CH" altLang="de-DE" sz="2400">
                <a:latin typeface="Calibri" panose="020F0502020204030204" pitchFamily="34" charset="0"/>
              </a:rPr>
              <a:t>Déficits et endettement publics</a:t>
            </a:r>
          </a:p>
          <a:p>
            <a:pPr eaLnBrk="1" hangingPunct="1">
              <a:buFontTx/>
              <a:buAutoNum type="arabicPeriod"/>
            </a:pPr>
            <a:r>
              <a:rPr lang="de-CH" altLang="de-DE" sz="2400">
                <a:latin typeface="Calibri" panose="020F0502020204030204" pitchFamily="34" charset="0"/>
              </a:rPr>
              <a:t>Les finances publiques et institutions sociales suisses</a:t>
            </a:r>
          </a:p>
        </p:txBody>
      </p:sp>
      <p:sp>
        <p:nvSpPr>
          <p:cNvPr id="19459" name="Rectangle 2">
            <a:extLst>
              <a:ext uri="{FF2B5EF4-FFF2-40B4-BE49-F238E27FC236}">
                <a16:creationId xmlns:a16="http://schemas.microsoft.com/office/drawing/2014/main" id="{8FD5FA84-72AB-9A0F-97B5-CE995D97D4C5}"/>
              </a:ext>
            </a:extLst>
          </p:cNvPr>
          <p:cNvSpPr>
            <a:spLocks noChangeArrowheads="1"/>
          </p:cNvSpPr>
          <p:nvPr/>
        </p:nvSpPr>
        <p:spPr bwMode="auto">
          <a:xfrm>
            <a:off x="322263" y="136525"/>
            <a:ext cx="7392987"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19460" name="Rectangle 3">
            <a:extLst>
              <a:ext uri="{FF2B5EF4-FFF2-40B4-BE49-F238E27FC236}">
                <a16:creationId xmlns:a16="http://schemas.microsoft.com/office/drawing/2014/main" id="{4A410CB7-6A9D-2E8E-9FA3-AB8EF63D858E}"/>
              </a:ext>
            </a:extLst>
          </p:cNvPr>
          <p:cNvSpPr>
            <a:spLocks noChangeArrowheads="1"/>
          </p:cNvSpPr>
          <p:nvPr/>
        </p:nvSpPr>
        <p:spPr bwMode="auto">
          <a:xfrm>
            <a:off x="7975600" y="136525"/>
            <a:ext cx="719138"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Text Box 11">
            <a:extLst>
              <a:ext uri="{FF2B5EF4-FFF2-40B4-BE49-F238E27FC236}">
                <a16:creationId xmlns:a16="http://schemas.microsoft.com/office/drawing/2014/main" id="{22877D25-1972-8A0A-1AA9-6A4F818526ED}"/>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7106" name="Rectangle 2">
            <a:extLst>
              <a:ext uri="{FF2B5EF4-FFF2-40B4-BE49-F238E27FC236}">
                <a16:creationId xmlns:a16="http://schemas.microsoft.com/office/drawing/2014/main" id="{DD9B543D-1158-BEF6-337F-80169DDC9341}"/>
              </a:ext>
            </a:extLst>
          </p:cNvPr>
          <p:cNvSpPr>
            <a:spLocks noChangeArrowheads="1"/>
          </p:cNvSpPr>
          <p:nvPr/>
        </p:nvSpPr>
        <p:spPr bwMode="auto">
          <a:xfrm>
            <a:off x="323850" y="12541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47107" name="Rectangle 3">
            <a:extLst>
              <a:ext uri="{FF2B5EF4-FFF2-40B4-BE49-F238E27FC236}">
                <a16:creationId xmlns:a16="http://schemas.microsoft.com/office/drawing/2014/main" id="{11C19009-F3FD-0247-11B5-8D8A9CED86CC}"/>
              </a:ext>
            </a:extLst>
          </p:cNvPr>
          <p:cNvSpPr>
            <a:spLocks noChangeArrowheads="1"/>
          </p:cNvSpPr>
          <p:nvPr/>
        </p:nvSpPr>
        <p:spPr bwMode="auto">
          <a:xfrm>
            <a:off x="7956550" y="131763"/>
            <a:ext cx="719138" cy="649287"/>
          </a:xfrm>
          <a:prstGeom prst="rect">
            <a:avLst/>
          </a:prstGeom>
          <a:solidFill>
            <a:srgbClr val="685AA3"/>
          </a:solidFill>
          <a:ln w="9525">
            <a:solidFill>
              <a:schemeClr val="tx1"/>
            </a:solidFill>
            <a:miter lim="800000"/>
            <a:headEnd/>
            <a:tailEnd/>
          </a:ln>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47109" name="Text Box 7">
            <a:extLst>
              <a:ext uri="{FF2B5EF4-FFF2-40B4-BE49-F238E27FC236}">
                <a16:creationId xmlns:a16="http://schemas.microsoft.com/office/drawing/2014/main" id="{A39BF681-88C9-2765-C01D-C8D049A8B7EB}"/>
              </a:ext>
            </a:extLst>
          </p:cNvPr>
          <p:cNvSpPr txBox="1">
            <a:spLocks noChangeArrowheads="1"/>
          </p:cNvSpPr>
          <p:nvPr/>
        </p:nvSpPr>
        <p:spPr bwMode="auto">
          <a:xfrm>
            <a:off x="323850" y="1196975"/>
            <a:ext cx="8299450" cy="4032250"/>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Les</a:t>
            </a:r>
            <a:r>
              <a:rPr lang="de-CH" altLang="de-DE" sz="2400" b="1" dirty="0">
                <a:latin typeface="Calibri" panose="020F0502020204030204" pitchFamily="34" charset="0"/>
              </a:rPr>
              <a:t> </a:t>
            </a:r>
            <a:r>
              <a:rPr lang="de-CH" altLang="de-DE" sz="2400" b="1" dirty="0" err="1">
                <a:latin typeface="Calibri" panose="020F0502020204030204" pitchFamily="34" charset="0"/>
              </a:rPr>
              <a:t>impôts</a:t>
            </a:r>
            <a:r>
              <a:rPr lang="de-CH" altLang="de-DE" sz="2400" b="1" dirty="0">
                <a:latin typeface="Calibri" panose="020F0502020204030204" pitchFamily="34" charset="0"/>
              </a:rPr>
              <a:t> en Suisse</a:t>
            </a:r>
          </a:p>
          <a:p>
            <a:pPr eaLnBrk="1" hangingPunct="1">
              <a:buFontTx/>
              <a:buChar char="•"/>
              <a:defRPr/>
            </a:pPr>
            <a:endParaRPr lang="de-CH" altLang="de-DE" sz="1100" b="1"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sym typeface="Wingdings" panose="05000000000000000000" pitchFamily="2" charset="2"/>
              </a:rPr>
              <a:t>L’État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suisse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prélève</a:t>
            </a:r>
            <a:r>
              <a:rPr lang="de-CH" altLang="de-DE" sz="2400" dirty="0">
                <a:latin typeface="Calibri" panose="020F0502020204030204" pitchFamily="34" charset="0"/>
                <a:sym typeface="Wingdings" panose="05000000000000000000" pitchFamily="2" charset="2"/>
              </a:rPr>
              <a:t> CHF 170 </a:t>
            </a:r>
            <a:r>
              <a:rPr lang="de-CH" altLang="de-DE" sz="2400" dirty="0" err="1">
                <a:latin typeface="Calibri" panose="020F0502020204030204" pitchFamily="34" charset="0"/>
                <a:sym typeface="Wingdings" panose="05000000000000000000" pitchFamily="2" charset="2"/>
              </a:rPr>
              <a:t>Mrd</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d’impôts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tous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niveaux</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confondus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confédération</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cantons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communes</a:t>
            </a:r>
            <a:r>
              <a:rPr lang="de-CH" altLang="de-DE" sz="2400" dirty="0">
                <a:latin typeface="Calibri" panose="020F0502020204030204" pitchFamily="34" charset="0"/>
                <a:sym typeface="Wingdings" panose="05000000000000000000" pitchFamily="2" charset="2"/>
              </a:rPr>
              <a:t>).</a:t>
            </a:r>
          </a:p>
          <a:p>
            <a:pPr marL="0" indent="0" eaLnBrk="1" hangingPunct="1">
              <a:defRPr/>
            </a:pPr>
            <a:endParaRPr lang="de-CH" altLang="de-DE" sz="2400" dirty="0">
              <a:latin typeface="Calibri" panose="020F0502020204030204" pitchFamily="34" charset="0"/>
            </a:endParaRPr>
          </a:p>
          <a:p>
            <a:pPr eaLnBrk="1" hangingPunct="1">
              <a:defRPr/>
            </a:pPr>
            <a:r>
              <a:rPr lang="de-CH" altLang="de-DE" sz="2400" b="1" dirty="0" err="1">
                <a:latin typeface="Calibri" panose="020F0502020204030204" pitchFamily="34" charset="0"/>
              </a:rPr>
              <a:t>Impôts</a:t>
            </a:r>
            <a:r>
              <a:rPr lang="de-CH" altLang="de-DE" sz="2400" b="1" dirty="0">
                <a:latin typeface="Calibri" panose="020F0502020204030204" pitchFamily="34" charset="0"/>
              </a:rPr>
              <a:t> </a:t>
            </a:r>
            <a:r>
              <a:rPr lang="de-CH" altLang="de-DE" sz="2400" b="1" dirty="0" err="1">
                <a:latin typeface="Calibri" panose="020F0502020204030204" pitchFamily="34" charset="0"/>
              </a:rPr>
              <a:t>indirects</a:t>
            </a:r>
            <a:endParaRPr lang="de-CH" altLang="de-DE" sz="2400" b="1" dirty="0">
              <a:latin typeface="Calibri" panose="020F0502020204030204" pitchFamily="34" charset="0"/>
            </a:endParaRPr>
          </a:p>
          <a:p>
            <a:pPr eaLnBrk="1" hangingPunct="1">
              <a:buFontTx/>
              <a:buChar char="•"/>
              <a:defRPr/>
            </a:pPr>
            <a:endParaRPr lang="de-CH" altLang="de-DE" sz="1100" b="1" dirty="0">
              <a:latin typeface="Calibri" panose="020F0502020204030204" pitchFamily="34" charset="0"/>
            </a:endParaRPr>
          </a:p>
          <a:p>
            <a:pPr eaLnBrk="1" hangingPunct="1">
              <a:buFontTx/>
              <a:buChar char="•"/>
              <a:defRPr/>
            </a:pPr>
            <a:r>
              <a:rPr lang="de-DE" altLang="de-DE" sz="2400" dirty="0">
                <a:latin typeface="Calibri" panose="020F0502020204030204" pitchFamily="34" charset="0"/>
              </a:rPr>
              <a:t>Exemple : la taxe </a:t>
            </a:r>
            <a:r>
              <a:rPr lang="de-DE" altLang="de-DE" sz="2400" dirty="0" err="1">
                <a:latin typeface="Calibri" panose="020F0502020204030204" pitchFamily="34" charset="0"/>
              </a:rPr>
              <a:t>sur</a:t>
            </a:r>
            <a:r>
              <a:rPr lang="de-DE" altLang="de-DE" sz="2400" dirty="0">
                <a:latin typeface="Calibri" panose="020F0502020204030204" pitchFamily="34" charset="0"/>
              </a:rPr>
              <a:t> la </a:t>
            </a:r>
            <a:r>
              <a:rPr lang="de-DE" altLang="de-DE" sz="2400" dirty="0" err="1">
                <a:latin typeface="Calibri" panose="020F0502020204030204" pitchFamily="34" charset="0"/>
              </a:rPr>
              <a:t>valeur</a:t>
            </a:r>
            <a:r>
              <a:rPr lang="de-DE" altLang="de-DE" sz="2400" dirty="0">
                <a:latin typeface="Calibri" panose="020F0502020204030204" pitchFamily="34" charset="0"/>
              </a:rPr>
              <a:t> </a:t>
            </a:r>
            <a:r>
              <a:rPr lang="de-DE" altLang="de-DE" sz="2400" dirty="0" err="1">
                <a:latin typeface="Calibri" panose="020F0502020204030204" pitchFamily="34" charset="0"/>
              </a:rPr>
              <a:t>ajoutée</a:t>
            </a:r>
            <a:r>
              <a:rPr lang="de-DE" altLang="de-DE" sz="2400" dirty="0">
                <a:latin typeface="Calibri" panose="020F0502020204030204" pitchFamily="34" charset="0"/>
              </a:rPr>
              <a:t> (TVA) </a:t>
            </a:r>
            <a:r>
              <a:rPr lang="de-DE" altLang="de-DE" sz="2400" dirty="0" err="1">
                <a:latin typeface="Calibri" panose="020F0502020204030204" pitchFamily="34" charset="0"/>
              </a:rPr>
              <a:t>qui</a:t>
            </a:r>
            <a:r>
              <a:rPr lang="de-DE" altLang="de-DE" sz="2400" dirty="0">
                <a:latin typeface="Calibri" panose="020F0502020204030204" pitchFamily="34" charset="0"/>
              </a:rPr>
              <a:t> </a:t>
            </a:r>
            <a:r>
              <a:rPr lang="de-DE" altLang="de-DE" sz="2400" dirty="0" err="1">
                <a:latin typeface="Calibri" panose="020F0502020204030204" pitchFamily="34" charset="0"/>
              </a:rPr>
              <a:t>rapporte</a:t>
            </a:r>
            <a:r>
              <a:rPr lang="de-DE" altLang="de-DE" sz="2400" dirty="0">
                <a:latin typeface="Calibri" panose="020F0502020204030204" pitchFamily="34" charset="0"/>
              </a:rPr>
              <a:t> </a:t>
            </a:r>
            <a:r>
              <a:rPr lang="de-DE" altLang="de-DE" sz="2400" dirty="0" err="1">
                <a:latin typeface="Calibri" panose="020F0502020204030204" pitchFamily="34" charset="0"/>
              </a:rPr>
              <a:t>environ</a:t>
            </a:r>
            <a:r>
              <a:rPr lang="de-DE" altLang="de-DE" sz="2400" dirty="0">
                <a:latin typeface="Calibri" panose="020F0502020204030204" pitchFamily="34" charset="0"/>
              </a:rPr>
              <a:t> CHF 22,5 </a:t>
            </a:r>
            <a:r>
              <a:rPr lang="de-DE" altLang="de-DE" sz="2400" dirty="0" err="1">
                <a:latin typeface="Calibri" panose="020F0502020204030204" pitchFamily="34" charset="0"/>
              </a:rPr>
              <a:t>Mrd</a:t>
            </a:r>
            <a:r>
              <a:rPr lang="de-DE" altLang="de-DE" sz="2400" dirty="0">
                <a:latin typeface="Calibri" panose="020F0502020204030204" pitchFamily="34" charset="0"/>
              </a:rPr>
              <a:t> par </a:t>
            </a:r>
            <a:r>
              <a:rPr lang="de-DE" altLang="de-DE" sz="2400" dirty="0" err="1">
                <a:latin typeface="Calibri" panose="020F0502020204030204" pitchFamily="34" charset="0"/>
              </a:rPr>
              <a:t>année</a:t>
            </a:r>
            <a:r>
              <a:rPr lang="de-DE" altLang="de-DE" sz="2400" dirty="0">
                <a:latin typeface="Calibri" panose="020F0502020204030204" pitchFamily="34" charset="0"/>
              </a:rPr>
              <a:t>. </a:t>
            </a:r>
          </a:p>
          <a:p>
            <a:pPr eaLnBrk="1" hangingPunct="1">
              <a:buFontTx/>
              <a:buChar char="•"/>
              <a:defRPr/>
            </a:pPr>
            <a:endParaRPr lang="de-CH" altLang="de-DE" sz="8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Dossier </a:t>
            </a:r>
            <a:r>
              <a:rPr lang="de-CH" altLang="de-DE" sz="2400" dirty="0" err="1">
                <a:latin typeface="Calibri" panose="020F0502020204030204" pitchFamily="34" charset="0"/>
              </a:rPr>
              <a:t>complexe</a:t>
            </a:r>
            <a:r>
              <a:rPr lang="de-CH" altLang="de-DE" sz="2400" dirty="0">
                <a:latin typeface="Calibri" panose="020F0502020204030204" pitchFamily="34" charset="0"/>
              </a:rPr>
              <a:t> </a:t>
            </a:r>
            <a:r>
              <a:rPr lang="de-CH" altLang="de-DE" sz="2400" dirty="0" err="1">
                <a:latin typeface="Calibri" panose="020F0502020204030204" pitchFamily="34" charset="0"/>
              </a:rPr>
              <a:t>car</a:t>
            </a:r>
            <a:r>
              <a:rPr lang="de-CH" altLang="de-DE" sz="2400" dirty="0">
                <a:latin typeface="Calibri" panose="020F0502020204030204" pitchFamily="34" charset="0"/>
              </a:rPr>
              <a:t>, </a:t>
            </a:r>
            <a:r>
              <a:rPr lang="de-CH" altLang="de-DE" sz="2400" dirty="0" err="1">
                <a:latin typeface="Calibri" panose="020F0502020204030204" pitchFamily="34" charset="0"/>
              </a:rPr>
              <a:t>parallèlement</a:t>
            </a:r>
            <a:r>
              <a:rPr lang="de-CH" altLang="de-DE" sz="2400" dirty="0">
                <a:latin typeface="Calibri" panose="020F0502020204030204" pitchFamily="34" charset="0"/>
              </a:rPr>
              <a:t> au </a:t>
            </a:r>
            <a:r>
              <a:rPr lang="de-CH" altLang="de-DE" sz="2400" dirty="0" err="1">
                <a:latin typeface="Calibri" panose="020F0502020204030204" pitchFamily="34" charset="0"/>
              </a:rPr>
              <a:t>taux</a:t>
            </a:r>
            <a:r>
              <a:rPr lang="de-CH" altLang="de-DE" sz="2400" dirty="0">
                <a:latin typeface="Calibri" panose="020F0502020204030204" pitchFamily="34" charset="0"/>
              </a:rPr>
              <a:t> de 7,7 %, existent des </a:t>
            </a:r>
            <a:r>
              <a:rPr lang="de-CH" altLang="de-DE" sz="2400" dirty="0" err="1">
                <a:latin typeface="Calibri" panose="020F0502020204030204" pitchFamily="34" charset="0"/>
              </a:rPr>
              <a:t>taux</a:t>
            </a:r>
            <a:r>
              <a:rPr lang="de-CH" altLang="de-DE" sz="2400" dirty="0">
                <a:latin typeface="Calibri" panose="020F0502020204030204" pitchFamily="34" charset="0"/>
              </a:rPr>
              <a:t> </a:t>
            </a:r>
            <a:r>
              <a:rPr lang="de-CH" altLang="de-DE" sz="2400" dirty="0" err="1">
                <a:latin typeface="Calibri" panose="020F0502020204030204" pitchFamily="34" charset="0"/>
              </a:rPr>
              <a:t>réduits</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certains</a:t>
            </a:r>
            <a:r>
              <a:rPr lang="de-CH" altLang="de-DE" sz="2400" dirty="0">
                <a:latin typeface="Calibri" panose="020F0502020204030204" pitchFamily="34" charset="0"/>
              </a:rPr>
              <a:t> </a:t>
            </a:r>
            <a:r>
              <a:rPr lang="de-CH" altLang="de-DE" sz="2400" dirty="0" err="1">
                <a:latin typeface="Calibri" panose="020F0502020204030204" pitchFamily="34" charset="0"/>
              </a:rPr>
              <a:t>biens</a:t>
            </a:r>
            <a:r>
              <a:rPr lang="de-CH" altLang="de-DE" sz="2400" dirty="0">
                <a:latin typeface="Calibri" panose="020F0502020204030204" pitchFamily="34" charset="0"/>
              </a:rPr>
              <a:t> et </a:t>
            </a:r>
            <a:r>
              <a:rPr lang="de-CH" altLang="de-DE" sz="2400" dirty="0" err="1">
                <a:latin typeface="Calibri" panose="020F0502020204030204" pitchFamily="34" charset="0"/>
              </a:rPr>
              <a:t>services</a:t>
            </a:r>
            <a:r>
              <a:rPr lang="de-CH" altLang="de-DE" sz="2400" dirty="0">
                <a:latin typeface="Calibri" panose="020F0502020204030204" pitchFamily="34" charset="0"/>
              </a:rPr>
              <a:t>.</a:t>
            </a:r>
            <a:endParaRPr lang="de-CH" altLang="de-DE" sz="2400" dirty="0">
              <a:latin typeface="Calibri" panose="020F0502020204030204" pitchFamily="34" charset="0"/>
              <a:sym typeface="Wingdings" panose="05000000000000000000" pitchFamily="2" charset="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Text Box 11">
            <a:extLst>
              <a:ext uri="{FF2B5EF4-FFF2-40B4-BE49-F238E27FC236}">
                <a16:creationId xmlns:a16="http://schemas.microsoft.com/office/drawing/2014/main" id="{639E5D10-3DA0-D748-0E91-6029AB1EFC2F}"/>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8130" name="Rectangle 2">
            <a:extLst>
              <a:ext uri="{FF2B5EF4-FFF2-40B4-BE49-F238E27FC236}">
                <a16:creationId xmlns:a16="http://schemas.microsoft.com/office/drawing/2014/main" id="{AFEC82F6-5435-3A0C-D8BD-B67E8B853BD9}"/>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48131" name="Rectangle 3">
            <a:extLst>
              <a:ext uri="{FF2B5EF4-FFF2-40B4-BE49-F238E27FC236}">
                <a16:creationId xmlns:a16="http://schemas.microsoft.com/office/drawing/2014/main" id="{B2D0A888-2F0A-3D3E-AF1A-FF8330BA2A74}"/>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48132" name="Text Box 7">
            <a:extLst>
              <a:ext uri="{FF2B5EF4-FFF2-40B4-BE49-F238E27FC236}">
                <a16:creationId xmlns:a16="http://schemas.microsoft.com/office/drawing/2014/main" id="{A840886D-FBDE-808E-4F9C-223CB5673724}"/>
              </a:ext>
            </a:extLst>
          </p:cNvPr>
          <p:cNvSpPr txBox="1">
            <a:spLocks noChangeArrowheads="1"/>
          </p:cNvSpPr>
          <p:nvPr/>
        </p:nvSpPr>
        <p:spPr bwMode="auto">
          <a:xfrm>
            <a:off x="323850" y="1196975"/>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a:latin typeface="Calibri" panose="020F0502020204030204" pitchFamily="34" charset="0"/>
                <a:sym typeface="Wingdings" pitchFamily="2" charset="2"/>
              </a:rPr>
              <a:t>En Suisse, la </a:t>
            </a:r>
            <a:r>
              <a:rPr lang="de-CH" altLang="de-DE" sz="2400" b="1" dirty="0" err="1">
                <a:latin typeface="Calibri" panose="020F0502020204030204" pitchFamily="34" charset="0"/>
                <a:sym typeface="Wingdings" pitchFamily="2" charset="2"/>
              </a:rPr>
              <a:t>part</a:t>
            </a:r>
            <a:r>
              <a:rPr lang="de-CH" altLang="de-DE" sz="2400" b="1" dirty="0">
                <a:latin typeface="Calibri" panose="020F0502020204030204" pitchFamily="34" charset="0"/>
                <a:sym typeface="Wingdings" pitchFamily="2" charset="2"/>
              </a:rPr>
              <a:t> des </a:t>
            </a:r>
            <a:r>
              <a:rPr lang="de-CH" altLang="de-DE" sz="2400" b="1" dirty="0" err="1">
                <a:latin typeface="Calibri" panose="020F0502020204030204" pitchFamily="34" charset="0"/>
                <a:sym typeface="Wingdings" pitchFamily="2" charset="2"/>
              </a:rPr>
              <a:t>impôts</a:t>
            </a:r>
            <a:r>
              <a:rPr lang="de-CH" altLang="de-DE" sz="2400" b="1" dirty="0">
                <a:latin typeface="Calibri" panose="020F0502020204030204" pitchFamily="34" charset="0"/>
                <a:sym typeface="Wingdings" pitchFamily="2" charset="2"/>
              </a:rPr>
              <a:t> </a:t>
            </a:r>
            <a:r>
              <a:rPr lang="de-CH" altLang="de-DE" sz="2400" b="1" dirty="0" err="1">
                <a:latin typeface="Calibri" panose="020F0502020204030204" pitchFamily="34" charset="0"/>
                <a:sym typeface="Wingdings" pitchFamily="2" charset="2"/>
              </a:rPr>
              <a:t>directs</a:t>
            </a:r>
            <a:r>
              <a:rPr lang="de-CH" altLang="de-DE" sz="2400" b="1" dirty="0">
                <a:latin typeface="Calibri" panose="020F0502020204030204" pitchFamily="34" charset="0"/>
                <a:sym typeface="Wingdings" pitchFamily="2" charset="2"/>
              </a:rPr>
              <a:t> </a:t>
            </a:r>
            <a:r>
              <a:rPr lang="de-CH" altLang="de-DE" sz="2400" b="1" dirty="0" err="1">
                <a:latin typeface="Calibri" panose="020F0502020204030204" pitchFamily="34" charset="0"/>
                <a:sym typeface="Wingdings" pitchFamily="2" charset="2"/>
              </a:rPr>
              <a:t>est</a:t>
            </a:r>
            <a:r>
              <a:rPr lang="de-CH" altLang="de-DE" sz="2400" b="1" dirty="0">
                <a:latin typeface="Calibri" panose="020F0502020204030204" pitchFamily="34" charset="0"/>
                <a:sym typeface="Wingdings" pitchFamily="2" charset="2"/>
              </a:rPr>
              <a:t> </a:t>
            </a:r>
            <a:r>
              <a:rPr lang="de-CH" altLang="de-DE" sz="2400" b="1" dirty="0" err="1">
                <a:latin typeface="Calibri" panose="020F0502020204030204" pitchFamily="34" charset="0"/>
                <a:sym typeface="Wingdings" pitchFamily="2" charset="2"/>
              </a:rPr>
              <a:t>importante</a:t>
            </a:r>
            <a:r>
              <a:rPr lang="de-CH" altLang="de-DE" sz="2400" b="1" dirty="0">
                <a:latin typeface="Calibri" panose="020F0502020204030204" pitchFamily="34" charset="0"/>
                <a:sym typeface="Wingdings" pitchFamily="2" charset="2"/>
              </a:rPr>
              <a:t> (</a:t>
            </a:r>
            <a:r>
              <a:rPr lang="de-CH" altLang="de-DE" sz="2400" b="1" dirty="0" err="1">
                <a:latin typeface="Calibri" panose="020F0502020204030204" pitchFamily="34" charset="0"/>
                <a:sym typeface="Wingdings" pitchFamily="2" charset="2"/>
              </a:rPr>
              <a:t>env</a:t>
            </a:r>
            <a:r>
              <a:rPr lang="de-CH" altLang="de-DE" sz="2400" b="1" dirty="0">
                <a:latin typeface="Calibri" panose="020F0502020204030204" pitchFamily="34" charset="0"/>
                <a:sym typeface="Wingdings" pitchFamily="2" charset="2"/>
              </a:rPr>
              <a:t>. 2/3), en </a:t>
            </a:r>
            <a:r>
              <a:rPr lang="de-CH" altLang="de-DE" sz="2400" b="1" dirty="0" err="1">
                <a:latin typeface="Calibri" panose="020F0502020204030204" pitchFamily="34" charset="0"/>
                <a:sym typeface="Wingdings" pitchFamily="2" charset="2"/>
              </a:rPr>
              <a:t>comparaison</a:t>
            </a:r>
            <a:r>
              <a:rPr lang="de-CH" altLang="de-DE" sz="2400" b="1" dirty="0">
                <a:latin typeface="Calibri" panose="020F0502020204030204" pitchFamily="34" charset="0"/>
                <a:sym typeface="Wingdings" pitchFamily="2" charset="2"/>
              </a:rPr>
              <a:t> internationale.</a:t>
            </a:r>
          </a:p>
        </p:txBody>
      </p:sp>
      <p:pic>
        <p:nvPicPr>
          <p:cNvPr id="2" name="Image 1">
            <a:extLst>
              <a:ext uri="{FF2B5EF4-FFF2-40B4-BE49-F238E27FC236}">
                <a16:creationId xmlns:a16="http://schemas.microsoft.com/office/drawing/2014/main" id="{E1026262-DA9E-BFB7-29C8-CAA3FADDC999}"/>
              </a:ext>
            </a:extLst>
          </p:cNvPr>
          <p:cNvPicPr>
            <a:picLocks noChangeAspect="1"/>
          </p:cNvPicPr>
          <p:nvPr/>
        </p:nvPicPr>
        <p:blipFill>
          <a:blip r:embed="rId3"/>
          <a:stretch>
            <a:fillRect/>
          </a:stretch>
        </p:blipFill>
        <p:spPr>
          <a:xfrm>
            <a:off x="397771" y="2611125"/>
            <a:ext cx="8348457" cy="30499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1">
            <a:extLst>
              <a:ext uri="{FF2B5EF4-FFF2-40B4-BE49-F238E27FC236}">
                <a16:creationId xmlns:a16="http://schemas.microsoft.com/office/drawing/2014/main" id="{B483D169-6576-D0F2-A47B-55A0E596DE4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9154" name="Rectangle 2">
            <a:extLst>
              <a:ext uri="{FF2B5EF4-FFF2-40B4-BE49-F238E27FC236}">
                <a16:creationId xmlns:a16="http://schemas.microsoft.com/office/drawing/2014/main" id="{1BEFC5E7-7500-6792-EF54-5F101D193FBF}"/>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49155" name="Rectangle 3">
            <a:extLst>
              <a:ext uri="{FF2B5EF4-FFF2-40B4-BE49-F238E27FC236}">
                <a16:creationId xmlns:a16="http://schemas.microsoft.com/office/drawing/2014/main" id="{7A974A2E-BC07-B176-5B9E-8B3F8CCD9B87}"/>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49156" name="Text Box 7">
            <a:extLst>
              <a:ext uri="{FF2B5EF4-FFF2-40B4-BE49-F238E27FC236}">
                <a16:creationId xmlns:a16="http://schemas.microsoft.com/office/drawing/2014/main" id="{59474E04-8D19-230E-D2A6-F055882218D2}"/>
              </a:ext>
            </a:extLst>
          </p:cNvPr>
          <p:cNvSpPr txBox="1">
            <a:spLocks noChangeArrowheads="1"/>
          </p:cNvSpPr>
          <p:nvPr/>
        </p:nvSpPr>
        <p:spPr bwMode="auto">
          <a:xfrm>
            <a:off x="323850" y="1125538"/>
            <a:ext cx="829945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Finances</a:t>
            </a:r>
            <a:r>
              <a:rPr lang="de-CH" altLang="de-DE" sz="2400" b="1" dirty="0">
                <a:latin typeface="Calibri" panose="020F0502020204030204" pitchFamily="34" charset="0"/>
              </a:rPr>
              <a:t> </a:t>
            </a:r>
            <a:r>
              <a:rPr lang="de-CH" altLang="de-DE" sz="2400" b="1" dirty="0" err="1">
                <a:latin typeface="Calibri" panose="020F0502020204030204" pitchFamily="34" charset="0"/>
              </a:rPr>
              <a:t>publiques</a:t>
            </a:r>
            <a:r>
              <a:rPr lang="de-CH" altLang="de-DE" sz="2400" b="1" dirty="0">
                <a:latin typeface="Calibri" panose="020F0502020204030204" pitchFamily="34" charset="0"/>
              </a:rPr>
              <a:t> </a:t>
            </a:r>
            <a:r>
              <a:rPr lang="de-CH" altLang="de-DE" sz="2400" b="1" dirty="0" err="1">
                <a:latin typeface="Calibri" panose="020F0502020204030204" pitchFamily="34" charset="0"/>
              </a:rPr>
              <a:t>suisses</a:t>
            </a:r>
            <a:endParaRPr lang="de-CH" altLang="de-DE" sz="2400" b="1" dirty="0">
              <a:latin typeface="Calibri" panose="020F0502020204030204" pitchFamily="34" charset="0"/>
            </a:endParaRPr>
          </a:p>
          <a:p>
            <a:pPr eaLnBrk="1" hangingPunct="1"/>
            <a:endParaRPr lang="de-CH" altLang="de-DE" sz="2400" b="1" dirty="0">
              <a:latin typeface="Calibri" panose="020F0502020204030204" pitchFamily="34" charset="0"/>
            </a:endParaRPr>
          </a:p>
          <a:p>
            <a:pPr eaLnBrk="1" hangingPunct="1">
              <a:buFontTx/>
              <a:buChar char="•"/>
            </a:pPr>
            <a:r>
              <a:rPr lang="de-CH" altLang="de-DE" sz="2400" dirty="0">
                <a:latin typeface="Calibri" panose="020F0502020204030204" pitchFamily="34" charset="0"/>
                <a:sym typeface="Wingdings" pitchFamily="2" charset="2"/>
              </a:rPr>
              <a:t>La </a:t>
            </a:r>
            <a:r>
              <a:rPr lang="de-CH" altLang="de-DE" sz="2400" dirty="0" err="1">
                <a:latin typeface="Calibri" panose="020F0502020204030204" pitchFamily="34" charset="0"/>
                <a:sym typeface="Wingdings" pitchFamily="2" charset="2"/>
              </a:rPr>
              <a:t>part</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dépenses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liées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aux</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assurances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sociales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n’a</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cessé</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d’augmenter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dernières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années</a:t>
            </a:r>
            <a:r>
              <a:rPr lang="de-CH" altLang="de-DE" sz="2400" dirty="0">
                <a:latin typeface="Calibri" panose="020F0502020204030204" pitchFamily="34" charset="0"/>
                <a:sym typeface="Wingdings" pitchFamily="2" charset="2"/>
              </a:rPr>
              <a:t>.</a:t>
            </a:r>
          </a:p>
          <a:p>
            <a:pPr eaLnBrk="1" hangingPunct="1">
              <a:buFontTx/>
              <a:buChar char="•"/>
            </a:pPr>
            <a:endParaRPr lang="de-CH" altLang="de-DE" sz="2400" dirty="0">
              <a:latin typeface="Calibri" panose="020F0502020204030204" pitchFamily="34" charset="0"/>
              <a:sym typeface="Wingdings" pitchFamily="2" charset="2"/>
            </a:endParaRPr>
          </a:p>
          <a:p>
            <a:pPr eaLnBrk="1" hangingPunct="1">
              <a:buFontTx/>
              <a:buChar char="•"/>
            </a:pPr>
            <a:r>
              <a:rPr lang="de-CH" altLang="de-DE" sz="2400" dirty="0">
                <a:latin typeface="Calibri" panose="020F0502020204030204" pitchFamily="34" charset="0"/>
                <a:sym typeface="Wingdings" pitchFamily="2" charset="2"/>
              </a:rPr>
              <a:t>Durant la </a:t>
            </a:r>
            <a:r>
              <a:rPr lang="de-CH" altLang="de-DE" sz="2400" dirty="0" err="1">
                <a:latin typeface="Calibri" panose="020F0502020204030204" pitchFamily="34" charset="0"/>
                <a:sym typeface="Wingdings" pitchFamily="2" charset="2"/>
              </a:rPr>
              <a:t>même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période</a:t>
            </a:r>
            <a:r>
              <a:rPr lang="de-CH" altLang="de-DE" sz="2400" dirty="0">
                <a:latin typeface="Calibri" panose="020F0502020204030204" pitchFamily="34" charset="0"/>
                <a:sym typeface="Wingdings" pitchFamily="2" charset="2"/>
              </a:rPr>
              <a:t>, la </a:t>
            </a:r>
            <a:r>
              <a:rPr lang="de-CH" altLang="de-DE" sz="2400" dirty="0" err="1">
                <a:latin typeface="Calibri" panose="020F0502020204030204" pitchFamily="34" charset="0"/>
                <a:sym typeface="Wingdings" pitchFamily="2" charset="2"/>
              </a:rPr>
              <a:t>part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liée</a:t>
            </a:r>
            <a:r>
              <a:rPr lang="de-CH" altLang="de-DE" sz="2400" dirty="0">
                <a:latin typeface="Calibri" panose="020F0502020204030204" pitchFamily="34" charset="0"/>
                <a:sym typeface="Wingdings" pitchFamily="2" charset="2"/>
              </a:rPr>
              <a:t> à la </a:t>
            </a:r>
            <a:r>
              <a:rPr lang="de-CH" altLang="de-DE" sz="2400" dirty="0" err="1">
                <a:latin typeface="Calibri" panose="020F0502020204030204" pitchFamily="34" charset="0"/>
                <a:sym typeface="Wingdings" pitchFamily="2" charset="2"/>
              </a:rPr>
              <a:t>défense</a:t>
            </a:r>
            <a:r>
              <a:rPr lang="de-CH" altLang="de-DE" sz="2400" dirty="0">
                <a:latin typeface="Calibri" panose="020F0502020204030204" pitchFamily="34" charset="0"/>
                <a:sym typeface="Wingdings" pitchFamily="2" charset="2"/>
              </a:rPr>
              <a:t> et </a:t>
            </a:r>
            <a:r>
              <a:rPr lang="de-CH" altLang="de-DE" sz="2400" dirty="0" err="1">
                <a:latin typeface="Calibri" panose="020F0502020204030204" pitchFamily="34" charset="0"/>
                <a:sym typeface="Wingdings" pitchFamily="2" charset="2"/>
              </a:rPr>
              <a:t>aux</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transports</a:t>
            </a:r>
            <a:r>
              <a:rPr lang="de-CH" altLang="de-DE" sz="2400" dirty="0">
                <a:latin typeface="Calibri" panose="020F0502020204030204" pitchFamily="34" charset="0"/>
                <a:sym typeface="Wingdings" pitchFamily="2" charset="2"/>
              </a:rPr>
              <a:t> a </a:t>
            </a:r>
            <a:r>
              <a:rPr lang="de-CH" altLang="de-DE" sz="2400" dirty="0" err="1">
                <a:latin typeface="Calibri" panose="020F0502020204030204" pitchFamily="34" charset="0"/>
                <a:sym typeface="Wingdings" pitchFamily="2" charset="2"/>
              </a:rPr>
              <a:t>fortement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décru</a:t>
            </a:r>
            <a:r>
              <a:rPr lang="de-CH" altLang="de-DE" sz="2400" dirty="0">
                <a:latin typeface="Calibri" panose="020F0502020204030204" pitchFamily="34" charset="0"/>
                <a:sym typeface="Wingdings" pitchFamily="2" charset="2"/>
              </a:rPr>
              <a:t>. </a:t>
            </a:r>
          </a:p>
          <a:p>
            <a:pPr eaLnBrk="1" hangingPunct="1">
              <a:buFontTx/>
              <a:buChar char="•"/>
            </a:pPr>
            <a:endParaRPr lang="de-CH" altLang="de-DE" sz="2400" dirty="0">
              <a:latin typeface="Calibri" panose="020F0502020204030204" pitchFamily="34" charset="0"/>
              <a:sym typeface="Wingdings" pitchFamily="2" charset="2"/>
            </a:endParaRPr>
          </a:p>
          <a:p>
            <a:pPr eaLnBrk="1" hangingPunct="1">
              <a:buFontTx/>
              <a:buChar char="•"/>
            </a:pPr>
            <a:r>
              <a:rPr lang="de-CH" altLang="de-DE" sz="2400" dirty="0">
                <a:latin typeface="Calibri" panose="020F0502020204030204" pitchFamily="34" charset="0"/>
                <a:sym typeface="Wingdings" pitchFamily="2" charset="2"/>
              </a:rPr>
              <a:t>Le </a:t>
            </a:r>
            <a:r>
              <a:rPr lang="de-CH" altLang="de-DE" sz="2400" dirty="0" err="1">
                <a:latin typeface="Calibri" panose="020F0502020204030204" pitchFamily="34" charset="0"/>
                <a:sym typeface="Wingdings" pitchFamily="2" charset="2"/>
              </a:rPr>
              <a:t>vieillissement</a:t>
            </a:r>
            <a:r>
              <a:rPr lang="de-CH" altLang="de-DE" sz="2400" dirty="0">
                <a:latin typeface="Calibri" panose="020F0502020204030204" pitchFamily="34" charset="0"/>
                <a:sym typeface="Wingdings" pitchFamily="2" charset="2"/>
              </a:rPr>
              <a:t> de la </a:t>
            </a:r>
            <a:r>
              <a:rPr lang="de-CH" altLang="de-DE" sz="2400" dirty="0" err="1">
                <a:latin typeface="Calibri" panose="020F0502020204030204" pitchFamily="34" charset="0"/>
                <a:sym typeface="Wingdings" pitchFamily="2" charset="2"/>
              </a:rPr>
              <a:t>population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devrait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encore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renforcer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dépenses</a:t>
            </a:r>
            <a:r>
              <a:rPr lang="de-CH" altLang="de-DE" sz="2400" dirty="0">
                <a:latin typeface="Calibri" panose="020F0502020204030204" pitchFamily="34" charset="0"/>
                <a:sym typeface="Wingdings" pitchFamily="2" charset="2"/>
              </a:rPr>
              <a:t> en </a:t>
            </a:r>
            <a:r>
              <a:rPr lang="de-CH" altLang="de-DE" sz="2400" dirty="0" err="1">
                <a:latin typeface="Calibri" panose="020F0502020204030204" pitchFamily="34" charset="0"/>
                <a:sym typeface="Wingdings" pitchFamily="2" charset="2"/>
              </a:rPr>
              <a:t>assurances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sociales</a:t>
            </a:r>
            <a:r>
              <a:rPr lang="de-CH" altLang="de-DE" sz="2400" dirty="0">
                <a:latin typeface="Calibri" panose="020F0502020204030204" pitchFamily="34" charset="0"/>
                <a:sym typeface="Wingdings" pitchFamily="2" charset="2"/>
              </a:rPr>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Text Box 11">
            <a:extLst>
              <a:ext uri="{FF2B5EF4-FFF2-40B4-BE49-F238E27FC236}">
                <a16:creationId xmlns:a16="http://schemas.microsoft.com/office/drawing/2014/main" id="{29A5A388-1386-20CC-3BDF-23EE564596C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0178" name="Rectangle 2">
            <a:extLst>
              <a:ext uri="{FF2B5EF4-FFF2-40B4-BE49-F238E27FC236}">
                <a16:creationId xmlns:a16="http://schemas.microsoft.com/office/drawing/2014/main" id="{27B60663-C72C-3D9A-ACB9-CB0CEF873A7F}"/>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50179" name="Rectangle 3">
            <a:extLst>
              <a:ext uri="{FF2B5EF4-FFF2-40B4-BE49-F238E27FC236}">
                <a16:creationId xmlns:a16="http://schemas.microsoft.com/office/drawing/2014/main" id="{E8145D31-2BCB-17B1-D479-6A0AAE0CFE59}"/>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50180" name="Text Box 7">
            <a:extLst>
              <a:ext uri="{FF2B5EF4-FFF2-40B4-BE49-F238E27FC236}">
                <a16:creationId xmlns:a16="http://schemas.microsoft.com/office/drawing/2014/main" id="{97EC6BB4-BD09-E39B-EA46-32FAF77F3BA7}"/>
              </a:ext>
            </a:extLst>
          </p:cNvPr>
          <p:cNvSpPr txBox="1">
            <a:spLocks noChangeArrowheads="1"/>
          </p:cNvSpPr>
          <p:nvPr/>
        </p:nvSpPr>
        <p:spPr bwMode="auto">
          <a:xfrm>
            <a:off x="323850" y="1125538"/>
            <a:ext cx="8299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Dépenses publiques en Suisse</a:t>
            </a:r>
            <a:endParaRPr lang="de-CH" altLang="de-DE" sz="2400">
              <a:latin typeface="Calibri" panose="020F0502020204030204" pitchFamily="34" charset="0"/>
              <a:sym typeface="Wingdings" pitchFamily="2" charset="2"/>
            </a:endParaRPr>
          </a:p>
        </p:txBody>
      </p:sp>
      <p:sp>
        <p:nvSpPr>
          <p:cNvPr id="50181" name="Rectangle 2">
            <a:extLst>
              <a:ext uri="{FF2B5EF4-FFF2-40B4-BE49-F238E27FC236}">
                <a16:creationId xmlns:a16="http://schemas.microsoft.com/office/drawing/2014/main" id="{402210FB-F007-43A7-D6AA-7294530753E0}"/>
              </a:ext>
            </a:extLst>
          </p:cNvPr>
          <p:cNvSpPr>
            <a:spLocks noChangeArrowheads="1"/>
          </p:cNvSpPr>
          <p:nvPr/>
        </p:nvSpPr>
        <p:spPr bwMode="auto">
          <a:xfrm>
            <a:off x="249238" y="5589588"/>
            <a:ext cx="88931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r>
              <a:rPr lang="de-DE" altLang="fr-FR" sz="2000" dirty="0">
                <a:latin typeface="Calibri" panose="020F0502020204030204" pitchFamily="34" charset="0"/>
              </a:rPr>
              <a:t>Ce </a:t>
            </a:r>
            <a:r>
              <a:rPr lang="de-DE" altLang="fr-FR" sz="2000" dirty="0" err="1">
                <a:latin typeface="Calibri" panose="020F0502020204030204" pitchFamily="34" charset="0"/>
              </a:rPr>
              <a:t>graphique</a:t>
            </a:r>
            <a:r>
              <a:rPr lang="de-DE" altLang="fr-FR" sz="2000" dirty="0">
                <a:latin typeface="Calibri" panose="020F0502020204030204" pitchFamily="34" charset="0"/>
              </a:rPr>
              <a:t> ne </a:t>
            </a:r>
            <a:r>
              <a:rPr lang="de-DE" altLang="fr-FR" sz="2000" dirty="0" err="1">
                <a:latin typeface="Calibri" panose="020F0502020204030204" pitchFamily="34" charset="0"/>
              </a:rPr>
              <a:t>montre</a:t>
            </a:r>
            <a:r>
              <a:rPr lang="de-DE" altLang="fr-FR" sz="2000" dirty="0">
                <a:latin typeface="Calibri" panose="020F0502020204030204" pitchFamily="34" charset="0"/>
              </a:rPr>
              <a:t> </a:t>
            </a:r>
            <a:r>
              <a:rPr lang="de-DE" altLang="fr-FR" sz="2000" dirty="0" err="1">
                <a:latin typeface="Calibri" panose="020F0502020204030204" pitchFamily="34" charset="0"/>
              </a:rPr>
              <a:t>que</a:t>
            </a:r>
            <a:r>
              <a:rPr lang="de-DE" altLang="fr-FR" sz="2000" dirty="0">
                <a:latin typeface="Calibri" panose="020F0502020204030204" pitchFamily="34" charset="0"/>
              </a:rPr>
              <a:t> </a:t>
            </a:r>
            <a:r>
              <a:rPr lang="de-DE" altLang="fr-FR" sz="2000" dirty="0" err="1">
                <a:latin typeface="Calibri" panose="020F0502020204030204" pitchFamily="34" charset="0"/>
              </a:rPr>
              <a:t>les</a:t>
            </a:r>
            <a:r>
              <a:rPr lang="de-DE" altLang="fr-FR" sz="2000" dirty="0">
                <a:latin typeface="Calibri" panose="020F0502020204030204" pitchFamily="34" charset="0"/>
              </a:rPr>
              <a:t> </a:t>
            </a:r>
            <a:r>
              <a:rPr lang="de-DE" altLang="fr-FR" sz="2000" dirty="0" err="1">
                <a:latin typeface="Calibri" panose="020F0502020204030204" pitchFamily="34" charset="0"/>
              </a:rPr>
              <a:t>dépenses</a:t>
            </a:r>
            <a:r>
              <a:rPr lang="de-DE" altLang="fr-FR" sz="2000" dirty="0">
                <a:latin typeface="Calibri" panose="020F0502020204030204" pitchFamily="34" charset="0"/>
              </a:rPr>
              <a:t> de </a:t>
            </a:r>
            <a:r>
              <a:rPr lang="de-DE" altLang="fr-FR" sz="2000" dirty="0" err="1">
                <a:latin typeface="Calibri" panose="020F0502020204030204" pitchFamily="34" charset="0"/>
              </a:rPr>
              <a:t>l’État</a:t>
            </a:r>
            <a:r>
              <a:rPr lang="de-DE" altLang="fr-FR" sz="2000" dirty="0">
                <a:latin typeface="Calibri" panose="020F0502020204030204" pitchFamily="34" charset="0"/>
              </a:rPr>
              <a:t> </a:t>
            </a:r>
            <a:r>
              <a:rPr lang="de-DE" altLang="fr-FR" sz="2000" dirty="0" err="1">
                <a:latin typeface="Calibri" panose="020F0502020204030204" pitchFamily="34" charset="0"/>
              </a:rPr>
              <a:t>pour</a:t>
            </a:r>
            <a:r>
              <a:rPr lang="de-DE" altLang="fr-FR" sz="2000" dirty="0">
                <a:latin typeface="Calibri" panose="020F0502020204030204" pitchFamily="34" charset="0"/>
              </a:rPr>
              <a:t> </a:t>
            </a:r>
            <a:r>
              <a:rPr lang="de-DE" altLang="fr-FR" sz="2000" dirty="0" err="1">
                <a:latin typeface="Calibri" panose="020F0502020204030204" pitchFamily="34" charset="0"/>
              </a:rPr>
              <a:t>les</a:t>
            </a:r>
            <a:r>
              <a:rPr lang="de-DE" altLang="fr-FR" sz="2000" dirty="0">
                <a:latin typeface="Calibri" panose="020F0502020204030204" pitchFamily="34" charset="0"/>
              </a:rPr>
              <a:t> </a:t>
            </a:r>
            <a:r>
              <a:rPr lang="de-DE" altLang="fr-FR" sz="2000" dirty="0" err="1">
                <a:latin typeface="Calibri" panose="020F0502020204030204" pitchFamily="34" charset="0"/>
              </a:rPr>
              <a:t>assurances</a:t>
            </a:r>
            <a:r>
              <a:rPr lang="de-DE" altLang="fr-FR" sz="2000" dirty="0">
                <a:latin typeface="Calibri" panose="020F0502020204030204" pitchFamily="34" charset="0"/>
              </a:rPr>
              <a:t> </a:t>
            </a:r>
            <a:r>
              <a:rPr lang="de-DE" altLang="fr-FR" sz="2000" dirty="0" err="1">
                <a:latin typeface="Calibri" panose="020F0502020204030204" pitchFamily="34" charset="0"/>
              </a:rPr>
              <a:t>sociales</a:t>
            </a:r>
            <a:r>
              <a:rPr lang="de-DE" altLang="fr-FR" sz="2000" dirty="0">
                <a:latin typeface="Calibri" panose="020F0502020204030204" pitchFamily="34" charset="0"/>
              </a:rPr>
              <a:t>, et ne </a:t>
            </a:r>
            <a:r>
              <a:rPr lang="de-DE" altLang="fr-FR" sz="2000" dirty="0" err="1">
                <a:latin typeface="Calibri" panose="020F0502020204030204" pitchFamily="34" charset="0"/>
              </a:rPr>
              <a:t>compte</a:t>
            </a:r>
            <a:r>
              <a:rPr lang="de-DE" altLang="fr-FR" sz="2000" dirty="0">
                <a:latin typeface="Calibri" panose="020F0502020204030204" pitchFamily="34" charset="0"/>
              </a:rPr>
              <a:t> </a:t>
            </a:r>
            <a:r>
              <a:rPr lang="de-DE" altLang="fr-FR" sz="2000" dirty="0" err="1">
                <a:latin typeface="Calibri" panose="020F0502020204030204" pitchFamily="34" charset="0"/>
              </a:rPr>
              <a:t>pas</a:t>
            </a:r>
            <a:r>
              <a:rPr lang="de-DE" altLang="fr-FR" sz="2000" dirty="0">
                <a:latin typeface="Calibri" panose="020F0502020204030204" pitchFamily="34" charset="0"/>
              </a:rPr>
              <a:t> </a:t>
            </a:r>
            <a:r>
              <a:rPr lang="de-DE" altLang="fr-FR" sz="2000" dirty="0" err="1">
                <a:latin typeface="Calibri" panose="020F0502020204030204" pitchFamily="34" charset="0"/>
              </a:rPr>
              <a:t>les</a:t>
            </a:r>
            <a:r>
              <a:rPr lang="de-DE" altLang="fr-FR" sz="2000" dirty="0">
                <a:latin typeface="Calibri" panose="020F0502020204030204" pitchFamily="34" charset="0"/>
              </a:rPr>
              <a:t> </a:t>
            </a:r>
            <a:r>
              <a:rPr lang="de-DE" altLang="fr-FR" sz="2000" dirty="0" err="1">
                <a:latin typeface="Calibri" panose="020F0502020204030204" pitchFamily="34" charset="0"/>
              </a:rPr>
              <a:t>cotisations</a:t>
            </a:r>
            <a:r>
              <a:rPr lang="de-DE" altLang="fr-FR" sz="2000" dirty="0">
                <a:latin typeface="Calibri" panose="020F0502020204030204" pitchFamily="34" charset="0"/>
              </a:rPr>
              <a:t> </a:t>
            </a:r>
            <a:r>
              <a:rPr lang="de-DE" altLang="fr-FR" sz="2000" dirty="0" err="1">
                <a:latin typeface="Calibri" panose="020F0502020204030204" pitchFamily="34" charset="0"/>
              </a:rPr>
              <a:t>sociales</a:t>
            </a:r>
            <a:r>
              <a:rPr lang="de-DE" altLang="fr-FR" sz="2000" dirty="0">
                <a:latin typeface="Calibri" panose="020F0502020204030204" pitchFamily="34" charset="0"/>
              </a:rPr>
              <a:t> des </a:t>
            </a:r>
            <a:r>
              <a:rPr lang="de-DE" altLang="fr-FR" sz="2000" dirty="0" err="1">
                <a:latin typeface="Calibri" panose="020F0502020204030204" pitchFamily="34" charset="0"/>
              </a:rPr>
              <a:t>employés</a:t>
            </a:r>
            <a:r>
              <a:rPr lang="de-DE" altLang="fr-FR" sz="2000" dirty="0">
                <a:latin typeface="Calibri" panose="020F0502020204030204" pitchFamily="34" charset="0"/>
              </a:rPr>
              <a:t> </a:t>
            </a:r>
            <a:r>
              <a:rPr lang="de-DE" altLang="fr-FR" sz="2000" dirty="0" err="1">
                <a:latin typeface="Calibri" panose="020F0502020204030204" pitchFamily="34" charset="0"/>
              </a:rPr>
              <a:t>ou</a:t>
            </a:r>
            <a:r>
              <a:rPr lang="de-DE" altLang="fr-FR" sz="2000" dirty="0">
                <a:latin typeface="Calibri" panose="020F0502020204030204" pitchFamily="34" charset="0"/>
              </a:rPr>
              <a:t> </a:t>
            </a:r>
            <a:r>
              <a:rPr lang="de-DE" altLang="fr-FR" sz="2000" dirty="0" err="1">
                <a:latin typeface="Calibri" panose="020F0502020204030204" pitchFamily="34" charset="0"/>
              </a:rPr>
              <a:t>les</a:t>
            </a:r>
            <a:r>
              <a:rPr lang="de-DE" altLang="fr-FR" sz="2000" dirty="0">
                <a:latin typeface="Calibri" panose="020F0502020204030204" pitchFamily="34" charset="0"/>
              </a:rPr>
              <a:t> primes </a:t>
            </a:r>
            <a:r>
              <a:rPr lang="de-DE" altLang="fr-FR" sz="2000" dirty="0" err="1">
                <a:latin typeface="Calibri" panose="020F0502020204030204" pitchFamily="34" charset="0"/>
              </a:rPr>
              <a:t>d’assurance-maladie</a:t>
            </a:r>
            <a:r>
              <a:rPr lang="de-DE" altLang="fr-FR" sz="2000" dirty="0">
                <a:latin typeface="Calibri" panose="020F0502020204030204" pitchFamily="34" charset="0"/>
              </a:rPr>
              <a:t>.</a:t>
            </a:r>
          </a:p>
        </p:txBody>
      </p:sp>
      <p:pic>
        <p:nvPicPr>
          <p:cNvPr id="2" name="Image 1">
            <a:extLst>
              <a:ext uri="{FF2B5EF4-FFF2-40B4-BE49-F238E27FC236}">
                <a16:creationId xmlns:a16="http://schemas.microsoft.com/office/drawing/2014/main" id="{0C99AA26-EB16-ED8A-200C-0FC19BAB2472}"/>
              </a:ext>
            </a:extLst>
          </p:cNvPr>
          <p:cNvPicPr>
            <a:picLocks noChangeAspect="1"/>
          </p:cNvPicPr>
          <p:nvPr/>
        </p:nvPicPr>
        <p:blipFill>
          <a:blip r:embed="rId3"/>
          <a:stretch>
            <a:fillRect/>
          </a:stretch>
        </p:blipFill>
        <p:spPr>
          <a:xfrm>
            <a:off x="1283964" y="1676400"/>
            <a:ext cx="6576071" cy="3765551"/>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1" name="Text Box 11">
            <a:extLst>
              <a:ext uri="{FF2B5EF4-FFF2-40B4-BE49-F238E27FC236}">
                <a16:creationId xmlns:a16="http://schemas.microsoft.com/office/drawing/2014/main" id="{38DEBA12-959F-9B21-4730-B13D243C951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1202" name="Rectangle 2">
            <a:extLst>
              <a:ext uri="{FF2B5EF4-FFF2-40B4-BE49-F238E27FC236}">
                <a16:creationId xmlns:a16="http://schemas.microsoft.com/office/drawing/2014/main" id="{F9FE0685-11BB-A466-2BFB-2F4A95F51FCF}"/>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51203" name="Rectangle 3">
            <a:extLst>
              <a:ext uri="{FF2B5EF4-FFF2-40B4-BE49-F238E27FC236}">
                <a16:creationId xmlns:a16="http://schemas.microsoft.com/office/drawing/2014/main" id="{BBEE3CD0-6637-F155-5503-86B7C526CCD7}"/>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48133" name="Text Box 7">
            <a:extLst>
              <a:ext uri="{FF2B5EF4-FFF2-40B4-BE49-F238E27FC236}">
                <a16:creationId xmlns:a16="http://schemas.microsoft.com/office/drawing/2014/main" id="{5551DE36-5B97-565D-06D3-45352845D747}"/>
              </a:ext>
            </a:extLst>
          </p:cNvPr>
          <p:cNvSpPr txBox="1">
            <a:spLocks noChangeArrowheads="1"/>
          </p:cNvSpPr>
          <p:nvPr/>
        </p:nvSpPr>
        <p:spPr bwMode="auto">
          <a:xfrm>
            <a:off x="323850" y="981075"/>
            <a:ext cx="8299450" cy="6002338"/>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a:latin typeface="Calibri" panose="020F0502020204030204" pitchFamily="34" charset="0"/>
              </a:rPr>
              <a:t>Le </a:t>
            </a:r>
            <a:r>
              <a:rPr lang="de-CH" altLang="de-DE" sz="2400" b="1" dirty="0" err="1">
                <a:latin typeface="Calibri" panose="020F0502020204030204" pitchFamily="34" charset="0"/>
              </a:rPr>
              <a:t>frein</a:t>
            </a:r>
            <a:r>
              <a:rPr lang="de-CH" altLang="de-DE" sz="2400" b="1" dirty="0">
                <a:latin typeface="Calibri" panose="020F0502020204030204" pitchFamily="34" charset="0"/>
              </a:rPr>
              <a:t> à </a:t>
            </a:r>
            <a:r>
              <a:rPr lang="de-CH" altLang="de-DE" sz="2400" b="1" dirty="0" err="1">
                <a:latin typeface="Calibri" panose="020F0502020204030204" pitchFamily="34" charset="0"/>
              </a:rPr>
              <a:t>l’endettement</a:t>
            </a:r>
            <a:r>
              <a:rPr lang="de-CH" altLang="de-DE" sz="2400" b="1" dirty="0">
                <a:latin typeface="Calibri" panose="020F0502020204030204" pitchFamily="34" charset="0"/>
              </a:rPr>
              <a:t> </a:t>
            </a:r>
          </a:p>
          <a:p>
            <a:pPr eaLnBrk="1" hangingPunct="1">
              <a:buFontTx/>
              <a:buChar char="•"/>
              <a:defRPr/>
            </a:pPr>
            <a:endParaRPr lang="de-CH" altLang="de-DE" sz="2400" b="1"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sym typeface="Wingdings" panose="05000000000000000000" pitchFamily="2" charset="2"/>
              </a:rPr>
              <a:t>C’est </a:t>
            </a:r>
            <a:r>
              <a:rPr lang="de-CH" altLang="de-DE" sz="2400" dirty="0" err="1">
                <a:latin typeface="Calibri" panose="020F0502020204030204" pitchFamily="34" charset="0"/>
                <a:sym typeface="Wingdings" panose="05000000000000000000" pitchFamily="2" charset="2"/>
              </a:rPr>
              <a:t>une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réaction</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politique</a:t>
            </a:r>
            <a:r>
              <a:rPr lang="de-CH" altLang="de-DE" sz="2400" dirty="0">
                <a:latin typeface="Calibri" panose="020F0502020204030204" pitchFamily="34" charset="0"/>
                <a:sym typeface="Wingdings" panose="05000000000000000000" pitchFamily="2" charset="2"/>
              </a:rPr>
              <a:t> à </a:t>
            </a:r>
            <a:r>
              <a:rPr lang="de-CH" altLang="de-DE" sz="2400" dirty="0" err="1">
                <a:latin typeface="Calibri" panose="020F0502020204030204" pitchFamily="34" charset="0"/>
                <a:sym typeface="Wingdings" panose="05000000000000000000" pitchFamily="2" charset="2"/>
              </a:rPr>
              <a:t>l’accroissement</a:t>
            </a:r>
            <a:r>
              <a:rPr lang="de-CH" altLang="de-DE" sz="2400" dirty="0">
                <a:latin typeface="Calibri" panose="020F0502020204030204" pitchFamily="34" charset="0"/>
                <a:sym typeface="Wingdings" panose="05000000000000000000" pitchFamily="2" charset="2"/>
              </a:rPr>
              <a:t> de la </a:t>
            </a:r>
            <a:r>
              <a:rPr lang="de-CH" altLang="de-DE" sz="2400" dirty="0" err="1">
                <a:latin typeface="Calibri" panose="020F0502020204030204" pitchFamily="34" charset="0"/>
                <a:sym typeface="Wingdings" panose="05000000000000000000" pitchFamily="2" charset="2"/>
              </a:rPr>
              <a:t>dette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publique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dès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années</a:t>
            </a:r>
            <a:r>
              <a:rPr lang="de-CH" altLang="de-DE" sz="2400" dirty="0">
                <a:latin typeface="Calibri" panose="020F0502020204030204" pitchFamily="34" charset="0"/>
                <a:sym typeface="Wingdings" panose="05000000000000000000" pitchFamily="2" charset="2"/>
              </a:rPr>
              <a:t> 1990. </a:t>
            </a:r>
          </a:p>
          <a:p>
            <a:pPr eaLnBrk="1" hangingPunct="1">
              <a:buFontTx/>
              <a:buChar char="•"/>
              <a:defRPr/>
            </a:pPr>
            <a:endParaRPr lang="de-CH" altLang="de-DE" sz="2400" dirty="0">
              <a:latin typeface="Calibri" panose="020F0502020204030204" pitchFamily="34" charset="0"/>
              <a:sym typeface="Wingdings" panose="05000000000000000000" pitchFamily="2" charset="2"/>
            </a:endParaRPr>
          </a:p>
          <a:p>
            <a:pPr eaLnBrk="1" hangingPunct="1">
              <a:buFontTx/>
              <a:buChar char="•"/>
              <a:defRPr/>
            </a:pPr>
            <a:r>
              <a:rPr lang="de-CH" altLang="de-DE" sz="2400" dirty="0" err="1">
                <a:latin typeface="Calibri" panose="020F0502020204030204" pitchFamily="34" charset="0"/>
                <a:sym typeface="Wingdings" panose="05000000000000000000" pitchFamily="2" charset="2"/>
              </a:rPr>
              <a:t>Règle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dépense</a:t>
            </a:r>
            <a:r>
              <a:rPr lang="de-CH" altLang="de-DE" sz="2400" dirty="0">
                <a:latin typeface="Calibri" panose="020F0502020204030204" pitchFamily="34" charset="0"/>
                <a:sym typeface="Wingdings" panose="05000000000000000000" pitchFamily="2" charset="2"/>
              </a:rPr>
              <a:t> simple, </a:t>
            </a:r>
            <a:r>
              <a:rPr lang="de-CH" altLang="de-DE" sz="2400" dirty="0" err="1">
                <a:latin typeface="Calibri" panose="020F0502020204030204" pitchFamily="34" charset="0"/>
                <a:sym typeface="Wingdings" panose="05000000000000000000" pitchFamily="2" charset="2"/>
              </a:rPr>
              <a:t>selon</a:t>
            </a:r>
            <a:r>
              <a:rPr lang="de-CH" altLang="de-DE" sz="2400" dirty="0">
                <a:latin typeface="Calibri" panose="020F0502020204030204" pitchFamily="34" charset="0"/>
                <a:sym typeface="Wingdings" panose="05000000000000000000" pitchFamily="2" charset="2"/>
              </a:rPr>
              <a:t> </a:t>
            </a:r>
            <a:r>
              <a:rPr lang="de-CH" altLang="de-DE" sz="2400">
                <a:latin typeface="Calibri" panose="020F0502020204030204" pitchFamily="34" charset="0"/>
                <a:sym typeface="Wingdings" panose="05000000000000000000" pitchFamily="2" charset="2"/>
              </a:rPr>
              <a:t>la formule :</a:t>
            </a:r>
            <a:endParaRPr lang="de-CH" altLang="de-DE" sz="2400" dirty="0">
              <a:latin typeface="Calibri" panose="020F0502020204030204" pitchFamily="34" charset="0"/>
              <a:sym typeface="Wingdings" panose="05000000000000000000" pitchFamily="2" charset="2"/>
            </a:endParaRPr>
          </a:p>
          <a:p>
            <a:pPr eaLnBrk="1" hangingPunct="1">
              <a:buFontTx/>
              <a:buChar char="•"/>
              <a:defRPr/>
            </a:pPr>
            <a:endParaRPr lang="de-CH" altLang="de-DE" sz="2400" dirty="0">
              <a:latin typeface="Calibri" panose="020F0502020204030204" pitchFamily="34" charset="0"/>
              <a:sym typeface="Wingdings" panose="05000000000000000000" pitchFamily="2" charset="2"/>
            </a:endParaRPr>
          </a:p>
          <a:p>
            <a:pPr eaLnBrk="1" hangingPunct="1">
              <a:buFontTx/>
              <a:buChar char="•"/>
              <a:defRPr/>
            </a:pPr>
            <a:endParaRPr lang="de-CH" altLang="de-DE" sz="2400" dirty="0">
              <a:latin typeface="Calibri" panose="020F0502020204030204" pitchFamily="34" charset="0"/>
              <a:sym typeface="Wingdings" panose="05000000000000000000" pitchFamily="2" charset="2"/>
            </a:endParaRPr>
          </a:p>
          <a:p>
            <a:pPr eaLnBrk="1" hangingPunct="1">
              <a:buFontTx/>
              <a:buChar char="•"/>
              <a:defRPr/>
            </a:pPr>
            <a:endParaRPr lang="de-CH" altLang="de-DE" sz="2400" dirty="0">
              <a:latin typeface="Calibri" panose="020F0502020204030204" pitchFamily="34" charset="0"/>
              <a:sym typeface="Wingdings" panose="05000000000000000000" pitchFamily="2" charset="2"/>
            </a:endParaRPr>
          </a:p>
          <a:p>
            <a:pPr marL="0" indent="0" eaLnBrk="1" hangingPunct="1">
              <a:defRPr/>
            </a:pPr>
            <a:endParaRPr lang="de-CH" altLang="de-DE" sz="2400" dirty="0">
              <a:latin typeface="Calibri" panose="020F0502020204030204" pitchFamily="34" charset="0"/>
              <a:sym typeface="Wingdings" panose="05000000000000000000" pitchFamily="2" charset="2"/>
            </a:endParaRPr>
          </a:p>
          <a:p>
            <a:pPr eaLnBrk="1" hangingPunct="1">
              <a:buFontTx/>
              <a:buChar char="•"/>
              <a:defRPr/>
            </a:pPr>
            <a:r>
              <a:rPr lang="de-CH" altLang="de-DE" sz="2400" dirty="0" err="1">
                <a:latin typeface="Calibri" panose="020F0502020204030204" pitchFamily="34" charset="0"/>
                <a:sym typeface="Wingdings" panose="05000000000000000000" pitchFamily="2" charset="2"/>
              </a:rPr>
              <a:t>Lors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d’une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récession</a:t>
            </a:r>
            <a:r>
              <a:rPr lang="de-CH" altLang="de-DE" sz="2400" dirty="0">
                <a:latin typeface="Calibri" panose="020F0502020204030204" pitchFamily="34" charset="0"/>
                <a:sym typeface="Wingdings" panose="05000000000000000000" pitchFamily="2" charset="2"/>
              </a:rPr>
              <a:t>, le PIB </a:t>
            </a:r>
            <a:r>
              <a:rPr lang="de-CH" altLang="de-DE" sz="2400" dirty="0" err="1">
                <a:latin typeface="Calibri" panose="020F0502020204030204" pitchFamily="34" charset="0"/>
                <a:sym typeface="Wingdings" panose="05000000000000000000" pitchFamily="2" charset="2"/>
              </a:rPr>
              <a:t>tendanciel</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est</a:t>
            </a:r>
            <a:r>
              <a:rPr lang="de-CH" altLang="de-DE" sz="2400" dirty="0">
                <a:latin typeface="Calibri" panose="020F0502020204030204" pitchFamily="34" charset="0"/>
                <a:sym typeface="Wingdings" panose="05000000000000000000" pitchFamily="2" charset="2"/>
              </a:rPr>
              <a:t> plus </a:t>
            </a:r>
            <a:r>
              <a:rPr lang="de-CH" altLang="de-DE" sz="2400" dirty="0" err="1">
                <a:latin typeface="Calibri" panose="020F0502020204030204" pitchFamily="34" charset="0"/>
                <a:sym typeface="Wingdings" panose="05000000000000000000" pitchFamily="2" charset="2"/>
              </a:rPr>
              <a:t>élevé</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que</a:t>
            </a:r>
            <a:r>
              <a:rPr lang="de-CH" altLang="de-DE" sz="2400" dirty="0">
                <a:latin typeface="Calibri" panose="020F0502020204030204" pitchFamily="34" charset="0"/>
                <a:sym typeface="Wingdings" panose="05000000000000000000" pitchFamily="2" charset="2"/>
              </a:rPr>
              <a:t> le PIB </a:t>
            </a:r>
            <a:r>
              <a:rPr lang="de-CH" altLang="de-DE" sz="2400" dirty="0" err="1">
                <a:latin typeface="Calibri" panose="020F0502020204030204" pitchFamily="34" charset="0"/>
                <a:sym typeface="Wingdings" panose="05000000000000000000" pitchFamily="2" charset="2"/>
              </a:rPr>
              <a:t>actuel</a:t>
            </a:r>
            <a:r>
              <a:rPr lang="de-CH" altLang="de-DE" sz="2400" dirty="0">
                <a:latin typeface="Calibri" panose="020F0502020204030204" pitchFamily="34" charset="0"/>
                <a:sym typeface="Wingdings" panose="05000000000000000000" pitchFamily="2" charset="2"/>
              </a:rPr>
              <a:t> et </a:t>
            </a:r>
            <a:r>
              <a:rPr lang="de-CH" altLang="de-DE" sz="2400" dirty="0" err="1">
                <a:latin typeface="Calibri" panose="020F0502020204030204" pitchFamily="34" charset="0"/>
                <a:sym typeface="Wingdings" panose="05000000000000000000" pitchFamily="2" charset="2"/>
              </a:rPr>
              <a:t>donc</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déficits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sont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tolérés</a:t>
            </a:r>
            <a:r>
              <a:rPr lang="de-CH" altLang="de-DE" sz="2400" dirty="0">
                <a:latin typeface="Calibri" panose="020F0502020204030204" pitchFamily="34" charset="0"/>
                <a:sym typeface="Wingdings" panose="05000000000000000000" pitchFamily="2" charset="2"/>
              </a:rPr>
              <a:t>.</a:t>
            </a:r>
            <a:br>
              <a:rPr lang="de-CH" altLang="de-DE" sz="2400" dirty="0">
                <a:latin typeface="Calibri" panose="020F0502020204030204" pitchFamily="34" charset="0"/>
                <a:sym typeface="Wingdings" panose="05000000000000000000" pitchFamily="2" charset="2"/>
              </a:rPr>
            </a:br>
            <a:endParaRPr lang="de-CH" altLang="de-DE" sz="2400" dirty="0">
              <a:latin typeface="Calibri" panose="020F0502020204030204" pitchFamily="34" charset="0"/>
              <a:sym typeface="Wingdings" panose="05000000000000000000" pitchFamily="2" charset="2"/>
            </a:endParaRPr>
          </a:p>
          <a:p>
            <a:pPr eaLnBrk="1" hangingPunct="1">
              <a:buFontTx/>
              <a:buChar char="•"/>
              <a:defRPr/>
            </a:pPr>
            <a:r>
              <a:rPr lang="de-CH" altLang="de-DE" sz="2400" dirty="0">
                <a:latin typeface="Calibri" panose="020F0502020204030204" pitchFamily="34" charset="0"/>
                <a:sym typeface="Wingdings" panose="05000000000000000000" pitchFamily="2" charset="2"/>
              </a:rPr>
              <a:t>En </a:t>
            </a:r>
            <a:r>
              <a:rPr lang="de-CH" altLang="de-DE" sz="2400" dirty="0" err="1">
                <a:latin typeface="Calibri" panose="020F0502020204030204" pitchFamily="34" charset="0"/>
                <a:sym typeface="Wingdings" panose="05000000000000000000" pitchFamily="2" charset="2"/>
              </a:rPr>
              <a:t>cas</a:t>
            </a:r>
            <a:r>
              <a:rPr lang="de-CH" altLang="de-DE" sz="2400" dirty="0">
                <a:latin typeface="Calibri" panose="020F0502020204030204" pitchFamily="34" charset="0"/>
                <a:sym typeface="Wingdings" panose="05000000000000000000" pitchFamily="2" charset="2"/>
              </a:rPr>
              <a:t> de boom, le PIB </a:t>
            </a:r>
            <a:r>
              <a:rPr lang="de-CH" altLang="de-DE" sz="2400" dirty="0" err="1">
                <a:latin typeface="Calibri" panose="020F0502020204030204" pitchFamily="34" charset="0"/>
                <a:sym typeface="Wingdings" panose="05000000000000000000" pitchFamily="2" charset="2"/>
              </a:rPr>
              <a:t>tendanciel</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est</a:t>
            </a:r>
            <a:r>
              <a:rPr lang="de-CH" altLang="de-DE" sz="2400" dirty="0">
                <a:latin typeface="Calibri" panose="020F0502020204030204" pitchFamily="34" charset="0"/>
                <a:sym typeface="Wingdings" panose="05000000000000000000" pitchFamily="2" charset="2"/>
              </a:rPr>
              <a:t> plus </a:t>
            </a:r>
            <a:r>
              <a:rPr lang="de-CH" altLang="de-DE" sz="2400" dirty="0" err="1">
                <a:latin typeface="Calibri" panose="020F0502020204030204" pitchFamily="34" charset="0"/>
                <a:sym typeface="Wingdings" panose="05000000000000000000" pitchFamily="2" charset="2"/>
              </a:rPr>
              <a:t>bas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que</a:t>
            </a:r>
            <a:r>
              <a:rPr lang="de-CH" altLang="de-DE" sz="2400" dirty="0">
                <a:latin typeface="Calibri" panose="020F0502020204030204" pitchFamily="34" charset="0"/>
                <a:sym typeface="Wingdings" panose="05000000000000000000" pitchFamily="2" charset="2"/>
              </a:rPr>
              <a:t> le PIB </a:t>
            </a:r>
            <a:r>
              <a:rPr lang="de-CH" altLang="de-DE" sz="2400" dirty="0" err="1">
                <a:latin typeface="Calibri" panose="020F0502020204030204" pitchFamily="34" charset="0"/>
                <a:sym typeface="Wingdings" panose="05000000000000000000" pitchFamily="2" charset="2"/>
              </a:rPr>
              <a:t>actuel</a:t>
            </a:r>
            <a:r>
              <a:rPr lang="de-CH" altLang="de-DE" sz="2400" dirty="0">
                <a:latin typeface="Calibri" panose="020F0502020204030204" pitchFamily="34" charset="0"/>
                <a:sym typeface="Wingdings" panose="05000000000000000000" pitchFamily="2" charset="2"/>
              </a:rPr>
              <a:t> et </a:t>
            </a:r>
            <a:r>
              <a:rPr lang="de-CH" altLang="de-DE" sz="2400" dirty="0" err="1">
                <a:latin typeface="Calibri" panose="020F0502020204030204" pitchFamily="34" charset="0"/>
                <a:sym typeface="Wingdings" panose="05000000000000000000" pitchFamily="2" charset="2"/>
              </a:rPr>
              <a:t>donc</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un</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excédent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est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nécessaire</a:t>
            </a:r>
            <a:r>
              <a:rPr lang="de-CH" altLang="de-DE" sz="2400" dirty="0">
                <a:latin typeface="Calibri" panose="020F0502020204030204" pitchFamily="34" charset="0"/>
                <a:sym typeface="Wingdings" panose="05000000000000000000" pitchFamily="2" charset="2"/>
              </a:rPr>
              <a:t>. </a:t>
            </a:r>
          </a:p>
          <a:p>
            <a:pPr eaLnBrk="1" hangingPunct="1">
              <a:buFontTx/>
              <a:buChar char="•"/>
              <a:defRPr/>
            </a:pPr>
            <a:endParaRPr lang="de-CH" altLang="de-DE" sz="2400" dirty="0">
              <a:latin typeface="Calibri" panose="020F0502020204030204" pitchFamily="34" charset="0"/>
              <a:sym typeface="Wingdings" panose="05000000000000000000" pitchFamily="2" charset="2"/>
            </a:endParaRPr>
          </a:p>
        </p:txBody>
      </p:sp>
      <p:pic>
        <p:nvPicPr>
          <p:cNvPr id="51205" name="Image 2">
            <a:extLst>
              <a:ext uri="{FF2B5EF4-FFF2-40B4-BE49-F238E27FC236}">
                <a16:creationId xmlns:a16="http://schemas.microsoft.com/office/drawing/2014/main" id="{C4362A95-1C3F-E10B-6E47-569671393A5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3590925"/>
            <a:ext cx="5761037" cy="871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Text Box 11">
            <a:extLst>
              <a:ext uri="{FF2B5EF4-FFF2-40B4-BE49-F238E27FC236}">
                <a16:creationId xmlns:a16="http://schemas.microsoft.com/office/drawing/2014/main" id="{D474FC06-7CE6-1D62-082E-3587652731E1}"/>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2226" name="Rectangle 2">
            <a:extLst>
              <a:ext uri="{FF2B5EF4-FFF2-40B4-BE49-F238E27FC236}">
                <a16:creationId xmlns:a16="http://schemas.microsoft.com/office/drawing/2014/main" id="{903E47DC-0353-F651-992D-408DDDCCF8E9}"/>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52227" name="Rectangle 3">
            <a:extLst>
              <a:ext uri="{FF2B5EF4-FFF2-40B4-BE49-F238E27FC236}">
                <a16:creationId xmlns:a16="http://schemas.microsoft.com/office/drawing/2014/main" id="{3175CAE7-256A-97D8-065D-8A762E4FF47B}"/>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52228" name="Text Box 7">
            <a:extLst>
              <a:ext uri="{FF2B5EF4-FFF2-40B4-BE49-F238E27FC236}">
                <a16:creationId xmlns:a16="http://schemas.microsoft.com/office/drawing/2014/main" id="{71BE76C9-CF65-E91D-BE7E-2A0C88808084}"/>
              </a:ext>
            </a:extLst>
          </p:cNvPr>
          <p:cNvSpPr txBox="1">
            <a:spLocks noChangeArrowheads="1"/>
          </p:cNvSpPr>
          <p:nvPr/>
        </p:nvSpPr>
        <p:spPr bwMode="auto">
          <a:xfrm>
            <a:off x="323850" y="981075"/>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sym typeface="Wingdings" pitchFamily="2" charset="2"/>
              </a:rPr>
              <a:t>Le schéma macroéconomique du frein à l’endettement</a:t>
            </a:r>
            <a:endParaRPr lang="de-CH" altLang="de-DE" sz="2400">
              <a:latin typeface="Calibri" panose="020F0502020204030204" pitchFamily="34" charset="0"/>
              <a:sym typeface="Wingdings" pitchFamily="2" charset="2"/>
            </a:endParaRPr>
          </a:p>
          <a:p>
            <a:pPr eaLnBrk="1" hangingPunct="1">
              <a:buFontTx/>
              <a:buChar char="•"/>
            </a:pPr>
            <a:endParaRPr lang="de-CH" altLang="de-DE" sz="2400">
              <a:latin typeface="Calibri" panose="020F0502020204030204" pitchFamily="34" charset="0"/>
              <a:sym typeface="Wingdings" pitchFamily="2" charset="2"/>
            </a:endParaRPr>
          </a:p>
        </p:txBody>
      </p:sp>
      <p:pic>
        <p:nvPicPr>
          <p:cNvPr id="52229" name="Image 1">
            <a:extLst>
              <a:ext uri="{FF2B5EF4-FFF2-40B4-BE49-F238E27FC236}">
                <a16:creationId xmlns:a16="http://schemas.microsoft.com/office/drawing/2014/main" id="{8D80517D-3B70-C275-6071-2FEA82D677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619250"/>
            <a:ext cx="5761038"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49" name="Text Box 11">
            <a:extLst>
              <a:ext uri="{FF2B5EF4-FFF2-40B4-BE49-F238E27FC236}">
                <a16:creationId xmlns:a16="http://schemas.microsoft.com/office/drawing/2014/main" id="{D6248CD9-A24F-6F0B-F53A-272D9AC99AF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3250" name="Rectangle 2">
            <a:extLst>
              <a:ext uri="{FF2B5EF4-FFF2-40B4-BE49-F238E27FC236}">
                <a16:creationId xmlns:a16="http://schemas.microsoft.com/office/drawing/2014/main" id="{27B7B91B-6F67-1DA6-21CB-04D584389068}"/>
              </a:ext>
            </a:extLst>
          </p:cNvPr>
          <p:cNvSpPr>
            <a:spLocks noChangeArrowheads="1"/>
          </p:cNvSpPr>
          <p:nvPr/>
        </p:nvSpPr>
        <p:spPr bwMode="auto">
          <a:xfrm>
            <a:off x="323850" y="152400"/>
            <a:ext cx="7392988" cy="649288"/>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53251" name="Rectangle 3">
            <a:extLst>
              <a:ext uri="{FF2B5EF4-FFF2-40B4-BE49-F238E27FC236}">
                <a16:creationId xmlns:a16="http://schemas.microsoft.com/office/drawing/2014/main" id="{8140BC44-E193-E271-8BFF-224B00A59194}"/>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53252" name="Text Box 7">
            <a:extLst>
              <a:ext uri="{FF2B5EF4-FFF2-40B4-BE49-F238E27FC236}">
                <a16:creationId xmlns:a16="http://schemas.microsoft.com/office/drawing/2014/main" id="{2D1EC5B9-599C-FA00-C7F9-54BD3C23684B}"/>
              </a:ext>
            </a:extLst>
          </p:cNvPr>
          <p:cNvSpPr txBox="1">
            <a:spLocks noChangeArrowheads="1"/>
          </p:cNvSpPr>
          <p:nvPr/>
        </p:nvSpPr>
        <p:spPr bwMode="auto">
          <a:xfrm>
            <a:off x="323850" y="908050"/>
            <a:ext cx="8299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La politique sociale suisse</a:t>
            </a:r>
          </a:p>
        </p:txBody>
      </p:sp>
      <p:pic>
        <p:nvPicPr>
          <p:cNvPr id="53253" name="Image 3">
            <a:extLst>
              <a:ext uri="{FF2B5EF4-FFF2-40B4-BE49-F238E27FC236}">
                <a16:creationId xmlns:a16="http://schemas.microsoft.com/office/drawing/2014/main" id="{B85B7052-C075-99CC-721F-8B4DCDFEDF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2525" y="1466850"/>
            <a:ext cx="6838950" cy="517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Text Box 11">
            <a:extLst>
              <a:ext uri="{FF2B5EF4-FFF2-40B4-BE49-F238E27FC236}">
                <a16:creationId xmlns:a16="http://schemas.microsoft.com/office/drawing/2014/main" id="{546363FD-3893-9DDF-1C64-A93DE32F758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4274" name="Rectangle 2">
            <a:extLst>
              <a:ext uri="{FF2B5EF4-FFF2-40B4-BE49-F238E27FC236}">
                <a16:creationId xmlns:a16="http://schemas.microsoft.com/office/drawing/2014/main" id="{7D56AD36-18B5-365B-8479-41B054CD720A}"/>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54275" name="Rectangle 3">
            <a:extLst>
              <a:ext uri="{FF2B5EF4-FFF2-40B4-BE49-F238E27FC236}">
                <a16:creationId xmlns:a16="http://schemas.microsoft.com/office/drawing/2014/main" id="{C0017D83-B150-6411-327E-FFF29E3724E4}"/>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54276" name="Text Box 7">
            <a:extLst>
              <a:ext uri="{FF2B5EF4-FFF2-40B4-BE49-F238E27FC236}">
                <a16:creationId xmlns:a16="http://schemas.microsoft.com/office/drawing/2014/main" id="{A766439E-C9CE-6493-9BA1-95AA23E0375D}"/>
              </a:ext>
            </a:extLst>
          </p:cNvPr>
          <p:cNvSpPr txBox="1">
            <a:spLocks noChangeArrowheads="1"/>
          </p:cNvSpPr>
          <p:nvPr/>
        </p:nvSpPr>
        <p:spPr bwMode="auto">
          <a:xfrm>
            <a:off x="323850" y="1125538"/>
            <a:ext cx="79200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Les 3 piliers de la prévoyance vieillesse en Suisse : </a:t>
            </a:r>
            <a:r>
              <a:rPr lang="de-CH" altLang="de-DE" sz="2400">
                <a:latin typeface="Calibri" panose="020F0502020204030204" pitchFamily="34" charset="0"/>
              </a:rPr>
              <a:t>1.</a:t>
            </a:r>
            <a:r>
              <a:rPr lang="de-CH" altLang="de-DE" sz="2400" b="1">
                <a:latin typeface="Calibri" panose="020F0502020204030204" pitchFamily="34" charset="0"/>
              </a:rPr>
              <a:t> </a:t>
            </a:r>
            <a:r>
              <a:rPr lang="de-CH" altLang="de-DE" sz="2400">
                <a:latin typeface="Calibri" panose="020F0502020204030204" pitchFamily="34" charset="0"/>
              </a:rPr>
              <a:t>AVS, 2.prévoyance professionnelle et 3.prévoyance individuelle</a:t>
            </a:r>
            <a:endParaRPr lang="de-CH" altLang="de-DE" sz="2400" b="1">
              <a:latin typeface="Calibri" panose="020F0502020204030204" pitchFamily="34" charset="0"/>
            </a:endParaRPr>
          </a:p>
        </p:txBody>
      </p:sp>
      <p:sp>
        <p:nvSpPr>
          <p:cNvPr id="54277" name="Text Box 7">
            <a:extLst>
              <a:ext uri="{FF2B5EF4-FFF2-40B4-BE49-F238E27FC236}">
                <a16:creationId xmlns:a16="http://schemas.microsoft.com/office/drawing/2014/main" id="{54DE58EF-DD60-8669-B053-EA40E86DD584}"/>
              </a:ext>
            </a:extLst>
          </p:cNvPr>
          <p:cNvSpPr txBox="1">
            <a:spLocks noChangeArrowheads="1"/>
          </p:cNvSpPr>
          <p:nvPr/>
        </p:nvSpPr>
        <p:spPr bwMode="auto">
          <a:xfrm>
            <a:off x="323850" y="2152650"/>
            <a:ext cx="8391525" cy="15684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sym typeface="Wingdings" pitchFamily="2" charset="2"/>
              </a:rPr>
              <a:t> </a:t>
            </a:r>
            <a:r>
              <a:rPr lang="de-CH" altLang="de-DE" sz="2400" b="1" i="1">
                <a:latin typeface="Calibri" panose="020F0502020204030204" pitchFamily="34" charset="0"/>
                <a:sym typeface="Wingdings" pitchFamily="2" charset="2"/>
              </a:rPr>
              <a:t>Système de répartition</a:t>
            </a:r>
            <a:r>
              <a:rPr lang="de-CH" altLang="de-DE" sz="2400">
                <a:latin typeface="Calibri" panose="020F0502020204030204" pitchFamily="34" charset="0"/>
              </a:rPr>
              <a:t>			</a:t>
            </a:r>
            <a:endParaRPr lang="de-CH" altLang="de-DE" sz="2400" i="1">
              <a:latin typeface="Calibri" panose="020F0502020204030204" pitchFamily="34" charset="0"/>
            </a:endParaRPr>
          </a:p>
          <a:p>
            <a:pPr eaLnBrk="1" hangingPunct="1"/>
            <a:r>
              <a:rPr lang="fr-FR" altLang="de-DE" sz="2400">
                <a:latin typeface="Calibri" panose="020F0502020204030204" pitchFamily="34" charset="0"/>
              </a:rPr>
              <a:t>Méthode de financement d’une assurance retraite selon laquelle les cotisations des assurés sont directement utilisées pour financer les prestations.</a:t>
            </a:r>
            <a:endParaRPr lang="de-DE" altLang="de-DE" sz="2400">
              <a:latin typeface="Calibri" panose="020F0502020204030204" pitchFamily="34" charset="0"/>
            </a:endParaRPr>
          </a:p>
        </p:txBody>
      </p:sp>
      <p:sp>
        <p:nvSpPr>
          <p:cNvPr id="54278" name="Text Box 7">
            <a:extLst>
              <a:ext uri="{FF2B5EF4-FFF2-40B4-BE49-F238E27FC236}">
                <a16:creationId xmlns:a16="http://schemas.microsoft.com/office/drawing/2014/main" id="{66443B9D-4442-AF83-4972-9A17664BF9B0}"/>
              </a:ext>
            </a:extLst>
          </p:cNvPr>
          <p:cNvSpPr txBox="1">
            <a:spLocks noChangeArrowheads="1"/>
          </p:cNvSpPr>
          <p:nvPr/>
        </p:nvSpPr>
        <p:spPr bwMode="auto">
          <a:xfrm>
            <a:off x="323850" y="4103688"/>
            <a:ext cx="8391525" cy="19383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dirty="0">
                <a:latin typeface="Calibri" panose="020F0502020204030204" pitchFamily="34" charset="0"/>
                <a:sym typeface="Wingdings" pitchFamily="2" charset="2"/>
              </a:rPr>
              <a:t> </a:t>
            </a:r>
            <a:r>
              <a:rPr lang="de-CH" altLang="de-DE" sz="2400" b="1" i="1" dirty="0" err="1">
                <a:latin typeface="Calibri" panose="020F0502020204030204" pitchFamily="34" charset="0"/>
                <a:sym typeface="Wingdings" pitchFamily="2" charset="2"/>
              </a:rPr>
              <a:t>Système</a:t>
            </a:r>
            <a:r>
              <a:rPr lang="de-CH" altLang="de-DE" sz="2400" b="1" i="1" dirty="0">
                <a:latin typeface="Calibri" panose="020F0502020204030204" pitchFamily="34" charset="0"/>
                <a:sym typeface="Wingdings" pitchFamily="2" charset="2"/>
              </a:rPr>
              <a:t> de </a:t>
            </a:r>
            <a:r>
              <a:rPr lang="de-CH" altLang="de-DE" sz="2400" b="1" i="1" dirty="0" err="1">
                <a:latin typeface="Calibri" panose="020F0502020204030204" pitchFamily="34" charset="0"/>
                <a:sym typeface="Wingdings" pitchFamily="2" charset="2"/>
              </a:rPr>
              <a:t>capitalisation</a:t>
            </a:r>
            <a:r>
              <a:rPr lang="de-CH" altLang="de-DE" sz="2400" dirty="0">
                <a:latin typeface="Calibri" panose="020F0502020204030204" pitchFamily="34" charset="0"/>
              </a:rPr>
              <a:t>			</a:t>
            </a:r>
            <a:endParaRPr lang="de-CH" altLang="de-DE" sz="2400" i="1" dirty="0">
              <a:latin typeface="Calibri" panose="020F0502020204030204" pitchFamily="34" charset="0"/>
            </a:endParaRPr>
          </a:p>
          <a:p>
            <a:pPr eaLnBrk="1" hangingPunct="1"/>
            <a:r>
              <a:rPr lang="fr-FR" altLang="de-DE" sz="2400" dirty="0">
                <a:latin typeface="Calibri" panose="020F0502020204030204" pitchFamily="34" charset="0"/>
              </a:rPr>
              <a:t>Méthode de financement des caisses de retraite par laquelle le total des cotisations versées par les assurés est investi sur le marché des capitaux, de même que les revenus des intérêts, pour</a:t>
            </a:r>
          </a:p>
          <a:p>
            <a:pPr eaLnBrk="1" hangingPunct="1"/>
            <a:r>
              <a:rPr lang="fr-FR" altLang="de-DE" sz="2400" dirty="0">
                <a:latin typeface="Calibri" panose="020F0502020204030204" pitchFamily="34" charset="0"/>
              </a:rPr>
              <a:t>couvrir ultérieurement le droit aux prestations.</a:t>
            </a:r>
            <a:endParaRPr lang="de-DE" altLang="de-DE" sz="2400" dirty="0">
              <a:latin typeface="Calibri" panose="020F050202020403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7" name="Text Box 11">
            <a:extLst>
              <a:ext uri="{FF2B5EF4-FFF2-40B4-BE49-F238E27FC236}">
                <a16:creationId xmlns:a16="http://schemas.microsoft.com/office/drawing/2014/main" id="{019863E5-20B1-AF4B-DA7E-5CAE3FD58742}"/>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5298" name="Rectangle 2">
            <a:extLst>
              <a:ext uri="{FF2B5EF4-FFF2-40B4-BE49-F238E27FC236}">
                <a16:creationId xmlns:a16="http://schemas.microsoft.com/office/drawing/2014/main" id="{FC9A8A2A-276F-4C22-389E-A4A8D3EFB814}"/>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55299" name="Rectangle 3">
            <a:extLst>
              <a:ext uri="{FF2B5EF4-FFF2-40B4-BE49-F238E27FC236}">
                <a16:creationId xmlns:a16="http://schemas.microsoft.com/office/drawing/2014/main" id="{AED8883D-4500-6CAF-3755-61AD02F2C67D}"/>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55300" name="Text Box 7">
            <a:extLst>
              <a:ext uri="{FF2B5EF4-FFF2-40B4-BE49-F238E27FC236}">
                <a16:creationId xmlns:a16="http://schemas.microsoft.com/office/drawing/2014/main" id="{1082B73A-E22F-C5A1-636A-B4BDDB5F218D}"/>
              </a:ext>
            </a:extLst>
          </p:cNvPr>
          <p:cNvSpPr txBox="1">
            <a:spLocks noChangeArrowheads="1"/>
          </p:cNvSpPr>
          <p:nvPr/>
        </p:nvSpPr>
        <p:spPr bwMode="auto">
          <a:xfrm>
            <a:off x="323850" y="1243013"/>
            <a:ext cx="8299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Notions importantes liées aux 3 piliers de la prévoyance vieillesse suisse :</a:t>
            </a:r>
            <a:endParaRPr lang="de-CH" altLang="de-DE" sz="2400">
              <a:latin typeface="Calibri" panose="020F0502020204030204" pitchFamily="34" charset="0"/>
              <a:sym typeface="Wingdings" pitchFamily="2" charset="2"/>
            </a:endParaRPr>
          </a:p>
        </p:txBody>
      </p:sp>
      <p:sp>
        <p:nvSpPr>
          <p:cNvPr id="55301" name="Text Box 7">
            <a:extLst>
              <a:ext uri="{FF2B5EF4-FFF2-40B4-BE49-F238E27FC236}">
                <a16:creationId xmlns:a16="http://schemas.microsoft.com/office/drawing/2014/main" id="{A873F1AB-7267-AC91-7471-700ADBC8721F}"/>
              </a:ext>
            </a:extLst>
          </p:cNvPr>
          <p:cNvSpPr txBox="1">
            <a:spLocks noChangeArrowheads="1"/>
          </p:cNvSpPr>
          <p:nvPr/>
        </p:nvSpPr>
        <p:spPr bwMode="auto">
          <a:xfrm>
            <a:off x="277813" y="2444750"/>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sym typeface="Wingdings" pitchFamily="2" charset="2"/>
              </a:rPr>
              <a:t> </a:t>
            </a:r>
            <a:r>
              <a:rPr lang="de-CH" altLang="de-DE" sz="2400" b="1" i="1">
                <a:latin typeface="Calibri" panose="020F0502020204030204" pitchFamily="34" charset="0"/>
                <a:sym typeface="Wingdings" pitchFamily="2" charset="2"/>
              </a:rPr>
              <a:t>Principe de solidarité</a:t>
            </a:r>
            <a:r>
              <a:rPr lang="de-CH" altLang="de-DE" sz="2400">
                <a:latin typeface="Calibri" panose="020F0502020204030204" pitchFamily="34" charset="0"/>
              </a:rPr>
              <a:t>			</a:t>
            </a:r>
            <a:endParaRPr lang="de-CH" altLang="de-DE" sz="2400" i="1">
              <a:latin typeface="Calibri" panose="020F0502020204030204" pitchFamily="34" charset="0"/>
            </a:endParaRPr>
          </a:p>
          <a:p>
            <a:pPr eaLnBrk="1" hangingPunct="1"/>
            <a:r>
              <a:rPr lang="fr-FR" altLang="de-DE" sz="2400">
                <a:latin typeface="Calibri" panose="020F0502020204030204" pitchFamily="34" charset="0"/>
              </a:rPr>
              <a:t>Système d’assurance qui repose sur d’importantes redistributions entre assurés.</a:t>
            </a:r>
            <a:endParaRPr lang="de-DE" altLang="de-DE" sz="2400">
              <a:latin typeface="Calibri" panose="020F0502020204030204" pitchFamily="34" charset="0"/>
            </a:endParaRPr>
          </a:p>
        </p:txBody>
      </p:sp>
      <p:sp>
        <p:nvSpPr>
          <p:cNvPr id="55302" name="Text Box 7">
            <a:extLst>
              <a:ext uri="{FF2B5EF4-FFF2-40B4-BE49-F238E27FC236}">
                <a16:creationId xmlns:a16="http://schemas.microsoft.com/office/drawing/2014/main" id="{5CA1F5AD-C165-E76F-09E2-9F0FB9FDE411}"/>
              </a:ext>
            </a:extLst>
          </p:cNvPr>
          <p:cNvSpPr txBox="1">
            <a:spLocks noChangeArrowheads="1"/>
          </p:cNvSpPr>
          <p:nvPr/>
        </p:nvSpPr>
        <p:spPr bwMode="auto">
          <a:xfrm>
            <a:off x="284163" y="4221163"/>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sym typeface="Wingdings" pitchFamily="2" charset="2"/>
              </a:rPr>
              <a:t> </a:t>
            </a:r>
            <a:r>
              <a:rPr lang="de-CH" altLang="de-DE" sz="2400" b="1" i="1">
                <a:latin typeface="Calibri" panose="020F0502020204030204" pitchFamily="34" charset="0"/>
                <a:sym typeface="Wingdings" pitchFamily="2" charset="2"/>
              </a:rPr>
              <a:t>Principe d’équivalence</a:t>
            </a:r>
            <a:r>
              <a:rPr lang="de-CH" altLang="de-DE" sz="2400">
                <a:latin typeface="Calibri" panose="020F0502020204030204" pitchFamily="34" charset="0"/>
              </a:rPr>
              <a:t>			</a:t>
            </a:r>
            <a:endParaRPr lang="de-CH" altLang="de-DE" sz="2400" i="1">
              <a:latin typeface="Calibri" panose="020F0502020204030204" pitchFamily="34" charset="0"/>
            </a:endParaRPr>
          </a:p>
          <a:p>
            <a:pPr eaLnBrk="1" hangingPunct="1"/>
            <a:r>
              <a:rPr lang="fr-FR" altLang="de-DE" sz="2400">
                <a:latin typeface="Calibri" panose="020F0502020204030204" pitchFamily="34" charset="0"/>
              </a:rPr>
              <a:t>Système d’assurance dans lequel la prestation assurée</a:t>
            </a:r>
          </a:p>
          <a:p>
            <a:pPr eaLnBrk="1" hangingPunct="1"/>
            <a:r>
              <a:rPr lang="fr-FR" altLang="de-DE" sz="2400">
                <a:latin typeface="Calibri" panose="020F0502020204030204" pitchFamily="34" charset="0"/>
              </a:rPr>
              <a:t>correspond aux cotisations versées.</a:t>
            </a:r>
            <a:endParaRPr lang="de-DE" altLang="de-DE" sz="2400">
              <a:latin typeface="Calibri" panose="020F050202020403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1" name="Text Box 11">
            <a:extLst>
              <a:ext uri="{FF2B5EF4-FFF2-40B4-BE49-F238E27FC236}">
                <a16:creationId xmlns:a16="http://schemas.microsoft.com/office/drawing/2014/main" id="{510CECFB-95C2-DBBD-9EDF-95F6BC116B3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6322" name="Rectangle 2">
            <a:extLst>
              <a:ext uri="{FF2B5EF4-FFF2-40B4-BE49-F238E27FC236}">
                <a16:creationId xmlns:a16="http://schemas.microsoft.com/office/drawing/2014/main" id="{10BC3040-8EA4-F872-4C86-3D7F64843492}"/>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56323" name="Rectangle 3">
            <a:extLst>
              <a:ext uri="{FF2B5EF4-FFF2-40B4-BE49-F238E27FC236}">
                <a16:creationId xmlns:a16="http://schemas.microsoft.com/office/drawing/2014/main" id="{F239C712-9843-8676-FA47-5948455D940E}"/>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56324" name="Text Box 7">
            <a:extLst>
              <a:ext uri="{FF2B5EF4-FFF2-40B4-BE49-F238E27FC236}">
                <a16:creationId xmlns:a16="http://schemas.microsoft.com/office/drawing/2014/main" id="{DA879FE3-8F41-0435-6830-C1E1894EA8D4}"/>
              </a:ext>
            </a:extLst>
          </p:cNvPr>
          <p:cNvSpPr txBox="1">
            <a:spLocks noChangeArrowheads="1"/>
          </p:cNvSpPr>
          <p:nvPr/>
        </p:nvSpPr>
        <p:spPr bwMode="auto">
          <a:xfrm>
            <a:off x="323850" y="908050"/>
            <a:ext cx="8299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Les 3 piliers de la prévoyance vieillesse en Suisse</a:t>
            </a:r>
            <a:endParaRPr lang="de-CH" altLang="de-DE" sz="2400">
              <a:latin typeface="Calibri" panose="020F0502020204030204" pitchFamily="34" charset="0"/>
              <a:sym typeface="Wingdings" pitchFamily="2" charset="2"/>
            </a:endParaRPr>
          </a:p>
        </p:txBody>
      </p:sp>
      <p:pic>
        <p:nvPicPr>
          <p:cNvPr id="56325" name="Image 2">
            <a:extLst>
              <a:ext uri="{FF2B5EF4-FFF2-40B4-BE49-F238E27FC236}">
                <a16:creationId xmlns:a16="http://schemas.microsoft.com/office/drawing/2014/main" id="{1F5AF890-C4FF-6D1E-442C-635292B1F3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0" y="1508125"/>
            <a:ext cx="8826500" cy="476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1">
            <a:extLst>
              <a:ext uri="{FF2B5EF4-FFF2-40B4-BE49-F238E27FC236}">
                <a16:creationId xmlns:a16="http://schemas.microsoft.com/office/drawing/2014/main" id="{1EA4F6C5-8682-32AB-F990-C97C8BA4A260}"/>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0482" name="Rectangle 2">
            <a:extLst>
              <a:ext uri="{FF2B5EF4-FFF2-40B4-BE49-F238E27FC236}">
                <a16:creationId xmlns:a16="http://schemas.microsoft.com/office/drawing/2014/main" id="{B3E2388F-CC36-F313-4EF6-341006E908D3}"/>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Analyser les finances publiques</a:t>
            </a:r>
          </a:p>
        </p:txBody>
      </p:sp>
      <p:sp>
        <p:nvSpPr>
          <p:cNvPr id="20483" name="Rectangle 3">
            <a:extLst>
              <a:ext uri="{FF2B5EF4-FFF2-40B4-BE49-F238E27FC236}">
                <a16:creationId xmlns:a16="http://schemas.microsoft.com/office/drawing/2014/main" id="{B2E9C147-8CD2-C8CF-31E6-02AB15B9E3EF}"/>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0484" name="Text Box 7">
            <a:extLst>
              <a:ext uri="{FF2B5EF4-FFF2-40B4-BE49-F238E27FC236}">
                <a16:creationId xmlns:a16="http://schemas.microsoft.com/office/drawing/2014/main" id="{C60D8824-F82B-6FBA-4112-DBA209FED89A}"/>
              </a:ext>
            </a:extLst>
          </p:cNvPr>
          <p:cNvSpPr txBox="1">
            <a:spLocks noChangeArrowheads="1"/>
          </p:cNvSpPr>
          <p:nvPr/>
        </p:nvSpPr>
        <p:spPr bwMode="auto">
          <a:xfrm>
            <a:off x="323850" y="1268413"/>
            <a:ext cx="829945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dirty="0" err="1">
                <a:latin typeface="Calibri" panose="020F0502020204030204" pitchFamily="34" charset="0"/>
              </a:rPr>
              <a:t>Grandeurs</a:t>
            </a:r>
            <a:r>
              <a:rPr lang="de-CH" altLang="de-DE" sz="2400" dirty="0">
                <a:latin typeface="Calibri" panose="020F0502020204030204" pitchFamily="34" charset="0"/>
              </a:rPr>
              <a:t> et </a:t>
            </a:r>
            <a:r>
              <a:rPr lang="de-CH" altLang="de-DE" sz="2400" dirty="0" err="1">
                <a:latin typeface="Calibri" panose="020F0502020204030204" pitchFamily="34" charset="0"/>
              </a:rPr>
              <a:t>relations</a:t>
            </a:r>
            <a:r>
              <a:rPr lang="de-CH" altLang="de-DE" sz="2400" dirty="0">
                <a:latin typeface="Calibri" panose="020F0502020204030204" pitchFamily="34" charset="0"/>
              </a:rPr>
              <a:t> :</a:t>
            </a:r>
          </a:p>
          <a:p>
            <a:pPr eaLnBrk="1" hangingPunct="1"/>
            <a:endParaRPr lang="de-CH" altLang="de-DE" sz="2400" dirty="0">
              <a:latin typeface="Calibri" panose="020F0502020204030204" pitchFamily="34" charset="0"/>
            </a:endParaRPr>
          </a:p>
          <a:p>
            <a:pPr eaLnBrk="1" hangingPunct="1">
              <a:buFontTx/>
              <a:buChar char="•"/>
            </a:pPr>
            <a:r>
              <a:rPr lang="de-CH" altLang="de-DE" sz="2400" dirty="0">
                <a:latin typeface="Calibri" panose="020F0502020204030204" pitchFamily="34" charset="0"/>
              </a:rPr>
              <a:t>Si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dépenses</a:t>
            </a:r>
            <a:r>
              <a:rPr lang="de-CH" altLang="de-DE" sz="2400" dirty="0">
                <a:latin typeface="Calibri" panose="020F0502020204030204" pitchFamily="34" charset="0"/>
              </a:rPr>
              <a:t> </a:t>
            </a:r>
            <a:r>
              <a:rPr lang="de-CH" altLang="de-DE" sz="2400" dirty="0" err="1">
                <a:latin typeface="Calibri" panose="020F0502020204030204" pitchFamily="34" charset="0"/>
              </a:rPr>
              <a:t>étatiques</a:t>
            </a:r>
            <a:r>
              <a:rPr lang="de-CH" altLang="de-DE" sz="2400" dirty="0">
                <a:latin typeface="Calibri" panose="020F0502020204030204" pitchFamily="34" charset="0"/>
              </a:rPr>
              <a:t> </a:t>
            </a:r>
            <a:r>
              <a:rPr lang="de-CH" altLang="de-DE" sz="2400" dirty="0" err="1">
                <a:latin typeface="Calibri" panose="020F0502020204030204" pitchFamily="34" charset="0"/>
              </a:rPr>
              <a:t>sont</a:t>
            </a:r>
            <a:r>
              <a:rPr lang="de-CH" altLang="de-DE" sz="2400" dirty="0">
                <a:latin typeface="Calibri" panose="020F0502020204030204" pitchFamily="34" charset="0"/>
              </a:rPr>
              <a:t> plus </a:t>
            </a:r>
            <a:r>
              <a:rPr lang="de-CH" altLang="de-DE" sz="2400" dirty="0" err="1">
                <a:latin typeface="Calibri" panose="020F0502020204030204" pitchFamily="34" charset="0"/>
              </a:rPr>
              <a:t>grandes</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recettes</a:t>
            </a:r>
            <a:r>
              <a:rPr lang="de-CH" altLang="de-DE" sz="2400" dirty="0">
                <a:latin typeface="Calibri" panose="020F0502020204030204" pitchFamily="34" charset="0"/>
              </a:rPr>
              <a:t> </a:t>
            </a:r>
            <a:r>
              <a:rPr lang="de-CH" altLang="de-DE" sz="2400" dirty="0" err="1">
                <a:latin typeface="Calibri" panose="020F0502020204030204" pitchFamily="34" charset="0"/>
              </a:rPr>
              <a:t>fiscales</a:t>
            </a:r>
            <a:r>
              <a:rPr lang="de-CH" altLang="de-DE" sz="2400" dirty="0">
                <a:latin typeface="Calibri" panose="020F0502020204030204" pitchFamily="34" charset="0"/>
              </a:rPr>
              <a:t> </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déficit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budgétaire</a:t>
            </a:r>
            <a:r>
              <a:rPr lang="de-CH" altLang="de-DE" sz="2400" dirty="0">
                <a:latin typeface="Calibri" panose="020F0502020204030204" pitchFamily="34" charset="0"/>
                <a:sym typeface="Wingdings" pitchFamily="2" charset="2"/>
              </a:rPr>
              <a:t>.</a:t>
            </a:r>
            <a:endParaRPr lang="de-CH" altLang="de-DE" sz="2400"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déficit</a:t>
            </a:r>
            <a:r>
              <a:rPr lang="de-CH" altLang="de-DE" sz="2400" dirty="0">
                <a:latin typeface="Calibri" panose="020F0502020204030204" pitchFamily="34" charset="0"/>
              </a:rPr>
              <a:t> </a:t>
            </a:r>
            <a:r>
              <a:rPr lang="de-CH" altLang="de-DE" sz="2400" dirty="0" err="1">
                <a:latin typeface="Calibri" panose="020F0502020204030204" pitchFamily="34" charset="0"/>
              </a:rPr>
              <a:t>budgétaire</a:t>
            </a:r>
            <a:r>
              <a:rPr lang="de-CH" altLang="de-DE" sz="2400" dirty="0">
                <a:latin typeface="Calibri" panose="020F0502020204030204" pitchFamily="34" charset="0"/>
              </a:rPr>
              <a:t> </a:t>
            </a:r>
            <a:r>
              <a:rPr lang="de-CH" altLang="de-DE" sz="2400" dirty="0" err="1">
                <a:latin typeface="Calibri" panose="020F0502020204030204" pitchFamily="34" charset="0"/>
              </a:rPr>
              <a:t>doit</a:t>
            </a:r>
            <a:r>
              <a:rPr lang="de-CH" altLang="de-DE" sz="2400" dirty="0">
                <a:latin typeface="Calibri" panose="020F0502020204030204" pitchFamily="34" charset="0"/>
              </a:rPr>
              <a:t> </a:t>
            </a:r>
            <a:r>
              <a:rPr lang="de-CH" altLang="de-DE" sz="2400" dirty="0" err="1">
                <a:latin typeface="Calibri" panose="020F0502020204030204" pitchFamily="34" charset="0"/>
              </a:rPr>
              <a:t>être</a:t>
            </a:r>
            <a:r>
              <a:rPr lang="de-CH" altLang="de-DE" sz="2400" dirty="0">
                <a:latin typeface="Calibri" panose="020F0502020204030204" pitchFamily="34" charset="0"/>
              </a:rPr>
              <a:t> </a:t>
            </a:r>
            <a:r>
              <a:rPr lang="de-CH" altLang="de-DE" sz="2400" dirty="0" err="1">
                <a:latin typeface="Calibri" panose="020F0502020204030204" pitchFamily="34" charset="0"/>
              </a:rPr>
              <a:t>financé</a:t>
            </a:r>
            <a:r>
              <a:rPr lang="de-CH" altLang="de-DE" sz="2400" dirty="0">
                <a:latin typeface="Calibri" panose="020F0502020204030204" pitchFamily="34" charset="0"/>
              </a:rPr>
              <a:t> par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endettement</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marchés</a:t>
            </a:r>
            <a:r>
              <a:rPr lang="de-CH" altLang="de-DE" sz="2400" dirty="0">
                <a:latin typeface="Calibri" panose="020F0502020204030204" pitchFamily="34" charset="0"/>
              </a:rPr>
              <a:t> </a:t>
            </a:r>
            <a:r>
              <a:rPr lang="de-CH" altLang="de-DE" sz="2400" dirty="0" err="1">
                <a:latin typeface="Calibri" panose="020F0502020204030204" pitchFamily="34" charset="0"/>
              </a:rPr>
              <a:t>financiers</a:t>
            </a:r>
            <a:r>
              <a:rPr lang="de-CH" altLang="de-DE" sz="2400" dirty="0">
                <a:latin typeface="Calibri" panose="020F0502020204030204" pitchFamily="34" charset="0"/>
              </a:rPr>
              <a:t>.</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a:latin typeface="Calibri" panose="020F0502020204030204" pitchFamily="34" charset="0"/>
              </a:rPr>
              <a:t>Le </a:t>
            </a:r>
            <a:r>
              <a:rPr lang="de-CH" altLang="de-DE" sz="2400" dirty="0" err="1">
                <a:latin typeface="Calibri" panose="020F0502020204030204" pitchFamily="34" charset="0"/>
              </a:rPr>
              <a:t>taux</a:t>
            </a:r>
            <a:r>
              <a:rPr lang="de-CH" altLang="de-DE" sz="2400" dirty="0">
                <a:latin typeface="Calibri" panose="020F0502020204030204" pitchFamily="34" charset="0"/>
              </a:rPr>
              <a:t> </a:t>
            </a:r>
            <a:r>
              <a:rPr lang="de-CH" altLang="de-DE" sz="2400" dirty="0" err="1">
                <a:latin typeface="Calibri" panose="020F0502020204030204" pitchFamily="34" charset="0"/>
              </a:rPr>
              <a:t>d’endettement</a:t>
            </a:r>
            <a:r>
              <a:rPr lang="de-CH" altLang="de-DE" sz="2400" dirty="0">
                <a:latin typeface="Calibri" panose="020F0502020204030204" pitchFamily="34" charset="0"/>
              </a:rPr>
              <a:t> (total de </a:t>
            </a:r>
            <a:r>
              <a:rPr lang="de-CH" altLang="de-DE" sz="2400" dirty="0" err="1">
                <a:latin typeface="Calibri" panose="020F0502020204030204" pitchFamily="34" charset="0"/>
              </a:rPr>
              <a:t>l’endettement</a:t>
            </a:r>
            <a:r>
              <a:rPr lang="de-CH" altLang="de-DE" sz="2400" dirty="0">
                <a:latin typeface="Calibri" panose="020F0502020204030204" pitchFamily="34" charset="0"/>
              </a:rPr>
              <a:t> </a:t>
            </a:r>
            <a:r>
              <a:rPr lang="de-CH" altLang="de-DE" sz="2400" dirty="0" err="1">
                <a:latin typeface="Calibri" panose="020F0502020204030204" pitchFamily="34" charset="0"/>
              </a:rPr>
              <a:t>étatique</a:t>
            </a:r>
            <a:r>
              <a:rPr lang="de-CH" altLang="de-DE" sz="2400" dirty="0">
                <a:latin typeface="Calibri" panose="020F0502020204030204" pitchFamily="34" charset="0"/>
              </a:rPr>
              <a:t> en % du PIB) </a:t>
            </a:r>
            <a:r>
              <a:rPr lang="de-CH" altLang="de-DE" sz="2400" dirty="0" err="1">
                <a:latin typeface="Calibri" panose="020F0502020204030204" pitchFamily="34" charset="0"/>
              </a:rPr>
              <a:t>est</a:t>
            </a:r>
            <a:r>
              <a:rPr lang="de-CH" altLang="de-DE" sz="2400" dirty="0">
                <a:latin typeface="Calibri" panose="020F0502020204030204" pitchFamily="34" charset="0"/>
              </a:rPr>
              <a:t> </a:t>
            </a:r>
            <a:r>
              <a:rPr lang="de-CH" altLang="de-DE" sz="2400" dirty="0" err="1">
                <a:latin typeface="Calibri" panose="020F0502020204030204" pitchFamily="34" charset="0"/>
              </a:rPr>
              <a:t>l’indicateur</a:t>
            </a:r>
            <a:r>
              <a:rPr lang="de-CH" altLang="de-DE" sz="2400" dirty="0">
                <a:latin typeface="Calibri" panose="020F0502020204030204" pitchFamily="34" charset="0"/>
              </a:rPr>
              <a:t> </a:t>
            </a:r>
            <a:r>
              <a:rPr lang="de-CH" altLang="de-DE" sz="2400" dirty="0" err="1">
                <a:latin typeface="Calibri" panose="020F0502020204030204" pitchFamily="34" charset="0"/>
              </a:rPr>
              <a:t>révélant</a:t>
            </a:r>
            <a:r>
              <a:rPr lang="de-CH" altLang="de-DE" sz="2400" dirty="0">
                <a:latin typeface="Calibri" panose="020F0502020204030204" pitchFamily="34" charset="0"/>
              </a:rPr>
              <a:t> la </a:t>
            </a:r>
            <a:r>
              <a:rPr lang="de-CH" altLang="de-DE" sz="2400" dirty="0" err="1">
                <a:latin typeface="Calibri" panose="020F0502020204030204" pitchFamily="34" charset="0"/>
              </a:rPr>
              <a:t>durabilité</a:t>
            </a:r>
            <a:r>
              <a:rPr lang="de-CH" altLang="de-DE" sz="2400" dirty="0">
                <a:latin typeface="Calibri" panose="020F0502020204030204" pitchFamily="34" charset="0"/>
              </a:rPr>
              <a:t> du </a:t>
            </a:r>
            <a:r>
              <a:rPr lang="de-CH" altLang="de-DE" sz="2400" dirty="0" err="1">
                <a:latin typeface="Calibri" panose="020F0502020204030204" pitchFamily="34" charset="0"/>
              </a:rPr>
              <a:t>financement</a:t>
            </a:r>
            <a:r>
              <a:rPr lang="de-CH" altLang="de-DE" sz="2400" dirty="0">
                <a:latin typeface="Calibri" panose="020F0502020204030204" pitchFamily="34" charset="0"/>
              </a:rPr>
              <a:t> </a:t>
            </a:r>
            <a:r>
              <a:rPr lang="de-CH" altLang="de-DE" sz="2400" dirty="0" err="1">
                <a:latin typeface="Calibri" panose="020F0502020204030204" pitchFamily="34" charset="0"/>
              </a:rPr>
              <a:t>étatique</a:t>
            </a:r>
            <a:r>
              <a:rPr lang="de-CH" altLang="de-DE" sz="2400" dirty="0">
                <a:latin typeface="Calibri" panose="020F0502020204030204" pitchFamily="34" charset="0"/>
              </a:rPr>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5" name="Text Box 11">
            <a:extLst>
              <a:ext uri="{FF2B5EF4-FFF2-40B4-BE49-F238E27FC236}">
                <a16:creationId xmlns:a16="http://schemas.microsoft.com/office/drawing/2014/main" id="{949F8DD8-FA76-CDDB-99E4-E480E4D90F7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7346" name="Rectangle 2">
            <a:extLst>
              <a:ext uri="{FF2B5EF4-FFF2-40B4-BE49-F238E27FC236}">
                <a16:creationId xmlns:a16="http://schemas.microsoft.com/office/drawing/2014/main" id="{92D352DD-6A80-0489-6F16-24A61BC82A59}"/>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Les finances publiques et institutions sociales suisses</a:t>
            </a:r>
            <a:endParaRPr lang="de-DE" altLang="de-DE" sz="2400" b="1">
              <a:solidFill>
                <a:schemeClr val="bg1"/>
              </a:solidFill>
              <a:latin typeface="Calibri" panose="020F0502020204030204" pitchFamily="34" charset="0"/>
            </a:endParaRPr>
          </a:p>
        </p:txBody>
      </p:sp>
      <p:sp>
        <p:nvSpPr>
          <p:cNvPr id="57347" name="Rectangle 3">
            <a:extLst>
              <a:ext uri="{FF2B5EF4-FFF2-40B4-BE49-F238E27FC236}">
                <a16:creationId xmlns:a16="http://schemas.microsoft.com/office/drawing/2014/main" id="{63865CF2-4F40-C485-84AB-533896435640}"/>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8</a:t>
            </a:r>
          </a:p>
        </p:txBody>
      </p:sp>
      <p:sp>
        <p:nvSpPr>
          <p:cNvPr id="57348" name="Text Box 7">
            <a:extLst>
              <a:ext uri="{FF2B5EF4-FFF2-40B4-BE49-F238E27FC236}">
                <a16:creationId xmlns:a16="http://schemas.microsoft.com/office/drawing/2014/main" id="{17A0BD7E-FD3E-70CB-B8FC-9ECAFCD4AFA9}"/>
              </a:ext>
            </a:extLst>
          </p:cNvPr>
          <p:cNvSpPr txBox="1">
            <a:spLocks noChangeArrowheads="1"/>
          </p:cNvSpPr>
          <p:nvPr/>
        </p:nvSpPr>
        <p:spPr bwMode="auto">
          <a:xfrm>
            <a:off x="323850" y="928688"/>
            <a:ext cx="82994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Défi</a:t>
            </a:r>
            <a:r>
              <a:rPr lang="de-CH" altLang="de-DE" sz="2400" b="1" dirty="0">
                <a:latin typeface="Calibri" panose="020F0502020204030204" pitchFamily="34" charset="0"/>
              </a:rPr>
              <a:t> </a:t>
            </a:r>
            <a:r>
              <a:rPr lang="de-CH" altLang="de-DE" sz="2400" b="1" dirty="0" err="1">
                <a:latin typeface="Calibri" panose="020F0502020204030204" pitchFamily="34" charset="0"/>
              </a:rPr>
              <a:t>démographique</a:t>
            </a:r>
            <a:r>
              <a:rPr lang="de-CH" altLang="de-DE" sz="2400" b="1" dirty="0">
                <a:latin typeface="Calibri" panose="020F0502020204030204" pitchFamily="34" charset="0"/>
              </a:rPr>
              <a:t> </a:t>
            </a:r>
            <a:r>
              <a:rPr lang="de-CH" altLang="de-DE" sz="2400" b="1" dirty="0" err="1">
                <a:latin typeface="Calibri" panose="020F0502020204030204" pitchFamily="34" charset="0"/>
              </a:rPr>
              <a:t>pour</a:t>
            </a:r>
            <a:r>
              <a:rPr lang="de-CH" altLang="de-DE" sz="2400" b="1" dirty="0">
                <a:latin typeface="Calibri" panose="020F0502020204030204" pitchFamily="34" charset="0"/>
              </a:rPr>
              <a:t> la </a:t>
            </a:r>
            <a:r>
              <a:rPr lang="de-CH" altLang="de-DE" sz="2400" b="1" dirty="0" err="1">
                <a:latin typeface="Calibri" panose="020F0502020204030204" pitchFamily="34" charset="0"/>
              </a:rPr>
              <a:t>prévoyance</a:t>
            </a:r>
            <a:r>
              <a:rPr lang="de-CH" altLang="de-DE" sz="2400" b="1" dirty="0">
                <a:latin typeface="Calibri" panose="020F0502020204030204" pitchFamily="34" charset="0"/>
              </a:rPr>
              <a:t> </a:t>
            </a:r>
            <a:r>
              <a:rPr lang="de-CH" altLang="de-DE" sz="2400" b="1" dirty="0" err="1">
                <a:latin typeface="Calibri" panose="020F0502020204030204" pitchFamily="34" charset="0"/>
              </a:rPr>
              <a:t>vieillesse</a:t>
            </a:r>
            <a:endParaRPr lang="de-CH" altLang="de-DE" sz="2400" b="1" dirty="0">
              <a:latin typeface="Calibri" panose="020F0502020204030204" pitchFamily="34" charset="0"/>
            </a:endParaRPr>
          </a:p>
          <a:p>
            <a:pPr eaLnBrk="1" hangingPunct="1"/>
            <a:endParaRPr lang="de-CH" altLang="de-DE" sz="2400" b="1" dirty="0">
              <a:latin typeface="Calibri" panose="020F0502020204030204" pitchFamily="34" charset="0"/>
            </a:endParaRPr>
          </a:p>
          <a:p>
            <a:pPr eaLnBrk="1" hangingPunct="1">
              <a:buFontTx/>
              <a:buChar char="•"/>
            </a:pPr>
            <a:r>
              <a:rPr lang="de-CH" altLang="de-DE" sz="2400" dirty="0" err="1">
                <a:latin typeface="Calibri" panose="020F0502020204030204" pitchFamily="34" charset="0"/>
                <a:sym typeface="Wingdings" pitchFamily="2" charset="2"/>
              </a:rPr>
              <a:t>Problème</a:t>
            </a:r>
            <a:r>
              <a:rPr lang="de-CH" altLang="de-DE" sz="2400" dirty="0">
                <a:latin typeface="Calibri" panose="020F0502020204030204" pitchFamily="34" charset="0"/>
                <a:sym typeface="Wingdings" pitchFamily="2" charset="2"/>
              </a:rPr>
              <a:t> : le </a:t>
            </a:r>
            <a:r>
              <a:rPr lang="de-CH" altLang="de-DE" sz="2400" dirty="0" err="1">
                <a:latin typeface="Calibri" panose="020F0502020204030204" pitchFamily="34" charset="0"/>
                <a:sym typeface="Wingdings" pitchFamily="2" charset="2"/>
              </a:rPr>
              <a:t>rapport</a:t>
            </a:r>
            <a:r>
              <a:rPr lang="de-CH" altLang="de-DE" sz="2400" dirty="0">
                <a:latin typeface="Calibri" panose="020F0502020204030204" pitchFamily="34" charset="0"/>
                <a:sym typeface="Wingdings" pitchFamily="2" charset="2"/>
              </a:rPr>
              <a:t> entre </a:t>
            </a:r>
            <a:r>
              <a:rPr lang="de-CH" altLang="de-DE" sz="2400" dirty="0" err="1">
                <a:latin typeface="Calibri" panose="020F0502020204030204" pitchFamily="34" charset="0"/>
                <a:sym typeface="Wingdings" pitchFamily="2" charset="2"/>
              </a:rPr>
              <a:t>population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active</a:t>
            </a:r>
            <a:r>
              <a:rPr lang="de-CH" altLang="de-DE" sz="2400" dirty="0">
                <a:latin typeface="Calibri" panose="020F0502020204030204" pitchFamily="34" charset="0"/>
                <a:sym typeface="Wingdings" pitchFamily="2" charset="2"/>
              </a:rPr>
              <a:t> et </a:t>
            </a:r>
            <a:r>
              <a:rPr lang="de-CH" altLang="de-DE" sz="2400" dirty="0" err="1">
                <a:latin typeface="Calibri" panose="020F0502020204030204" pitchFamily="34" charset="0"/>
                <a:sym typeface="Wingdings" pitchFamily="2" charset="2"/>
              </a:rPr>
              <a:t>retraitée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décroit</a:t>
            </a:r>
            <a:r>
              <a:rPr lang="de-CH" altLang="de-DE" sz="2400" dirty="0">
                <a:latin typeface="Calibri" panose="020F0502020204030204" pitchFamily="34" charset="0"/>
                <a:sym typeface="Wingdings" pitchFamily="2" charset="2"/>
              </a:rPr>
              <a:t> en </a:t>
            </a:r>
            <a:r>
              <a:rPr lang="de-CH" altLang="de-DE" sz="2400" dirty="0" err="1">
                <a:latin typeface="Calibri" panose="020F0502020204030204" pitchFamily="34" charset="0"/>
                <a:sym typeface="Wingdings" pitchFamily="2" charset="2"/>
              </a:rPr>
              <a:t>raison</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l’augmentation</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l’espérance</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vie</a:t>
            </a:r>
            <a:r>
              <a:rPr lang="de-CH" altLang="de-DE" sz="2400" dirty="0">
                <a:latin typeface="Calibri" panose="020F0502020204030204" pitchFamily="34" charset="0"/>
                <a:sym typeface="Wingdings" pitchFamily="2" charset="2"/>
              </a:rPr>
              <a:t> et la </a:t>
            </a:r>
            <a:r>
              <a:rPr lang="de-CH" altLang="de-DE" sz="2400" dirty="0" err="1">
                <a:latin typeface="Calibri" panose="020F0502020204030204" pitchFamily="34" charset="0"/>
                <a:sym typeface="Wingdings" pitchFamily="2" charset="2"/>
              </a:rPr>
              <a:t>faiblesse</a:t>
            </a:r>
            <a:r>
              <a:rPr lang="de-CH" altLang="de-DE" sz="2400" dirty="0">
                <a:latin typeface="Calibri" panose="020F0502020204030204" pitchFamily="34" charset="0"/>
                <a:sym typeface="Wingdings" pitchFamily="2" charset="2"/>
              </a:rPr>
              <a:t> de la </a:t>
            </a:r>
            <a:r>
              <a:rPr lang="de-CH" altLang="de-DE" sz="2400" dirty="0" err="1">
                <a:latin typeface="Calibri" panose="020F0502020204030204" pitchFamily="34" charset="0"/>
                <a:sym typeface="Wingdings" pitchFamily="2" charset="2"/>
              </a:rPr>
              <a:t>natalité</a:t>
            </a:r>
            <a:r>
              <a:rPr lang="de-CH" altLang="de-DE" sz="2400" dirty="0">
                <a:latin typeface="Calibri" panose="020F0502020204030204" pitchFamily="34" charset="0"/>
                <a:sym typeface="Wingdings" pitchFamily="2" charset="2"/>
              </a:rPr>
              <a:t>.  </a:t>
            </a:r>
          </a:p>
          <a:p>
            <a:pPr eaLnBrk="1" hangingPunct="1">
              <a:buFontTx/>
              <a:buChar char="•"/>
            </a:pPr>
            <a:r>
              <a:rPr lang="de-CH" altLang="de-DE" sz="2400" dirty="0" err="1">
                <a:latin typeface="Calibri" panose="020F0502020204030204" pitchFamily="34" charset="0"/>
                <a:sym typeface="Wingdings" pitchFamily="2" charset="2"/>
              </a:rPr>
              <a:t>Pistes</a:t>
            </a:r>
            <a:r>
              <a:rPr lang="de-CH" altLang="de-DE" sz="2400" dirty="0">
                <a:latin typeface="Calibri" panose="020F0502020204030204" pitchFamily="34" charset="0"/>
                <a:sym typeface="Wingdings" pitchFamily="2" charset="2"/>
              </a:rPr>
              <a:t> :</a:t>
            </a:r>
          </a:p>
        </p:txBody>
      </p:sp>
      <p:pic>
        <p:nvPicPr>
          <p:cNvPr id="57349" name="Image 1">
            <a:extLst>
              <a:ext uri="{FF2B5EF4-FFF2-40B4-BE49-F238E27FC236}">
                <a16:creationId xmlns:a16="http://schemas.microsoft.com/office/drawing/2014/main" id="{2F5DD782-7E7D-3467-DCE9-38B50731C6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325" y="3381375"/>
            <a:ext cx="8572500" cy="2692400"/>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0875D4C8-8670-E340-075A-A195068BD428}"/>
              </a:ext>
            </a:extLst>
          </p:cNvPr>
          <p:cNvSpPr/>
          <p:nvPr/>
        </p:nvSpPr>
        <p:spPr>
          <a:xfrm>
            <a:off x="187325" y="3368675"/>
            <a:ext cx="1000125" cy="190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1">
            <a:extLst>
              <a:ext uri="{FF2B5EF4-FFF2-40B4-BE49-F238E27FC236}">
                <a16:creationId xmlns:a16="http://schemas.microsoft.com/office/drawing/2014/main" id="{A1D64875-8268-46EA-98DA-13121665D67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1506" name="Rectangle 2">
            <a:extLst>
              <a:ext uri="{FF2B5EF4-FFF2-40B4-BE49-F238E27FC236}">
                <a16:creationId xmlns:a16="http://schemas.microsoft.com/office/drawing/2014/main" id="{3EF34E8F-1CE7-6186-0E45-93ABD1468AEF}"/>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Analyser les finances publiques</a:t>
            </a:r>
            <a:endParaRPr lang="de-DE" altLang="de-DE" sz="2400" b="1">
              <a:solidFill>
                <a:schemeClr val="bg1"/>
              </a:solidFill>
              <a:latin typeface="Calibri" panose="020F0502020204030204" pitchFamily="34" charset="0"/>
            </a:endParaRPr>
          </a:p>
        </p:txBody>
      </p:sp>
      <p:sp>
        <p:nvSpPr>
          <p:cNvPr id="21507" name="Rectangle 3">
            <a:extLst>
              <a:ext uri="{FF2B5EF4-FFF2-40B4-BE49-F238E27FC236}">
                <a16:creationId xmlns:a16="http://schemas.microsoft.com/office/drawing/2014/main" id="{41E0F3E4-91E2-C741-8B45-A2EA2D545A51}"/>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1508" name="Text Box 7">
            <a:extLst>
              <a:ext uri="{FF2B5EF4-FFF2-40B4-BE49-F238E27FC236}">
                <a16:creationId xmlns:a16="http://schemas.microsoft.com/office/drawing/2014/main" id="{3CCEA24C-E732-823A-7A5A-69D51AF8BF0A}"/>
              </a:ext>
            </a:extLst>
          </p:cNvPr>
          <p:cNvSpPr txBox="1">
            <a:spLocks noChangeArrowheads="1"/>
          </p:cNvSpPr>
          <p:nvPr/>
        </p:nvSpPr>
        <p:spPr bwMode="auto">
          <a:xfrm>
            <a:off x="323850" y="1268413"/>
            <a:ext cx="829945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rPr>
              <a:t>Exemple de la Suisse :</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Au niveau fédéral, les années 1990 furent celles des grands déficits budgétaires et de l’endettement massif.</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Dettes de la confédération en 2016 : plus de CHF 100 milliards.</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La quote-part étatique a crû dans les années 1990, mais est restée relativement basse (45,2 % en 2015) en comparaison internationale.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Text Box 11">
            <a:extLst>
              <a:ext uri="{FF2B5EF4-FFF2-40B4-BE49-F238E27FC236}">
                <a16:creationId xmlns:a16="http://schemas.microsoft.com/office/drawing/2014/main" id="{0723C9BB-B3A7-6E7D-4915-9A6C1BD412A3}"/>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2530" name="Rectangle 2">
            <a:extLst>
              <a:ext uri="{FF2B5EF4-FFF2-40B4-BE49-F238E27FC236}">
                <a16:creationId xmlns:a16="http://schemas.microsoft.com/office/drawing/2014/main" id="{4A345110-CFB4-B447-80C0-D68BE6B27291}"/>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Analyser les finances publiques</a:t>
            </a:r>
            <a:endParaRPr lang="de-DE" altLang="de-DE" sz="2400" b="1">
              <a:solidFill>
                <a:schemeClr val="bg1"/>
              </a:solidFill>
              <a:latin typeface="Calibri" panose="020F0502020204030204" pitchFamily="34" charset="0"/>
            </a:endParaRPr>
          </a:p>
        </p:txBody>
      </p:sp>
      <p:sp>
        <p:nvSpPr>
          <p:cNvPr id="22531" name="Rectangle 3">
            <a:extLst>
              <a:ext uri="{FF2B5EF4-FFF2-40B4-BE49-F238E27FC236}">
                <a16:creationId xmlns:a16="http://schemas.microsoft.com/office/drawing/2014/main" id="{8F3A8169-F7AD-F14E-6BF2-232BA2956DD3}"/>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2532" name="Text Box 7">
            <a:extLst>
              <a:ext uri="{FF2B5EF4-FFF2-40B4-BE49-F238E27FC236}">
                <a16:creationId xmlns:a16="http://schemas.microsoft.com/office/drawing/2014/main" id="{633617CD-9786-5AEC-1914-93E0242B8713}"/>
              </a:ext>
            </a:extLst>
          </p:cNvPr>
          <p:cNvSpPr txBox="1">
            <a:spLocks noChangeArrowheads="1"/>
          </p:cNvSpPr>
          <p:nvPr/>
        </p:nvSpPr>
        <p:spPr bwMode="auto">
          <a:xfrm>
            <a:off x="323850" y="1125538"/>
            <a:ext cx="8299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rPr>
              <a:t>Exemple de la Suisse : bilans de la confédération en CHF mio. </a:t>
            </a:r>
            <a:endParaRPr lang="de-CH" altLang="de-DE" sz="2400" b="1">
              <a:latin typeface="Calibri" panose="020F0502020204030204" pitchFamily="34" charset="0"/>
            </a:endParaRPr>
          </a:p>
        </p:txBody>
      </p:sp>
      <p:pic>
        <p:nvPicPr>
          <p:cNvPr id="2" name="Image 1">
            <a:extLst>
              <a:ext uri="{FF2B5EF4-FFF2-40B4-BE49-F238E27FC236}">
                <a16:creationId xmlns:a16="http://schemas.microsoft.com/office/drawing/2014/main" id="{2BDD280D-B176-F811-A946-6BAECE15A07C}"/>
              </a:ext>
            </a:extLst>
          </p:cNvPr>
          <p:cNvPicPr>
            <a:picLocks noChangeAspect="1"/>
          </p:cNvPicPr>
          <p:nvPr/>
        </p:nvPicPr>
        <p:blipFill>
          <a:blip r:embed="rId3"/>
          <a:stretch>
            <a:fillRect/>
          </a:stretch>
        </p:blipFill>
        <p:spPr>
          <a:xfrm>
            <a:off x="791580" y="1758670"/>
            <a:ext cx="7560840" cy="477877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FACA76A7-B68D-25C2-9703-4D7BD3242D2B}"/>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Analyser les finances publiques</a:t>
            </a:r>
            <a:endParaRPr lang="de-DE" altLang="de-DE" sz="2400" b="1">
              <a:solidFill>
                <a:schemeClr val="bg1"/>
              </a:solidFill>
              <a:latin typeface="Calibri" panose="020F0502020204030204" pitchFamily="34" charset="0"/>
            </a:endParaRPr>
          </a:p>
        </p:txBody>
      </p:sp>
      <p:sp>
        <p:nvSpPr>
          <p:cNvPr id="23554" name="Rectangle 3">
            <a:extLst>
              <a:ext uri="{FF2B5EF4-FFF2-40B4-BE49-F238E27FC236}">
                <a16:creationId xmlns:a16="http://schemas.microsoft.com/office/drawing/2014/main" id="{9AFB5126-4DB3-8895-7DDD-3555F3DC57E6}"/>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3555" name="Text Box 7">
            <a:extLst>
              <a:ext uri="{FF2B5EF4-FFF2-40B4-BE49-F238E27FC236}">
                <a16:creationId xmlns:a16="http://schemas.microsoft.com/office/drawing/2014/main" id="{27A25B76-725F-165F-98B3-332F09AF779E}"/>
              </a:ext>
            </a:extLst>
          </p:cNvPr>
          <p:cNvSpPr txBox="1">
            <a:spLocks noChangeArrowheads="1"/>
          </p:cNvSpPr>
          <p:nvPr/>
        </p:nvSpPr>
        <p:spPr bwMode="auto">
          <a:xfrm>
            <a:off x="323850" y="1125538"/>
            <a:ext cx="8299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rPr>
              <a:t>Exemple de la Suisse : dette brute des administrations publiques</a:t>
            </a:r>
            <a:endParaRPr lang="de-CH" altLang="de-DE" sz="2400" b="1">
              <a:latin typeface="Calibri" panose="020F0502020204030204" pitchFamily="34" charset="0"/>
            </a:endParaRPr>
          </a:p>
        </p:txBody>
      </p:sp>
      <p:pic>
        <p:nvPicPr>
          <p:cNvPr id="2" name="Image 1">
            <a:extLst>
              <a:ext uri="{FF2B5EF4-FFF2-40B4-BE49-F238E27FC236}">
                <a16:creationId xmlns:a16="http://schemas.microsoft.com/office/drawing/2014/main" id="{ECDA2218-2A23-D2CC-AC1F-19D6B6BB009C}"/>
              </a:ext>
            </a:extLst>
          </p:cNvPr>
          <p:cNvPicPr>
            <a:picLocks noChangeAspect="1"/>
          </p:cNvPicPr>
          <p:nvPr/>
        </p:nvPicPr>
        <p:blipFill>
          <a:blip r:embed="rId3"/>
          <a:stretch>
            <a:fillRect/>
          </a:stretch>
        </p:blipFill>
        <p:spPr>
          <a:xfrm>
            <a:off x="396081" y="2132856"/>
            <a:ext cx="8351838" cy="401555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1">
            <a:extLst>
              <a:ext uri="{FF2B5EF4-FFF2-40B4-BE49-F238E27FC236}">
                <a16:creationId xmlns:a16="http://schemas.microsoft.com/office/drawing/2014/main" id="{E4EC48D8-E7BE-2B3B-4AC7-94C7FB13D36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4578" name="Rectangle 2">
            <a:extLst>
              <a:ext uri="{FF2B5EF4-FFF2-40B4-BE49-F238E27FC236}">
                <a16:creationId xmlns:a16="http://schemas.microsoft.com/office/drawing/2014/main" id="{724E10FB-5326-1AA1-0827-D2F6F7BB700C}"/>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Analyser les finances publiques</a:t>
            </a:r>
            <a:endParaRPr lang="de-DE" altLang="de-DE" sz="2400" b="1">
              <a:solidFill>
                <a:schemeClr val="bg1"/>
              </a:solidFill>
              <a:latin typeface="Calibri" panose="020F0502020204030204" pitchFamily="34" charset="0"/>
            </a:endParaRPr>
          </a:p>
        </p:txBody>
      </p:sp>
      <p:sp>
        <p:nvSpPr>
          <p:cNvPr id="24579" name="Rectangle 3">
            <a:extLst>
              <a:ext uri="{FF2B5EF4-FFF2-40B4-BE49-F238E27FC236}">
                <a16:creationId xmlns:a16="http://schemas.microsoft.com/office/drawing/2014/main" id="{0485CF42-15DB-B3D5-F94F-7DC5CE44DBD1}"/>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4580" name="Text Box 7">
            <a:extLst>
              <a:ext uri="{FF2B5EF4-FFF2-40B4-BE49-F238E27FC236}">
                <a16:creationId xmlns:a16="http://schemas.microsoft.com/office/drawing/2014/main" id="{7A3D1BBA-4102-33CE-7394-10FC7EE7BFE9}"/>
              </a:ext>
            </a:extLst>
          </p:cNvPr>
          <p:cNvSpPr txBox="1">
            <a:spLocks noChangeArrowheads="1"/>
          </p:cNvSpPr>
          <p:nvPr/>
        </p:nvSpPr>
        <p:spPr bwMode="auto">
          <a:xfrm>
            <a:off x="323850" y="1268413"/>
            <a:ext cx="82994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a:latin typeface="Calibri" panose="020F0502020204030204" pitchFamily="34" charset="0"/>
              </a:rPr>
              <a:t>Le </a:t>
            </a:r>
            <a:r>
              <a:rPr lang="de-CH" altLang="de-DE" sz="2400" b="1" dirty="0" err="1">
                <a:latin typeface="Calibri" panose="020F0502020204030204" pitchFamily="34" charset="0"/>
              </a:rPr>
              <a:t>fédéralisme</a:t>
            </a:r>
            <a:r>
              <a:rPr lang="de-CH" altLang="de-DE" sz="2400" b="1" dirty="0">
                <a:latin typeface="Calibri" panose="020F0502020204030204" pitchFamily="34" charset="0"/>
              </a:rPr>
              <a:t> en Suisse</a:t>
            </a:r>
            <a:endParaRPr lang="de-CH" altLang="de-DE" sz="2400" dirty="0">
              <a:latin typeface="Calibri" panose="020F0502020204030204" pitchFamily="34" charset="0"/>
            </a:endParaRPr>
          </a:p>
          <a:p>
            <a:pPr eaLnBrk="1" hangingPunct="1"/>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part</a:t>
            </a:r>
            <a:r>
              <a:rPr lang="de-CH" altLang="de-DE" sz="2400" dirty="0">
                <a:latin typeface="Calibri" panose="020F0502020204030204" pitchFamily="34" charset="0"/>
              </a:rPr>
              <a:t> </a:t>
            </a:r>
            <a:r>
              <a:rPr lang="de-CH" altLang="de-DE" sz="2400" dirty="0" err="1">
                <a:latin typeface="Calibri" panose="020F0502020204030204" pitchFamily="34" charset="0"/>
              </a:rPr>
              <a:t>importante</a:t>
            </a:r>
            <a:r>
              <a:rPr lang="de-CH" altLang="de-DE" sz="2400" dirty="0">
                <a:latin typeface="Calibri" panose="020F0502020204030204" pitchFamily="34" charset="0"/>
              </a:rPr>
              <a:t> du </a:t>
            </a:r>
            <a:r>
              <a:rPr lang="de-CH" altLang="de-DE" sz="2400" dirty="0" err="1">
                <a:latin typeface="Calibri" panose="020F0502020204030204" pitchFamily="34" charset="0"/>
              </a:rPr>
              <a:t>budget</a:t>
            </a:r>
            <a:r>
              <a:rPr lang="de-CH" altLang="de-DE" sz="2400" dirty="0">
                <a:latin typeface="Calibri" panose="020F0502020204030204" pitchFamily="34" charset="0"/>
              </a:rPr>
              <a:t> et de </a:t>
            </a:r>
            <a:r>
              <a:rPr lang="de-CH" altLang="de-DE" sz="2400" dirty="0" err="1">
                <a:latin typeface="Calibri" panose="020F0502020204030204" pitchFamily="34" charset="0"/>
              </a:rPr>
              <a:t>l’endettement</a:t>
            </a:r>
            <a:r>
              <a:rPr lang="de-CH" altLang="de-DE" sz="2400" dirty="0">
                <a:latin typeface="Calibri" panose="020F0502020204030204" pitchFamily="34" charset="0"/>
              </a:rPr>
              <a:t> </a:t>
            </a:r>
            <a:r>
              <a:rPr lang="de-CH" altLang="de-DE" sz="2400" dirty="0" err="1">
                <a:latin typeface="Calibri" panose="020F0502020204030204" pitchFamily="34" charset="0"/>
              </a:rPr>
              <a:t>étatique</a:t>
            </a:r>
            <a:r>
              <a:rPr lang="de-CH" altLang="de-DE" sz="2400" dirty="0">
                <a:latin typeface="Calibri" panose="020F0502020204030204" pitchFamily="34" charset="0"/>
              </a:rPr>
              <a:t> </a:t>
            </a:r>
            <a:r>
              <a:rPr lang="de-CH" altLang="de-DE" sz="2400" dirty="0" err="1">
                <a:latin typeface="Calibri" panose="020F0502020204030204" pitchFamily="34" charset="0"/>
              </a:rPr>
              <a:t>concerne</a:t>
            </a:r>
            <a:r>
              <a:rPr lang="de-CH" altLang="de-DE" sz="2400" dirty="0">
                <a:latin typeface="Calibri" panose="020F0502020204030204" pitchFamily="34" charset="0"/>
              </a:rPr>
              <a:t> </a:t>
            </a:r>
            <a:r>
              <a:rPr lang="de-CH" altLang="de-DE" sz="2400" dirty="0" err="1">
                <a:latin typeface="Calibri" panose="020F0502020204030204" pitchFamily="34" charset="0"/>
              </a:rPr>
              <a:t>également</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cantons</a:t>
            </a:r>
            <a:r>
              <a:rPr lang="de-CH" altLang="de-DE" sz="2400" dirty="0">
                <a:latin typeface="Calibri" panose="020F0502020204030204" pitchFamily="34" charset="0"/>
              </a:rPr>
              <a:t> et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communes</a:t>
            </a:r>
            <a:endParaRPr lang="de-CH" altLang="de-DE" sz="2400" dirty="0">
              <a:latin typeface="Calibri" panose="020F0502020204030204" pitchFamily="34" charset="0"/>
            </a:endParaRPr>
          </a:p>
          <a:p>
            <a:pPr eaLnBrk="1" hangingPunct="1"/>
            <a:r>
              <a:rPr lang="de-CH" altLang="de-DE" sz="2400" dirty="0">
                <a:latin typeface="Calibri" panose="020F0502020204030204" pitchFamily="34" charset="0"/>
                <a:sym typeface="Wingdings" pitchFamily="2" charset="2"/>
              </a:rPr>
              <a:t>	 </a:t>
            </a:r>
            <a:r>
              <a:rPr lang="de-CH" altLang="de-DE" sz="2400" i="1" dirty="0" err="1">
                <a:latin typeface="Calibri" panose="020F0502020204030204" pitchFamily="34" charset="0"/>
                <a:sym typeface="Wingdings" pitchFamily="2" charset="2"/>
              </a:rPr>
              <a:t>fédéralisme</a:t>
            </a:r>
            <a:r>
              <a:rPr lang="de-CH" altLang="de-DE" sz="2400" dirty="0">
                <a:latin typeface="Calibri" panose="020F0502020204030204" pitchFamily="34" charset="0"/>
              </a:rPr>
              <a:t>.</a:t>
            </a:r>
          </a:p>
          <a:p>
            <a:pPr eaLnBrk="1" hangingPunct="1">
              <a:buFontTx/>
              <a:buChar char="•"/>
            </a:pPr>
            <a:endParaRPr lang="de-CH" altLang="de-DE" sz="2400" dirty="0">
              <a:latin typeface="Calibri" panose="020F0502020204030204" pitchFamily="34" charset="0"/>
            </a:endParaRPr>
          </a:p>
        </p:txBody>
      </p:sp>
      <p:sp>
        <p:nvSpPr>
          <p:cNvPr id="24581" name="Text Box 7">
            <a:extLst>
              <a:ext uri="{FF2B5EF4-FFF2-40B4-BE49-F238E27FC236}">
                <a16:creationId xmlns:a16="http://schemas.microsoft.com/office/drawing/2014/main" id="{58FA2FB4-0057-49DC-28C6-E3C9F28D9A54}"/>
              </a:ext>
            </a:extLst>
          </p:cNvPr>
          <p:cNvSpPr txBox="1">
            <a:spLocks noChangeArrowheads="1"/>
          </p:cNvSpPr>
          <p:nvPr/>
        </p:nvSpPr>
        <p:spPr bwMode="auto">
          <a:xfrm>
            <a:off x="323850" y="3933825"/>
            <a:ext cx="8391525" cy="1570038"/>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buFont typeface="Wingdings" pitchFamily="2" charset="2"/>
              <a:buChar char="à"/>
            </a:pPr>
            <a:r>
              <a:rPr lang="de-CH" altLang="de-DE" sz="2400" b="1" i="1">
                <a:latin typeface="Calibri" panose="020F0502020204030204" pitchFamily="34" charset="0"/>
                <a:sym typeface="Wingdings" pitchFamily="2" charset="2"/>
              </a:rPr>
              <a:t> Fédéralisme	</a:t>
            </a:r>
            <a:r>
              <a:rPr lang="de-CH" altLang="de-DE" sz="2400">
                <a:latin typeface="Calibri" panose="020F0502020204030204" pitchFamily="34" charset="0"/>
              </a:rPr>
              <a:t>	</a:t>
            </a:r>
          </a:p>
          <a:p>
            <a:pPr eaLnBrk="1" hangingPunct="1"/>
            <a:r>
              <a:rPr lang="fr-FR" altLang="de-DE" sz="2400">
                <a:latin typeface="Calibri" panose="020F0502020204030204" pitchFamily="34" charset="0"/>
              </a:rPr>
              <a:t>Système politique dans lequel les collectivités décentralisées (cantons, Länder, etc.) d’un pays conservent un degré élevé d’indépendance politique.</a:t>
            </a:r>
            <a:endParaRPr lang="de-DE" altLang="de-DE" sz="2400">
              <a:latin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1">
            <a:extLst>
              <a:ext uri="{FF2B5EF4-FFF2-40B4-BE49-F238E27FC236}">
                <a16:creationId xmlns:a16="http://schemas.microsoft.com/office/drawing/2014/main" id="{3E1C2776-1917-64DF-DF61-C21A38B0F09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5602" name="Rectangle 2">
            <a:extLst>
              <a:ext uri="{FF2B5EF4-FFF2-40B4-BE49-F238E27FC236}">
                <a16:creationId xmlns:a16="http://schemas.microsoft.com/office/drawing/2014/main" id="{DF967C3B-33C3-3E80-C0D8-6372A381CFD7}"/>
              </a:ext>
            </a:extLst>
          </p:cNvPr>
          <p:cNvSpPr>
            <a:spLocks noChangeArrowheads="1"/>
          </p:cNvSpPr>
          <p:nvPr/>
        </p:nvSpPr>
        <p:spPr bwMode="auto">
          <a:xfrm>
            <a:off x="323850" y="131763"/>
            <a:ext cx="739298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Analyser les finances publiques</a:t>
            </a:r>
            <a:endParaRPr lang="de-DE" altLang="de-DE" sz="2400" b="1">
              <a:solidFill>
                <a:schemeClr val="bg1"/>
              </a:solidFill>
              <a:latin typeface="Calibri" panose="020F0502020204030204" pitchFamily="34" charset="0"/>
            </a:endParaRPr>
          </a:p>
        </p:txBody>
      </p:sp>
      <p:sp>
        <p:nvSpPr>
          <p:cNvPr id="25603" name="Rectangle 3">
            <a:extLst>
              <a:ext uri="{FF2B5EF4-FFF2-40B4-BE49-F238E27FC236}">
                <a16:creationId xmlns:a16="http://schemas.microsoft.com/office/drawing/2014/main" id="{3E8628E6-5A2B-8D1D-181A-43FC2FB30683}"/>
              </a:ext>
            </a:extLst>
          </p:cNvPr>
          <p:cNvSpPr>
            <a:spLocks noChangeArrowheads="1"/>
          </p:cNvSpPr>
          <p:nvPr/>
        </p:nvSpPr>
        <p:spPr bwMode="auto">
          <a:xfrm>
            <a:off x="7956550" y="131763"/>
            <a:ext cx="719138" cy="649287"/>
          </a:xfrm>
          <a:prstGeom prst="rect">
            <a:avLst/>
          </a:prstGeom>
          <a:solidFill>
            <a:srgbClr val="685AA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8</a:t>
            </a:r>
            <a:endParaRPr lang="de-DE" altLang="de-DE" sz="2800" b="1">
              <a:solidFill>
                <a:schemeClr val="bg1"/>
              </a:solidFill>
              <a:latin typeface="Calibri" panose="020F0502020204030204" pitchFamily="34" charset="0"/>
            </a:endParaRPr>
          </a:p>
        </p:txBody>
      </p:sp>
      <p:sp>
        <p:nvSpPr>
          <p:cNvPr id="22533" name="Text Box 7">
            <a:extLst>
              <a:ext uri="{FF2B5EF4-FFF2-40B4-BE49-F238E27FC236}">
                <a16:creationId xmlns:a16="http://schemas.microsoft.com/office/drawing/2014/main" id="{D4146E47-E87F-BD42-CBB1-F4856054EEC8}"/>
              </a:ext>
            </a:extLst>
          </p:cNvPr>
          <p:cNvSpPr txBox="1">
            <a:spLocks noChangeArrowheads="1"/>
          </p:cNvSpPr>
          <p:nvPr/>
        </p:nvSpPr>
        <p:spPr bwMode="auto">
          <a:xfrm>
            <a:off x="323850" y="1268413"/>
            <a:ext cx="8299450" cy="4524375"/>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a:latin typeface="Calibri" panose="020F0502020204030204" pitchFamily="34" charset="0"/>
              </a:rPr>
              <a:t>Le </a:t>
            </a:r>
            <a:r>
              <a:rPr lang="de-CH" altLang="de-DE" sz="2400" b="1" dirty="0" err="1">
                <a:latin typeface="Calibri" panose="020F0502020204030204" pitchFamily="34" charset="0"/>
              </a:rPr>
              <a:t>fédéralisme</a:t>
            </a:r>
            <a:r>
              <a:rPr lang="de-CH" altLang="de-DE" sz="2400" b="1" dirty="0">
                <a:latin typeface="Calibri" panose="020F0502020204030204" pitchFamily="34" charset="0"/>
              </a:rPr>
              <a:t> en Suisse</a:t>
            </a: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Tx/>
              <a:buChar char="•"/>
              <a:defRPr/>
            </a:pPr>
            <a:r>
              <a:rPr lang="de-DE" altLang="de-DE" sz="2400" dirty="0" err="1">
                <a:latin typeface="Calibri" panose="020F0502020204030204" pitchFamily="34" charset="0"/>
              </a:rPr>
              <a:t>Les</a:t>
            </a:r>
            <a:r>
              <a:rPr lang="de-DE" altLang="de-DE" sz="2400" dirty="0">
                <a:latin typeface="Calibri" panose="020F0502020204030204" pitchFamily="34" charset="0"/>
              </a:rPr>
              <a:t> </a:t>
            </a:r>
            <a:r>
              <a:rPr lang="de-DE" altLang="de-DE" sz="2400" dirty="0" err="1">
                <a:latin typeface="Calibri" panose="020F0502020204030204" pitchFamily="34" charset="0"/>
              </a:rPr>
              <a:t>tâches</a:t>
            </a:r>
            <a:r>
              <a:rPr lang="de-DE" altLang="de-DE" sz="2400" dirty="0">
                <a:latin typeface="Calibri" panose="020F0502020204030204" pitchFamily="34" charset="0"/>
              </a:rPr>
              <a:t> </a:t>
            </a:r>
            <a:r>
              <a:rPr lang="de-DE" altLang="de-DE" sz="2400" dirty="0" err="1">
                <a:latin typeface="Calibri" panose="020F0502020204030204" pitchFamily="34" charset="0"/>
              </a:rPr>
              <a:t>publiques</a:t>
            </a:r>
            <a:r>
              <a:rPr lang="de-DE" altLang="de-DE" sz="2400" dirty="0">
                <a:latin typeface="Calibri" panose="020F0502020204030204" pitchFamily="34" charset="0"/>
              </a:rPr>
              <a:t> </a:t>
            </a:r>
            <a:r>
              <a:rPr lang="de-DE" altLang="de-DE" sz="2400" dirty="0" err="1">
                <a:latin typeface="Calibri" panose="020F0502020204030204" pitchFamily="34" charset="0"/>
              </a:rPr>
              <a:t>relèvent</a:t>
            </a:r>
            <a:r>
              <a:rPr lang="de-DE" altLang="de-DE" sz="2400" dirty="0">
                <a:latin typeface="Calibri" panose="020F0502020204030204" pitchFamily="34" charset="0"/>
              </a:rPr>
              <a:t> en </a:t>
            </a:r>
            <a:r>
              <a:rPr lang="de-DE" altLang="de-DE" sz="2400" dirty="0" err="1">
                <a:latin typeface="Calibri" panose="020F0502020204030204" pitchFamily="34" charset="0"/>
              </a:rPr>
              <a:t>principe</a:t>
            </a:r>
            <a:r>
              <a:rPr lang="de-DE" altLang="de-DE" sz="2400" dirty="0">
                <a:latin typeface="Calibri" panose="020F0502020204030204" pitchFamily="34" charset="0"/>
              </a:rPr>
              <a:t> de la </a:t>
            </a:r>
            <a:r>
              <a:rPr lang="de-DE" altLang="de-DE" sz="2400" dirty="0" err="1">
                <a:latin typeface="Calibri" panose="020F0502020204030204" pitchFamily="34" charset="0"/>
              </a:rPr>
              <a:t>compétence</a:t>
            </a:r>
            <a:r>
              <a:rPr lang="de-DE" altLang="de-DE" sz="2400" dirty="0">
                <a:latin typeface="Calibri" panose="020F0502020204030204" pitchFamily="34" charset="0"/>
              </a:rPr>
              <a:t> des </a:t>
            </a:r>
            <a:r>
              <a:rPr lang="de-DE" altLang="de-DE" sz="2400" dirty="0" err="1">
                <a:latin typeface="Calibri" panose="020F0502020204030204" pitchFamily="34" charset="0"/>
              </a:rPr>
              <a:t>cantons</a:t>
            </a:r>
            <a:r>
              <a:rPr lang="de-DE" altLang="de-DE" sz="2400" dirty="0">
                <a:latin typeface="Calibri" panose="020F0502020204030204" pitchFamily="34" charset="0"/>
              </a:rPr>
              <a:t>, sauf </a:t>
            </a:r>
            <a:r>
              <a:rPr lang="de-DE" altLang="de-DE" sz="2400" dirty="0" err="1">
                <a:latin typeface="Calibri" panose="020F0502020204030204" pitchFamily="34" charset="0"/>
              </a:rPr>
              <a:t>celles</a:t>
            </a:r>
            <a:r>
              <a:rPr lang="de-DE" altLang="de-DE" sz="2400" dirty="0">
                <a:latin typeface="Calibri" panose="020F0502020204030204" pitchFamily="34" charset="0"/>
              </a:rPr>
              <a:t> </a:t>
            </a:r>
            <a:r>
              <a:rPr lang="de-DE" altLang="de-DE" sz="2400" dirty="0" err="1">
                <a:latin typeface="Calibri" panose="020F0502020204030204" pitchFamily="34" charset="0"/>
              </a:rPr>
              <a:t>que</a:t>
            </a:r>
            <a:r>
              <a:rPr lang="de-DE" altLang="de-DE" sz="2400" dirty="0">
                <a:latin typeface="Calibri" panose="020F0502020204030204" pitchFamily="34" charset="0"/>
              </a:rPr>
              <a:t> la </a:t>
            </a:r>
            <a:r>
              <a:rPr lang="de-DE" altLang="de-DE" sz="2400" dirty="0" err="1">
                <a:latin typeface="Calibri" panose="020F0502020204030204" pitchFamily="34" charset="0"/>
              </a:rPr>
              <a:t>constitution</a:t>
            </a:r>
            <a:r>
              <a:rPr lang="de-DE" altLang="de-DE" sz="2400" dirty="0">
                <a:latin typeface="Calibri" panose="020F0502020204030204" pitchFamily="34" charset="0"/>
              </a:rPr>
              <a:t> </a:t>
            </a:r>
            <a:r>
              <a:rPr lang="de-DE" altLang="de-DE" sz="2400" dirty="0" err="1">
                <a:latin typeface="Calibri" panose="020F0502020204030204" pitchFamily="34" charset="0"/>
              </a:rPr>
              <a:t>fédérale</a:t>
            </a:r>
            <a:r>
              <a:rPr lang="de-DE" altLang="de-DE" sz="2400" dirty="0">
                <a:latin typeface="Calibri" panose="020F0502020204030204" pitchFamily="34" charset="0"/>
              </a:rPr>
              <a:t> </a:t>
            </a:r>
            <a:r>
              <a:rPr lang="de-DE" altLang="de-DE" sz="2400" dirty="0" err="1">
                <a:latin typeface="Calibri" panose="020F0502020204030204" pitchFamily="34" charset="0"/>
              </a:rPr>
              <a:t>attribue</a:t>
            </a:r>
            <a:r>
              <a:rPr lang="de-DE" altLang="de-DE" sz="2400" dirty="0">
                <a:latin typeface="Calibri" panose="020F0502020204030204" pitchFamily="34" charset="0"/>
              </a:rPr>
              <a:t> </a:t>
            </a:r>
            <a:r>
              <a:rPr lang="de-DE" altLang="de-DE" sz="2400" dirty="0" err="1">
                <a:latin typeface="Calibri" panose="020F0502020204030204" pitchFamily="34" charset="0"/>
              </a:rPr>
              <a:t>expressément</a:t>
            </a:r>
            <a:r>
              <a:rPr lang="de-DE" altLang="de-DE" sz="2400" dirty="0">
                <a:latin typeface="Calibri" panose="020F0502020204030204" pitchFamily="34" charset="0"/>
              </a:rPr>
              <a:t> à la </a:t>
            </a:r>
            <a:r>
              <a:rPr lang="de-DE" altLang="de-DE" sz="2400" dirty="0" err="1">
                <a:latin typeface="Calibri" panose="020F0502020204030204" pitchFamily="34" charset="0"/>
              </a:rPr>
              <a:t>confédération</a:t>
            </a:r>
            <a:r>
              <a:rPr lang="de-DE" altLang="de-DE" sz="2400" dirty="0">
                <a:latin typeface="Calibri" panose="020F0502020204030204" pitchFamily="34" charset="0"/>
              </a:rPr>
              <a:t>.</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DE" altLang="de-DE" sz="2400" dirty="0">
                <a:latin typeface="Calibri" panose="020F0502020204030204" pitchFamily="34" charset="0"/>
              </a:rPr>
              <a:t>Plus de la </a:t>
            </a:r>
            <a:r>
              <a:rPr lang="de-DE" altLang="de-DE" sz="2400" dirty="0" err="1">
                <a:latin typeface="Calibri" panose="020F0502020204030204" pitchFamily="34" charset="0"/>
              </a:rPr>
              <a:t>moitié</a:t>
            </a:r>
            <a:r>
              <a:rPr lang="de-DE" altLang="de-DE" sz="2400" dirty="0">
                <a:latin typeface="Calibri" panose="020F0502020204030204" pitchFamily="34" charset="0"/>
              </a:rPr>
              <a:t> des </a:t>
            </a:r>
            <a:r>
              <a:rPr lang="de-DE" altLang="de-DE" sz="2400" dirty="0" err="1">
                <a:latin typeface="Calibri" panose="020F0502020204030204" pitchFamily="34" charset="0"/>
              </a:rPr>
              <a:t>impôts</a:t>
            </a:r>
            <a:r>
              <a:rPr lang="de-DE" altLang="de-DE" sz="2400" dirty="0">
                <a:latin typeface="Calibri" panose="020F0502020204030204" pitchFamily="34" charset="0"/>
              </a:rPr>
              <a:t> </a:t>
            </a:r>
            <a:r>
              <a:rPr lang="de-DE" altLang="de-DE" sz="2400" dirty="0" err="1">
                <a:latin typeface="Calibri" panose="020F0502020204030204" pitchFamily="34" charset="0"/>
              </a:rPr>
              <a:t>sont</a:t>
            </a:r>
            <a:r>
              <a:rPr lang="de-DE" altLang="de-DE" sz="2400" dirty="0">
                <a:latin typeface="Calibri" panose="020F0502020204030204" pitchFamily="34" charset="0"/>
              </a:rPr>
              <a:t> </a:t>
            </a:r>
            <a:r>
              <a:rPr lang="de-DE" altLang="de-DE" sz="2400" dirty="0" err="1">
                <a:latin typeface="Calibri" panose="020F0502020204030204" pitchFamily="34" charset="0"/>
              </a:rPr>
              <a:t>prélevés</a:t>
            </a:r>
            <a:r>
              <a:rPr lang="de-DE" altLang="de-DE" sz="2400" dirty="0">
                <a:latin typeface="Calibri" panose="020F0502020204030204" pitchFamily="34" charset="0"/>
              </a:rPr>
              <a:t> par </a:t>
            </a:r>
            <a:r>
              <a:rPr lang="de-DE" altLang="de-DE" sz="2400" dirty="0" err="1">
                <a:latin typeface="Calibri" panose="020F0502020204030204" pitchFamily="34" charset="0"/>
              </a:rPr>
              <a:t>les</a:t>
            </a:r>
            <a:r>
              <a:rPr lang="de-DE" altLang="de-DE" sz="2400" dirty="0">
                <a:latin typeface="Calibri" panose="020F0502020204030204" pitchFamily="34" charset="0"/>
              </a:rPr>
              <a:t> </a:t>
            </a:r>
            <a:r>
              <a:rPr lang="de-DE" altLang="de-DE" sz="2400" dirty="0" err="1">
                <a:latin typeface="Calibri" panose="020F0502020204030204" pitchFamily="34" charset="0"/>
              </a:rPr>
              <a:t>cantons</a:t>
            </a:r>
            <a:r>
              <a:rPr lang="de-DE" altLang="de-DE" sz="2400" dirty="0">
                <a:latin typeface="Calibri" panose="020F0502020204030204" pitchFamily="34" charset="0"/>
              </a:rPr>
              <a:t> et </a:t>
            </a:r>
            <a:r>
              <a:rPr lang="de-DE" altLang="de-DE" sz="2400" dirty="0" err="1">
                <a:latin typeface="Calibri" panose="020F0502020204030204" pitchFamily="34" charset="0"/>
              </a:rPr>
              <a:t>les</a:t>
            </a:r>
            <a:r>
              <a:rPr lang="de-DE" altLang="de-DE" sz="2400" dirty="0">
                <a:latin typeface="Calibri" panose="020F0502020204030204" pitchFamily="34" charset="0"/>
              </a:rPr>
              <a:t> </a:t>
            </a:r>
            <a:r>
              <a:rPr lang="de-DE" altLang="de-DE" sz="2400" dirty="0" err="1">
                <a:latin typeface="Calibri" panose="020F0502020204030204" pitchFamily="34" charset="0"/>
              </a:rPr>
              <a:t>communes</a:t>
            </a:r>
            <a:r>
              <a:rPr lang="de-DE" altLang="de-DE" sz="2400" dirty="0">
                <a:latin typeface="Calibri" panose="020F0502020204030204" pitchFamily="34" charset="0"/>
              </a:rPr>
              <a:t>. </a:t>
            </a:r>
            <a:r>
              <a:rPr lang="de-DE" altLang="de-DE" sz="2400" dirty="0" err="1">
                <a:latin typeface="Calibri" panose="020F0502020204030204" pitchFamily="34" charset="0"/>
              </a:rPr>
              <a:t>Cette</a:t>
            </a:r>
            <a:r>
              <a:rPr lang="de-DE" altLang="de-DE" sz="2400" dirty="0">
                <a:latin typeface="Calibri" panose="020F0502020204030204" pitchFamily="34" charset="0"/>
              </a:rPr>
              <a:t> </a:t>
            </a:r>
            <a:r>
              <a:rPr lang="de-DE" altLang="de-DE" sz="2400" dirty="0" err="1">
                <a:latin typeface="Calibri" panose="020F0502020204030204" pitchFamily="34" charset="0"/>
              </a:rPr>
              <a:t>part</a:t>
            </a:r>
            <a:r>
              <a:rPr lang="de-DE" altLang="de-DE" sz="2400" dirty="0">
                <a:latin typeface="Calibri" panose="020F0502020204030204" pitchFamily="34" charset="0"/>
              </a:rPr>
              <a:t> </a:t>
            </a:r>
            <a:r>
              <a:rPr lang="de-DE" altLang="de-DE" sz="2400" dirty="0" err="1">
                <a:latin typeface="Calibri" panose="020F0502020204030204" pitchFamily="34" charset="0"/>
              </a:rPr>
              <a:t>est</a:t>
            </a:r>
            <a:r>
              <a:rPr lang="de-DE" altLang="de-DE" sz="2400" dirty="0">
                <a:latin typeface="Calibri" panose="020F0502020204030204" pitchFamily="34" charset="0"/>
              </a:rPr>
              <a:t> </a:t>
            </a:r>
            <a:r>
              <a:rPr lang="de-DE" altLang="de-DE" sz="2400" dirty="0" err="1">
                <a:latin typeface="Calibri" panose="020F0502020204030204" pitchFamily="34" charset="0"/>
              </a:rPr>
              <a:t>encore</a:t>
            </a:r>
            <a:r>
              <a:rPr lang="de-DE" altLang="de-DE" sz="2400" dirty="0">
                <a:latin typeface="Calibri" panose="020F0502020204030204" pitchFamily="34" charset="0"/>
              </a:rPr>
              <a:t> plus </a:t>
            </a:r>
            <a:r>
              <a:rPr lang="de-DE" altLang="de-DE" sz="2400" dirty="0" err="1">
                <a:latin typeface="Calibri" panose="020F0502020204030204" pitchFamily="34" charset="0"/>
              </a:rPr>
              <a:t>élevée</a:t>
            </a:r>
            <a:r>
              <a:rPr lang="de-DE" altLang="de-DE" sz="2400" dirty="0">
                <a:latin typeface="Calibri" panose="020F0502020204030204" pitchFamily="34" charset="0"/>
              </a:rPr>
              <a:t> du </a:t>
            </a:r>
            <a:r>
              <a:rPr lang="de-DE" altLang="de-DE" sz="2400" dirty="0" err="1">
                <a:latin typeface="Calibri" panose="020F0502020204030204" pitchFamily="34" charset="0"/>
              </a:rPr>
              <a:t>côté</a:t>
            </a:r>
            <a:r>
              <a:rPr lang="de-DE" altLang="de-DE" sz="2400" dirty="0">
                <a:latin typeface="Calibri" panose="020F0502020204030204" pitchFamily="34" charset="0"/>
              </a:rPr>
              <a:t> des </a:t>
            </a:r>
            <a:r>
              <a:rPr lang="de-DE" altLang="de-DE" sz="2400" dirty="0" err="1">
                <a:latin typeface="Calibri" panose="020F0502020204030204" pitchFamily="34" charset="0"/>
              </a:rPr>
              <a:t>dépenses</a:t>
            </a:r>
            <a:r>
              <a:rPr lang="de-DE" altLang="de-DE" sz="2400" dirty="0">
                <a:latin typeface="Calibri" panose="020F0502020204030204" pitchFamily="34" charset="0"/>
              </a:rPr>
              <a:t>.</a:t>
            </a:r>
          </a:p>
          <a:p>
            <a:pPr marL="0" indent="0" eaLnBrk="1" hangingPunct="1">
              <a:defRPr/>
            </a:pPr>
            <a:endParaRPr lang="de-DE" altLang="de-DE" sz="2400" dirty="0">
              <a:latin typeface="Calibri" panose="020F0502020204030204" pitchFamily="34" charset="0"/>
            </a:endParaRPr>
          </a:p>
          <a:p>
            <a:pPr eaLnBrk="1" hangingPunct="1">
              <a:buFontTx/>
              <a:buChar char="•"/>
              <a:defRPr/>
            </a:pPr>
            <a:r>
              <a:rPr lang="de-DE" altLang="de-DE" sz="2400" dirty="0">
                <a:latin typeface="Calibri" panose="020F0502020204030204" pitchFamily="34" charset="0"/>
              </a:rPr>
              <a:t>La </a:t>
            </a:r>
            <a:r>
              <a:rPr lang="de-DE" altLang="de-DE" sz="2400" dirty="0" err="1">
                <a:latin typeface="Calibri" panose="020F0502020204030204" pitchFamily="34" charset="0"/>
              </a:rPr>
              <a:t>différence</a:t>
            </a:r>
            <a:r>
              <a:rPr lang="de-DE" altLang="de-DE" sz="2400" dirty="0">
                <a:latin typeface="Calibri" panose="020F0502020204030204" pitchFamily="34" charset="0"/>
              </a:rPr>
              <a:t> </a:t>
            </a:r>
            <a:r>
              <a:rPr lang="de-DE" altLang="de-DE" sz="2400" dirty="0" err="1">
                <a:latin typeface="Calibri" panose="020F0502020204030204" pitchFamily="34" charset="0"/>
              </a:rPr>
              <a:t>est</a:t>
            </a:r>
            <a:r>
              <a:rPr lang="de-DE" altLang="de-DE" sz="2400" dirty="0">
                <a:latin typeface="Calibri" panose="020F0502020204030204" pitchFamily="34" charset="0"/>
              </a:rPr>
              <a:t> </a:t>
            </a:r>
            <a:r>
              <a:rPr lang="de-DE" altLang="de-DE" sz="2400" dirty="0" err="1">
                <a:latin typeface="Calibri" panose="020F0502020204030204" pitchFamily="34" charset="0"/>
              </a:rPr>
              <a:t>compensée</a:t>
            </a:r>
            <a:r>
              <a:rPr lang="de-DE" altLang="de-DE" sz="2400" dirty="0">
                <a:latin typeface="Calibri" panose="020F0502020204030204" pitchFamily="34" charset="0"/>
              </a:rPr>
              <a:t> par la </a:t>
            </a:r>
            <a:r>
              <a:rPr lang="de-DE" altLang="de-DE" sz="2400" dirty="0" err="1">
                <a:latin typeface="Calibri" panose="020F0502020204030204" pitchFamily="34" charset="0"/>
              </a:rPr>
              <a:t>péréquation</a:t>
            </a:r>
            <a:r>
              <a:rPr lang="de-DE" altLang="de-DE" sz="2400" dirty="0">
                <a:latin typeface="Calibri" panose="020F0502020204030204" pitchFamily="34" charset="0"/>
              </a:rPr>
              <a:t> </a:t>
            </a:r>
            <a:r>
              <a:rPr lang="de-DE" altLang="de-DE" sz="2400" dirty="0" err="1">
                <a:latin typeface="Calibri" panose="020F0502020204030204" pitchFamily="34" charset="0"/>
              </a:rPr>
              <a:t>financière</a:t>
            </a:r>
            <a:r>
              <a:rPr lang="de-DE" altLang="de-DE" sz="2400" dirty="0">
                <a:latin typeface="Calibri" panose="020F0502020204030204" pitchFamily="34" charset="0"/>
              </a:rPr>
              <a:t> </a:t>
            </a:r>
            <a:r>
              <a:rPr lang="de-DE" altLang="de-DE" sz="2400" dirty="0" err="1">
                <a:latin typeface="Calibri" panose="020F0502020204030204" pitchFamily="34" charset="0"/>
              </a:rPr>
              <a:t>verticale</a:t>
            </a:r>
            <a:r>
              <a:rPr lang="de-DE" altLang="de-DE" sz="2400" dirty="0">
                <a:latin typeface="Calibri" panose="020F0502020204030204" pitchFamily="34" charset="0"/>
              </a:rPr>
              <a:t>.</a:t>
            </a:r>
            <a:endParaRPr lang="de-CH" altLang="de-DE" sz="2400" dirty="0">
              <a:latin typeface="Calibri" panose="020F0502020204030204" pitchFamily="34" charset="0"/>
            </a:endParaRPr>
          </a:p>
        </p:txBody>
      </p:sp>
    </p:spTree>
  </p:cSld>
  <p:clrMapOvr>
    <a:masterClrMapping/>
  </p:clrMapOvr>
</p:sld>
</file>

<file path=ppt/theme/theme1.xml><?xml version="1.0" encoding="utf-8"?>
<a:theme xmlns:a="http://schemas.openxmlformats.org/drawingml/2006/main" name="Design KAPITEL 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KAPITEL 1" id="{DD133BA0-00F6-4058-A13E-D0A8A5BDDEB4}" vid="{56F45A12-2BCA-4FA7-A0DC-F09880C92FD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Design KAPITEL 1</Template>
  <TotalTime>638</TotalTime>
  <Words>1859</Words>
  <Application>Microsoft Macintosh PowerPoint</Application>
  <PresentationFormat>Affichage à l'écran (4:3)</PresentationFormat>
  <Paragraphs>288</Paragraphs>
  <Slides>40</Slides>
  <Notes>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40</vt:i4>
      </vt:variant>
    </vt:vector>
  </HeadingPairs>
  <TitlesOfParts>
    <vt:vector size="47" baseType="lpstr">
      <vt:lpstr>ＭＳ Ｐゴシック</vt:lpstr>
      <vt:lpstr>Arial</vt:lpstr>
      <vt:lpstr>Calibri</vt:lpstr>
      <vt:lpstr>Frutiger 45 Light</vt:lpstr>
      <vt:lpstr>Tunga</vt:lpstr>
      <vt:lpstr>Wingdings</vt:lpstr>
      <vt:lpstr>Design KAPITEL 1</vt:lpstr>
      <vt:lpstr>Finances publiques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Inflation und Geldpolitik</dc:title>
  <dc:creator>Damian Künzi</dc:creator>
  <cp:lastModifiedBy>Alice Micheau</cp:lastModifiedBy>
  <cp:revision>305</cp:revision>
  <cp:lastPrinted>2019-05-09T06:29:51Z</cp:lastPrinted>
  <dcterms:created xsi:type="dcterms:W3CDTF">2007-08-28T15:32:08Z</dcterms:created>
  <dcterms:modified xsi:type="dcterms:W3CDTF">2025-03-04T09:04:38Z</dcterms:modified>
</cp:coreProperties>
</file>