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  <p:sldMasterId id="2147483724" r:id="rId2"/>
  </p:sldMasterIdLst>
  <p:notesMasterIdLst>
    <p:notesMasterId r:id="rId37"/>
  </p:notesMasterIdLst>
  <p:handoutMasterIdLst>
    <p:handoutMasterId r:id="rId38"/>
  </p:handoutMasterIdLst>
  <p:sldIdLst>
    <p:sldId id="260" r:id="rId3"/>
    <p:sldId id="261" r:id="rId4"/>
    <p:sldId id="262" r:id="rId5"/>
    <p:sldId id="276" r:id="rId6"/>
    <p:sldId id="277" r:id="rId7"/>
    <p:sldId id="278" r:id="rId8"/>
    <p:sldId id="285" r:id="rId9"/>
    <p:sldId id="283" r:id="rId10"/>
    <p:sldId id="288" r:id="rId11"/>
    <p:sldId id="290" r:id="rId12"/>
    <p:sldId id="289" r:id="rId13"/>
    <p:sldId id="291" r:id="rId14"/>
    <p:sldId id="279" r:id="rId15"/>
    <p:sldId id="292" r:id="rId16"/>
    <p:sldId id="293" r:id="rId17"/>
    <p:sldId id="280" r:id="rId18"/>
    <p:sldId id="294" r:id="rId19"/>
    <p:sldId id="295" r:id="rId20"/>
    <p:sldId id="296" r:id="rId21"/>
    <p:sldId id="297" r:id="rId22"/>
    <p:sldId id="298" r:id="rId23"/>
    <p:sldId id="299" r:id="rId24"/>
    <p:sldId id="281" r:id="rId25"/>
    <p:sldId id="300" r:id="rId26"/>
    <p:sldId id="301" r:id="rId27"/>
    <p:sldId id="302" r:id="rId28"/>
    <p:sldId id="303" r:id="rId29"/>
    <p:sldId id="304" r:id="rId30"/>
    <p:sldId id="282" r:id="rId31"/>
    <p:sldId id="305" r:id="rId32"/>
    <p:sldId id="306" r:id="rId33"/>
    <p:sldId id="307" r:id="rId34"/>
    <p:sldId id="308" r:id="rId35"/>
    <p:sldId id="309" r:id="rId36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99" autoAdjust="0"/>
    <p:restoredTop sz="95850" autoAdjust="0"/>
  </p:normalViewPr>
  <p:slideViewPr>
    <p:cSldViewPr>
      <p:cViewPr varScale="1">
        <p:scale>
          <a:sx n="118" d="100"/>
          <a:sy n="118" d="100"/>
        </p:scale>
        <p:origin x="154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1B82DF-153C-FD4B-97F1-DBB811EB72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63878C2-7935-952A-00FB-EBFEA91A71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0A69CC4-B658-1F43-8040-85A9BB8DDB43}" type="datetimeFigureOut">
              <a:rPr lang="fr-CH"/>
              <a:pPr>
                <a:defRPr/>
              </a:pPr>
              <a:t>04.03.25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EE1B5AF-6BB0-1B6F-9AB8-82C86AB511F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6CC29E-C3F8-F8F7-2410-2AA036FDE2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6DEAA6-391E-C749-A107-866D9666C0CC}" type="slidenum">
              <a:rPr lang="fr-CH" altLang="fr-FR"/>
              <a:pPr>
                <a:defRPr/>
              </a:pPr>
              <a:t>‹N°›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0B20E65-ACC9-DED4-71DC-585C06CD1C0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Tunga" pitchFamily="2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23EA48C-16AC-7A00-E138-0BA5BA67D31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Tunga" pitchFamily="2" charset="0"/>
              </a:defRPr>
            </a:lvl1pPr>
          </a:lstStyle>
          <a:p>
            <a:pPr>
              <a:defRPr/>
            </a:pPr>
            <a:fld id="{CD652BA3-6694-A448-A8C9-3AD054202446}" type="datetimeFigureOut">
              <a:rPr lang="de-DE"/>
              <a:pPr>
                <a:defRPr/>
              </a:pPr>
              <a:t>04.03.25</a:t>
            </a:fld>
            <a:endParaRPr lang="de-CH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3CB51551-D9C4-4F92-B51A-4E268E42FC2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CH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7E0D2B32-0996-DE87-0D5B-610202149D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EC7C927-FBE4-1BF2-EB98-0024E70A718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Tunga" pitchFamily="2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0098A3B-D449-E382-A4A4-E12CC91C02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1B72BB7-F97C-044B-8C00-5243B04F6C68}" type="slidenum">
              <a:rPr lang="de-CH" altLang="de-DE"/>
              <a:pPr>
                <a:defRPr/>
              </a:pPr>
              <a:t>‹N°›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B72BB7-F97C-044B-8C00-5243B04F6C68}" type="slidenum">
              <a:rPr lang="de-CH" altLang="de-DE" smtClean="0"/>
              <a:pPr>
                <a:defRPr/>
              </a:pPr>
              <a:t>22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77531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3A2129A-4987-8DAE-C7F1-75538F12C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4B25F92-5548-533E-F4C2-491A35CC0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59425" y="6022975"/>
            <a:ext cx="30861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C68016-A253-DB6D-2606-AFCFBDD3B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88125" y="5616575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B3AD42D6-804A-264D-8F99-6F9B0AFC4636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8888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8DB0F5-D17C-E144-B151-28E6D27C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0F967F-201E-ED96-9DDF-7C3D26C6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E31291-7D92-AB21-179C-6F166DBC1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32B59EF5-0270-614A-8A87-530BB668BE8E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00409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7A10D6-E22B-B8BC-4B31-36BBDAAF6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68C407-DA11-BDA4-FDE5-4EA4D89F1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159077-0205-E6D4-2AE3-315C5B684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E3644640-E685-EA4E-92A4-5C447CEF8D9D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48603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2020C91-F02E-3BDE-CA3C-D262AE027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59A1C6C-87AF-5E51-E15B-51ECF32BF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2425FBB-DE71-136C-726C-D2D6B2ED1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CEC4CAA0-1DCA-814E-BF6D-616309373B64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150735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8C7293A-38F9-CC29-C6E4-2FD27DC5E0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3F529E2-719D-33B7-8FA3-2B785AF95F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9D9BA43-2AAB-DE4D-793B-7CA334EE3A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99F14A7C-CCE9-AF42-BE75-49A374F7DEFD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26798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629927C-4A6A-081D-FD6B-0CA64F63A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E2D4A27-ABD5-81C8-878B-75CDF063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2F5DE0-9B7A-B882-F508-4EBB91C67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E985B-55B2-A24B-B344-52056B87FAD7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35408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25E7B4-82DA-F1C5-F545-A44231E80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8ECBFE-B2BD-09D1-2E44-7805C674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8A3649-1DE9-B91C-8D8B-1600DC738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6BB0D-D6D5-394F-9833-7939A1DE3D26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5377914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2D75BF-CCD4-599C-9569-ACC0F2EB9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A96D0C-237B-00F0-4DD4-651C81DA6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A9893A-2585-7703-ACF5-840EDAD3B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FC904-1CC1-9E4F-AA7E-23253495C0D8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4880113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3FDC7AB1-CF8C-A192-15F1-1CD84BB04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F47F5740-8512-236C-D015-DD9667FCE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87C3B13-46D5-E042-0DAC-9FA39CAB0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EEFE9-48A9-834D-B07D-73172600F614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6538871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63186BC-F7E7-648C-8F1D-B188191F1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FF782E4D-B3F3-FE43-3D3F-E0634D178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D385A5DA-374D-2981-E933-72E7F849D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29335-4AF4-B845-A870-D1085D959B79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8869992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445DE143-11AA-A21F-0FFF-D60CCBE7B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216BD41A-EFD9-BBBB-1145-82DE38FCF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B6B13A52-43BA-19A6-5FC8-DFD5099D0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F5553-F898-8D44-9C20-43A64B1E0C43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71325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929200-242C-C703-9342-22C273B26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547FD89-E388-AD9D-1A98-3EE819DDD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7C217B-005D-9A48-27EE-477D84274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8878B02F-16BE-F043-921D-4B9BC22811F9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187917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A8FC5286-8020-5857-12CB-D5CF5A125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EB4AA465-AE24-B878-5D92-B29D7CC53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CCE46ED8-7B92-7FCB-ECAD-E6EA1152C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3CD41-5333-CC47-A128-DD1697BE2224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40091118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57AA735C-8BD0-AB4E-74B9-970A01BF3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F613E3F8-05E3-61E7-3516-E8D26BB0E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362E8D98-4DD4-06DD-856F-AC64A2A9A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FB8FA-04DC-F844-9CC0-21B310419E37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9815966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7347FBE-6B46-A9B8-72AB-806D2430F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E6FF0DA-284B-5C6C-6008-6109BC9B0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DF1E7726-770C-7906-0B61-281AFD3A1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64F38-52B3-5B4F-9FA2-6EF5A428C6BA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0152239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5079441-0B91-939D-DCB4-BB8051090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A80F6BA-1840-48FB-D469-BF0461016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2BB91A-2439-7554-9AB8-611612FEC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36B79-455B-5140-931B-8CEB3FE6FE59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2584170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6CE8C3-E775-616F-DCD6-EC32B2EF8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C82EEE-A4F3-F300-20DB-575ADD5CA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9EE931-9CCB-8A66-72B1-9DAE7E3BE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AD9EE-8801-C24F-A025-2ACC6C4CE2EC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410215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8E6774-1C4C-035F-C931-C4FA162BE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5F8953-4E21-0645-9AF7-74EC16C8A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E4AAD3-EF98-C0F9-B9C4-CC3F1AB14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9E421588-82A2-7D4D-BE6E-415F6662C667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1042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A8EE884-2B81-FB22-E856-1B187FF8E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F18CA0C-0233-475F-81FC-C9866EC3E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569D727-2DFF-3941-B3EF-B1AB5EC7B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D24D5B6E-F695-3441-B4F4-B9B31536DAE2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26465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0DF30E1-8691-DFBB-66C8-28C094364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0F5898A-9756-4DEE-D4D4-CB798D44D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7A64BE1-1481-FB99-1E67-78F9FA3B0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09CC82F9-491B-4E4E-AF34-9954C3B10A2A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3939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A7C5B656-227F-E3FB-D3AB-AB25BCBC5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DA1750E7-BF22-A027-22A7-C10AD3A34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471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6FF5639-1F19-076C-891C-3B3FAF398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39D0C2D-0EFA-B988-C1FC-895431C05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512572F-3EF2-081D-5940-265E14BD0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9E1B7040-989D-3746-9B75-A582DEE70EB9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68460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E2EF189-1E66-1841-6263-AF2EB9FDA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47F642-167D-AAF6-C1EF-56CC8C8AD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F2C4D34-C861-A134-0DEC-6E8C1CFCF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1CEBEAAA-014A-0449-878A-412F02485616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14569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06227E3-4B52-FE63-B40E-AF2994B9E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46C1CE8-EED6-31BA-3272-439EA5D14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A54C68B-4393-4B8E-FE41-578D1BD3A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C4013672-CBE0-0A41-89F8-720282E215CA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8046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>
            <a:extLst>
              <a:ext uri="{FF2B5EF4-FFF2-40B4-BE49-F238E27FC236}">
                <a16:creationId xmlns:a16="http://schemas.microsoft.com/office/drawing/2014/main" id="{639DDF8E-8E0A-F2F4-82B6-A5E8E3EB07E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CH" altLang="de-DE"/>
          </a:p>
        </p:txBody>
      </p:sp>
      <p:sp>
        <p:nvSpPr>
          <p:cNvPr id="1027" name="Textplatzhalter 2">
            <a:extLst>
              <a:ext uri="{FF2B5EF4-FFF2-40B4-BE49-F238E27FC236}">
                <a16:creationId xmlns:a16="http://schemas.microsoft.com/office/drawing/2014/main" id="{A45D44DE-9BAB-438F-43AE-8062499ACCD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CH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54B600-AF06-5841-B5A7-29520E9D97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FE0318-CC81-385E-D94F-20C80A7B88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825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pic>
        <p:nvPicPr>
          <p:cNvPr id="1030" name="Picture 9" descr="C:\Users\dak\Desktop\hep_logo [klein].jpg">
            <a:extLst>
              <a:ext uri="{FF2B5EF4-FFF2-40B4-BE49-F238E27FC236}">
                <a16:creationId xmlns:a16="http://schemas.microsoft.com/office/drawing/2014/main" id="{6AA47763-E868-B874-E86F-C89A865322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8">
            <a:extLst>
              <a:ext uri="{FF2B5EF4-FFF2-40B4-BE49-F238E27FC236}">
                <a16:creationId xmlns:a16="http://schemas.microsoft.com/office/drawing/2014/main" id="{358B0967-E59D-6683-4C2F-390B2D7F82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unga" pitchFamily="2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unga" pitchFamily="2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9pPr>
          </a:lstStyle>
          <a:p>
            <a:pPr eaLnBrk="1" hangingPunct="1">
              <a:defRPr/>
            </a:pPr>
            <a:r>
              <a:rPr lang="de-CH" sz="900" dirty="0">
                <a:latin typeface="Frutiger 45 Light" pitchFamily="34" charset="0"/>
              </a:rPr>
              <a:t>der </a:t>
            </a:r>
            <a:r>
              <a:rPr lang="de-CH" sz="900" dirty="0" err="1">
                <a:latin typeface="Frutiger 45 Light" pitchFamily="34" charset="0"/>
              </a:rPr>
              <a:t>bildungsverlag</a:t>
            </a:r>
            <a:r>
              <a:rPr lang="de-CH" sz="900" dirty="0">
                <a:latin typeface="Frutiger 45 Light" pitchFamily="34" charset="0"/>
              </a:rPr>
              <a:t> </a:t>
            </a:r>
            <a:r>
              <a:rPr lang="de-CH" sz="1100" dirty="0"/>
              <a:t>•</a:t>
            </a:r>
            <a:r>
              <a:rPr lang="de-CH" sz="900" dirty="0">
                <a:latin typeface="Frutiger 45 Light" pitchFamily="34" charset="0"/>
              </a:rPr>
              <a:t> www.hep-verlag.ch</a:t>
            </a:r>
            <a:endParaRPr lang="de-DE" sz="900" dirty="0">
              <a:latin typeface="Frutiger 45 Light" pitchFamily="34" charset="0"/>
            </a:endParaRPr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id="{6A0A2E20-AFA1-06DC-BD9A-A4375F3461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unga" pitchFamily="2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unga" pitchFamily="2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9pPr>
          </a:lstStyle>
          <a:p>
            <a:pPr eaLnBrk="1" hangingPunct="1">
              <a:defRPr/>
            </a:pPr>
            <a:r>
              <a:rPr lang="de-CH" sz="900" dirty="0">
                <a:latin typeface="Frutiger 45 Light" pitchFamily="34" charset="0"/>
              </a:rPr>
              <a:t>      </a:t>
            </a:r>
            <a:r>
              <a:rPr lang="de-CH" sz="900" dirty="0" err="1">
                <a:latin typeface="Frutiger 45 Light" pitchFamily="34" charset="0"/>
              </a:rPr>
              <a:t>Brunetti</a:t>
            </a:r>
            <a:r>
              <a:rPr lang="de-CH" sz="900" dirty="0">
                <a:latin typeface="Frutiger 45 Light" pitchFamily="34" charset="0"/>
              </a:rPr>
              <a:t> </a:t>
            </a:r>
            <a:r>
              <a:rPr lang="de-CH" sz="1100" dirty="0"/>
              <a:t>•</a:t>
            </a:r>
            <a:r>
              <a:rPr lang="de-CH" sz="1100" dirty="0">
                <a:latin typeface="Frutiger 45 Light" pitchFamily="34" charset="0"/>
              </a:rPr>
              <a:t> </a:t>
            </a:r>
            <a:r>
              <a:rPr lang="de-CH" sz="900" dirty="0">
                <a:latin typeface="Frutiger 45 Light" pitchFamily="34" charset="0"/>
              </a:rPr>
              <a:t>Volkswirtschaftslehre – Ausgabe </a:t>
            </a:r>
            <a:r>
              <a:rPr lang="de-CH" altLang="de-DE" sz="900" dirty="0">
                <a:latin typeface="Frutiger 45 Light" pitchFamily="34" charset="0"/>
              </a:rPr>
              <a:t>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sz="900" dirty="0">
              <a:latin typeface="Frutiger 45 Light" pitchFamily="34" charset="0"/>
            </a:endParaRPr>
          </a:p>
        </p:txBody>
      </p:sp>
      <p:pic>
        <p:nvPicPr>
          <p:cNvPr id="1033" name="Picture 10" descr="C:\Users\dak\Desktop\hep_logo [klein2].jpg">
            <a:extLst>
              <a:ext uri="{FF2B5EF4-FFF2-40B4-BE49-F238E27FC236}">
                <a16:creationId xmlns:a16="http://schemas.microsoft.com/office/drawing/2014/main" id="{4F06221F-A4B3-9176-5B62-E4E3B1E40B8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86500"/>
            <a:ext cx="1571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8">
            <a:extLst>
              <a:ext uri="{FF2B5EF4-FFF2-40B4-BE49-F238E27FC236}">
                <a16:creationId xmlns:a16="http://schemas.microsoft.com/office/drawing/2014/main" id="{09B3054D-79EE-8299-EACF-7BD9987D48B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unga" pitchFamily="2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unga" pitchFamily="2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9pPr>
          </a:lstStyle>
          <a:p>
            <a:pPr eaLnBrk="1" hangingPunct="1">
              <a:defRPr/>
            </a:pPr>
            <a:r>
              <a:rPr lang="de-CH" sz="900">
                <a:latin typeface="Frutiger 45 Light" pitchFamily="34" charset="0"/>
              </a:rPr>
              <a:t>der bildungsverlag </a:t>
            </a:r>
            <a:r>
              <a:rPr lang="de-CH" sz="1100"/>
              <a:t>•</a:t>
            </a:r>
            <a:r>
              <a:rPr lang="de-CH" sz="900">
                <a:latin typeface="Frutiger 45 Light" pitchFamily="34" charset="0"/>
              </a:rPr>
              <a:t> www.hep-verlag.ch</a:t>
            </a:r>
            <a:endParaRPr lang="de-DE" sz="900">
              <a:latin typeface="Frutiger 45 Light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37" r:id="rId2"/>
    <p:sldLayoutId id="2147484138" r:id="rId3"/>
    <p:sldLayoutId id="2147484139" r:id="rId4"/>
    <p:sldLayoutId id="2147484140" r:id="rId5"/>
    <p:sldLayoutId id="2147484141" r:id="rId6"/>
    <p:sldLayoutId id="2147484142" r:id="rId7"/>
    <p:sldLayoutId id="2147484143" r:id="rId8"/>
    <p:sldLayoutId id="2147484144" r:id="rId9"/>
    <p:sldLayoutId id="2147484145" r:id="rId10"/>
    <p:sldLayoutId id="2147484146" r:id="rId11"/>
    <p:sldLayoutId id="2147484147" r:id="rId12"/>
    <p:sldLayoutId id="2147484148" r:id="rId13"/>
  </p:sldLayoutIdLst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platzhalter 1">
            <a:extLst>
              <a:ext uri="{FF2B5EF4-FFF2-40B4-BE49-F238E27FC236}">
                <a16:creationId xmlns:a16="http://schemas.microsoft.com/office/drawing/2014/main" id="{3E416BD5-B692-B748-5878-A681CDCD609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CH" altLang="de-DE"/>
          </a:p>
        </p:txBody>
      </p:sp>
      <p:sp>
        <p:nvSpPr>
          <p:cNvPr id="15363" name="Textplatzhalter 2">
            <a:extLst>
              <a:ext uri="{FF2B5EF4-FFF2-40B4-BE49-F238E27FC236}">
                <a16:creationId xmlns:a16="http://schemas.microsoft.com/office/drawing/2014/main" id="{EE985546-7FD0-6101-6BF6-9E6D1CC6B67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CH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5A3E6C-D815-AB6A-C0DA-14D35B46D9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D45790-129F-1E34-263C-0C1CFCF3D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54F142-FF45-B68B-8237-1E5F984949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E1334B3-4B95-1147-B86D-642F56206D69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26" r:id="rId2"/>
    <p:sldLayoutId id="2147484127" r:id="rId3"/>
    <p:sldLayoutId id="2147484128" r:id="rId4"/>
    <p:sldLayoutId id="2147484129" r:id="rId5"/>
    <p:sldLayoutId id="2147484130" r:id="rId6"/>
    <p:sldLayoutId id="2147484131" r:id="rId7"/>
    <p:sldLayoutId id="2147484132" r:id="rId8"/>
    <p:sldLayoutId id="2147484133" r:id="rId9"/>
    <p:sldLayoutId id="2147484134" r:id="rId10"/>
    <p:sldLayoutId id="2147484135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>
            <a:extLst>
              <a:ext uri="{FF2B5EF4-FFF2-40B4-BE49-F238E27FC236}">
                <a16:creationId xmlns:a16="http://schemas.microsoft.com/office/drawing/2014/main" id="{78339835-1027-802F-0D6D-BC724C1907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3" y="887413"/>
            <a:ext cx="7772400" cy="957262"/>
          </a:xfrm>
        </p:spPr>
        <p:txBody>
          <a:bodyPr/>
          <a:lstStyle/>
          <a:p>
            <a:pPr eaLnBrk="1" hangingPunct="1"/>
            <a:r>
              <a:rPr lang="fr-CH" altLang="fr-FR" b="1"/>
              <a:t>Emploi et chômage</a:t>
            </a:r>
            <a:endParaRPr lang="de-DE" altLang="de-DE" b="1"/>
          </a:p>
        </p:txBody>
      </p:sp>
      <p:sp>
        <p:nvSpPr>
          <p:cNvPr id="29698" name="Text Box 9">
            <a:extLst>
              <a:ext uri="{FF2B5EF4-FFF2-40B4-BE49-F238E27FC236}">
                <a16:creationId xmlns:a16="http://schemas.microsoft.com/office/drawing/2014/main" id="{FE8AE8D2-FB05-1EB1-EE23-922FB57A35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800" y="5373688"/>
            <a:ext cx="82438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fr-FR" altLang="de-DE" dirty="0">
                <a:latin typeface="Calibri" panose="020F0502020204030204" pitchFamily="34" charset="0"/>
              </a:rPr>
              <a:t>« Je n’arrive pas à croire que je n’aie pas décroché ce poste de prof de maths ! » </a:t>
            </a:r>
          </a:p>
          <a:p>
            <a:pPr algn="ctr" eaLnBrk="1" hangingPunct="1"/>
            <a:r>
              <a:rPr lang="fr-FR" altLang="de-DE" dirty="0">
                <a:latin typeface="Calibri" panose="020F0502020204030204" pitchFamily="34" charset="0"/>
              </a:rPr>
              <a:t>« Peut-être que tu n’aurais pas dû dire que tu voulais te donner à 110 % ! »</a:t>
            </a:r>
            <a:endParaRPr lang="de-DE" altLang="de-DE" dirty="0">
              <a:latin typeface="Calibri" panose="020F0502020204030204" pitchFamily="34" charset="0"/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A67A7F67-BB1A-C921-E2A5-E1109B7F4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CB991074-D3AE-4063-E821-78EF93B1B6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9701" name="Picture 6" descr="karikatur">
            <a:extLst>
              <a:ext uri="{FF2B5EF4-FFF2-40B4-BE49-F238E27FC236}">
                <a16:creationId xmlns:a16="http://schemas.microsoft.com/office/drawing/2014/main" id="{63D1163F-86E1-BDA4-CC05-8DE2CE005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840038"/>
            <a:ext cx="7913687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3">
            <a:extLst>
              <a:ext uri="{FF2B5EF4-FFF2-40B4-BE49-F238E27FC236}">
                <a16:creationId xmlns:a16="http://schemas.microsoft.com/office/drawing/2014/main" id="{20817B51-55B0-BEFD-ACC5-343018199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8914" name="Text Box 7">
            <a:extLst>
              <a:ext uri="{FF2B5EF4-FFF2-40B4-BE49-F238E27FC236}">
                <a16:creationId xmlns:a16="http://schemas.microsoft.com/office/drawing/2014/main" id="{1D38D44E-2CB5-4E88-3539-1B3D4ABD2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214438"/>
            <a:ext cx="829945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 dirty="0" err="1">
                <a:latin typeface="Calibri" panose="020F0502020204030204" pitchFamily="34" charset="0"/>
              </a:rPr>
              <a:t>Courbe</a:t>
            </a:r>
            <a:r>
              <a:rPr lang="de-CH" altLang="de-DE" sz="2400" b="1" dirty="0">
                <a:latin typeface="Calibri" panose="020F0502020204030204" pitchFamily="34" charset="0"/>
              </a:rPr>
              <a:t> de Beveridge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Représentation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graphique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rapport</a:t>
            </a:r>
            <a:r>
              <a:rPr lang="de-CH" altLang="de-DE" sz="2400" dirty="0">
                <a:latin typeface="Calibri" panose="020F0502020204030204" pitchFamily="34" charset="0"/>
              </a:rPr>
              <a:t> entre le </a:t>
            </a:r>
            <a:r>
              <a:rPr lang="de-CH" altLang="de-DE" sz="2400" dirty="0" err="1">
                <a:latin typeface="Calibri" panose="020F0502020204030204" pitchFamily="34" charset="0"/>
              </a:rPr>
              <a:t>nombre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chômeurs</a:t>
            </a:r>
            <a:r>
              <a:rPr lang="de-CH" altLang="de-DE" sz="2400" dirty="0">
                <a:latin typeface="Calibri" panose="020F0502020204030204" pitchFamily="34" charset="0"/>
              </a:rPr>
              <a:t> et le </a:t>
            </a:r>
            <a:r>
              <a:rPr lang="de-CH" altLang="de-DE" sz="2400" dirty="0" err="1">
                <a:latin typeface="Calibri" panose="020F0502020204030204" pitchFamily="34" charset="0"/>
              </a:rPr>
              <a:t>nombre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postes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ouverts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 dirty="0">
                <a:latin typeface="Calibri" panose="020F0502020204030204" pitchFamily="34" charset="0"/>
              </a:rPr>
              <a:t>	3 </a:t>
            </a:r>
            <a:r>
              <a:rPr lang="de-CH" altLang="de-DE" sz="2400" dirty="0" err="1">
                <a:latin typeface="Calibri" panose="020F0502020204030204" pitchFamily="34" charset="0"/>
              </a:rPr>
              <a:t>cas</a:t>
            </a:r>
            <a:r>
              <a:rPr lang="de-CH" altLang="de-DE" sz="2400" dirty="0">
                <a:latin typeface="Calibri" panose="020F0502020204030204" pitchFamily="34" charset="0"/>
              </a:rPr>
              <a:t> :</a:t>
            </a:r>
          </a:p>
          <a:p>
            <a:pPr eaLnBrk="1" hangingPunct="1">
              <a:buSzPct val="130000"/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nb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postes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ouverts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>
                <a:latin typeface="Calibri" panose="020F0502020204030204" pitchFamily="34" charset="0"/>
              </a:rPr>
              <a:t>&gt;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nb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chômeurs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SzPct val="130000"/>
            </a:pP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	 Marché du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travail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asséché</a:t>
            </a:r>
            <a:endParaRPr lang="de-CH" altLang="de-DE" sz="2400" dirty="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>
              <a:buSzPct val="130000"/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nb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postes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ouverts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>
                <a:latin typeface="Calibri" panose="020F0502020204030204" pitchFamily="34" charset="0"/>
              </a:rPr>
              <a:t>=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nb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chômeurs</a:t>
            </a:r>
            <a:r>
              <a:rPr lang="de-CH" altLang="de-DE" sz="2400" dirty="0">
                <a:latin typeface="Calibri" panose="020F0502020204030204" pitchFamily="34" charset="0"/>
              </a:rPr>
              <a:t>  </a:t>
            </a:r>
          </a:p>
          <a:p>
            <a:pPr eaLnBrk="1" hangingPunct="1">
              <a:buSzPct val="130000"/>
            </a:pP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	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pas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chômage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conjoncturel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seulement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résiduel</a:t>
            </a:r>
            <a:endParaRPr lang="de-CH" altLang="de-DE" sz="2400" dirty="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>
              <a:buSzPct val="130000"/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nb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postes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ouverts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>
                <a:latin typeface="Calibri" panose="020F0502020204030204" pitchFamily="34" charset="0"/>
              </a:rPr>
              <a:t>&lt;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nb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chômeurs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SzPct val="130000"/>
            </a:pP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	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chômages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résiduel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+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conjoncturel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0F3B697B-D1DE-73E2-B6E9-29F52B354F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Les formes de chômage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3">
            <a:extLst>
              <a:ext uri="{FF2B5EF4-FFF2-40B4-BE49-F238E27FC236}">
                <a16:creationId xmlns:a16="http://schemas.microsoft.com/office/drawing/2014/main" id="{3939F926-BA59-ED6F-7845-F34A946CB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9938" name="Text Box 7">
            <a:extLst>
              <a:ext uri="{FF2B5EF4-FFF2-40B4-BE49-F238E27FC236}">
                <a16:creationId xmlns:a16="http://schemas.microsoft.com/office/drawing/2014/main" id="{9F6845BA-5E11-0189-96F6-B86C25799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071563"/>
            <a:ext cx="82994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Courbe de Beveridge</a:t>
            </a: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Point X : seulement du chômage résiduel</a:t>
            </a:r>
            <a:endParaRPr lang="de-CH" altLang="de-DE" sz="240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Point Y : chômages résiduel + conjoncturel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C73709C2-DA03-FADB-1667-4BC822EC9E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Les formes de chômage</a:t>
            </a:r>
          </a:p>
        </p:txBody>
      </p:sp>
      <p:grpSp>
        <p:nvGrpSpPr>
          <p:cNvPr id="39940" name="Groupe 3">
            <a:extLst>
              <a:ext uri="{FF2B5EF4-FFF2-40B4-BE49-F238E27FC236}">
                <a16:creationId xmlns:a16="http://schemas.microsoft.com/office/drawing/2014/main" id="{99D26502-84ED-9B03-3F4D-3568B68D2725}"/>
              </a:ext>
            </a:extLst>
          </p:cNvPr>
          <p:cNvGrpSpPr>
            <a:grpSpLocks/>
          </p:cNvGrpSpPr>
          <p:nvPr/>
        </p:nvGrpSpPr>
        <p:grpSpPr bwMode="auto">
          <a:xfrm>
            <a:off x="1403350" y="2349500"/>
            <a:ext cx="5184775" cy="3924300"/>
            <a:chOff x="1403649" y="2348880"/>
            <a:chExt cx="5184576" cy="3924377"/>
          </a:xfrm>
        </p:grpSpPr>
        <p:pic>
          <p:nvPicPr>
            <p:cNvPr id="39941" name="Image 1">
              <a:extLst>
                <a:ext uri="{FF2B5EF4-FFF2-40B4-BE49-F238E27FC236}">
                  <a16:creationId xmlns:a16="http://schemas.microsoft.com/office/drawing/2014/main" id="{1CA19CA9-B4C6-B712-5236-D2337BD8F0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9" y="2348880"/>
              <a:ext cx="5184576" cy="3924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F0971CF-8D1A-07B6-DDF3-5F8994977A87}"/>
                </a:ext>
              </a:extLst>
            </p:cNvPr>
            <p:cNvSpPr/>
            <p:nvPr/>
          </p:nvSpPr>
          <p:spPr>
            <a:xfrm>
              <a:off x="1475084" y="2348880"/>
              <a:ext cx="1223915" cy="144466"/>
            </a:xfrm>
            <a:prstGeom prst="rect">
              <a:avLst/>
            </a:prstGeom>
            <a:solidFill>
              <a:srgbClr val="F8EF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CH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3">
            <a:extLst>
              <a:ext uri="{FF2B5EF4-FFF2-40B4-BE49-F238E27FC236}">
                <a16:creationId xmlns:a16="http://schemas.microsoft.com/office/drawing/2014/main" id="{08CB5E4E-A5D9-86E1-435B-47DA23111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7651" name="Text Box 7">
            <a:extLst>
              <a:ext uri="{FF2B5EF4-FFF2-40B4-BE49-F238E27FC236}">
                <a16:creationId xmlns:a16="http://schemas.microsoft.com/office/drawing/2014/main" id="{96C14928-4459-FE43-3CFB-44E833802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25538"/>
            <a:ext cx="8299450" cy="15700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Courbe</a:t>
            </a:r>
            <a:r>
              <a:rPr lang="de-CH" altLang="de-DE" sz="2400" b="1" dirty="0">
                <a:latin typeface="Calibri" panose="020F0502020204030204" pitchFamily="34" charset="0"/>
              </a:rPr>
              <a:t> de Beveridge</a:t>
            </a:r>
          </a:p>
          <a:p>
            <a:pPr marL="0" eaLnBrk="1" hangingPunct="1">
              <a:defRPr/>
            </a:pPr>
            <a:r>
              <a:rPr lang="de-CH" altLang="de-DE" sz="2400" kern="0" dirty="0">
                <a:latin typeface="Calibri" panose="020F0502020204030204" pitchFamily="34" charset="0"/>
              </a:rPr>
              <a:t>La </a:t>
            </a:r>
            <a:r>
              <a:rPr lang="de-CH" altLang="de-DE" sz="2400" kern="0" dirty="0" err="1">
                <a:latin typeface="Calibri" panose="020F0502020204030204" pitchFamily="34" charset="0"/>
              </a:rPr>
              <a:t>courbe</a:t>
            </a:r>
            <a:r>
              <a:rPr lang="de-CH" altLang="de-DE" sz="2400" kern="0" dirty="0">
                <a:latin typeface="Calibri" panose="020F0502020204030204" pitchFamily="34" charset="0"/>
              </a:rPr>
              <a:t> de Beveridge </a:t>
            </a:r>
            <a:r>
              <a:rPr lang="de-CH" altLang="de-DE" sz="2400" kern="0" dirty="0" err="1">
                <a:latin typeface="Calibri" panose="020F0502020204030204" pitchFamily="34" charset="0"/>
              </a:rPr>
              <a:t>est</a:t>
            </a:r>
            <a:r>
              <a:rPr lang="de-CH" altLang="de-DE" sz="2400" kern="0" dirty="0">
                <a:latin typeface="Calibri" panose="020F0502020204030204" pitchFamily="34" charset="0"/>
              </a:rPr>
              <a:t> le </a:t>
            </a:r>
            <a:r>
              <a:rPr lang="de-CH" altLang="de-DE" sz="2400" kern="0" dirty="0" err="1">
                <a:latin typeface="Calibri" panose="020F0502020204030204" pitchFamily="34" charset="0"/>
              </a:rPr>
              <a:t>résultat</a:t>
            </a:r>
            <a:r>
              <a:rPr lang="de-CH" altLang="de-DE" sz="2400" kern="0" dirty="0">
                <a:latin typeface="Calibri" panose="020F0502020204030204" pitchFamily="34" charset="0"/>
              </a:rPr>
              <a:t> de la </a:t>
            </a:r>
            <a:r>
              <a:rPr lang="de-CH" altLang="de-DE" sz="2400" kern="0" dirty="0" err="1">
                <a:latin typeface="Calibri" panose="020F0502020204030204" pitchFamily="34" charset="0"/>
              </a:rPr>
              <a:t>conjonction</a:t>
            </a:r>
            <a:r>
              <a:rPr lang="de-CH" altLang="de-DE" sz="2400" kern="0" dirty="0">
                <a:latin typeface="Calibri" panose="020F0502020204030204" pitchFamily="34" charset="0"/>
              </a:rPr>
              <a:t> des </a:t>
            </a:r>
            <a:r>
              <a:rPr lang="de-CH" altLang="de-DE" sz="2400" kern="0" dirty="0" err="1">
                <a:latin typeface="Calibri" panose="020F0502020204030204" pitchFamily="34" charset="0"/>
              </a:rPr>
              <a:t>points</a:t>
            </a:r>
            <a:r>
              <a:rPr lang="de-CH" altLang="de-DE" sz="2400" kern="0" dirty="0">
                <a:latin typeface="Calibri" panose="020F0502020204030204" pitchFamily="34" charset="0"/>
              </a:rPr>
              <a:t> de </a:t>
            </a:r>
            <a:r>
              <a:rPr lang="de-CH" altLang="de-DE" sz="2400" kern="0" dirty="0" err="1">
                <a:latin typeface="Calibri" panose="020F0502020204030204" pitchFamily="34" charset="0"/>
              </a:rPr>
              <a:t>plusieurs</a:t>
            </a:r>
            <a:r>
              <a:rPr lang="de-CH" altLang="de-DE" sz="2400" kern="0" dirty="0">
                <a:latin typeface="Calibri" panose="020F0502020204030204" pitchFamily="34" charset="0"/>
              </a:rPr>
              <a:t> </a:t>
            </a:r>
            <a:r>
              <a:rPr lang="de-CH" altLang="de-DE" sz="2400" kern="0" dirty="0" err="1">
                <a:latin typeface="Calibri" panose="020F0502020204030204" pitchFamily="34" charset="0"/>
              </a:rPr>
              <a:t>années</a:t>
            </a:r>
            <a:r>
              <a:rPr lang="de-CH" altLang="de-DE" sz="2400" kern="0" dirty="0">
                <a:latin typeface="Calibri" panose="020F0502020204030204" pitchFamily="34" charset="0"/>
              </a:rPr>
              <a:t>. La </a:t>
            </a:r>
            <a:r>
              <a:rPr lang="de-CH" altLang="de-DE" sz="2400" kern="0" dirty="0" err="1">
                <a:latin typeface="Calibri" panose="020F0502020204030204" pitchFamily="34" charset="0"/>
              </a:rPr>
              <a:t>courbe</a:t>
            </a:r>
            <a:r>
              <a:rPr lang="de-CH" altLang="de-DE" sz="2400" kern="0" dirty="0">
                <a:latin typeface="Calibri" panose="020F0502020204030204" pitchFamily="34" charset="0"/>
              </a:rPr>
              <a:t> </a:t>
            </a:r>
            <a:r>
              <a:rPr lang="de-CH" altLang="de-DE" sz="2400" kern="0" dirty="0" err="1">
                <a:latin typeface="Calibri" panose="020F0502020204030204" pitchFamily="34" charset="0"/>
              </a:rPr>
              <a:t>peut</a:t>
            </a:r>
            <a:r>
              <a:rPr lang="de-CH" altLang="de-DE" sz="2400" kern="0" dirty="0">
                <a:latin typeface="Calibri" panose="020F0502020204030204" pitchFamily="34" charset="0"/>
              </a:rPr>
              <a:t> se </a:t>
            </a:r>
            <a:r>
              <a:rPr lang="de-CH" altLang="de-DE" sz="2400" kern="0" dirty="0" err="1">
                <a:latin typeface="Calibri" panose="020F0502020204030204" pitchFamily="34" charset="0"/>
              </a:rPr>
              <a:t>déplacer</a:t>
            </a:r>
            <a:r>
              <a:rPr lang="de-CH" altLang="de-DE" sz="2400" kern="0" dirty="0">
                <a:latin typeface="Calibri" panose="020F0502020204030204" pitchFamily="34" charset="0"/>
              </a:rPr>
              <a:t> au </a:t>
            </a:r>
            <a:r>
              <a:rPr lang="de-CH" altLang="de-DE" sz="2400" kern="0" dirty="0" err="1">
                <a:latin typeface="Calibri" panose="020F0502020204030204" pitchFamily="34" charset="0"/>
              </a:rPr>
              <a:t>fil</a:t>
            </a:r>
            <a:r>
              <a:rPr lang="de-CH" altLang="de-DE" sz="2400" kern="0" dirty="0">
                <a:latin typeface="Calibri" panose="020F0502020204030204" pitchFamily="34" charset="0"/>
              </a:rPr>
              <a:t> des </a:t>
            </a:r>
            <a:r>
              <a:rPr lang="de-CH" altLang="de-DE" sz="2400" kern="0" dirty="0" err="1">
                <a:latin typeface="Calibri" panose="020F0502020204030204" pitchFamily="34" charset="0"/>
              </a:rPr>
              <a:t>années</a:t>
            </a:r>
            <a:r>
              <a:rPr lang="de-CH" altLang="de-DE" sz="2400" kern="0" dirty="0">
                <a:latin typeface="Calibri" panose="020F0502020204030204" pitchFamily="34" charset="0"/>
              </a:rPr>
              <a:t>.  </a:t>
            </a: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7C58BFDE-755B-ACE8-4F52-F9B338D7D5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Les formes de chômage</a:t>
            </a:r>
          </a:p>
        </p:txBody>
      </p:sp>
      <p:pic>
        <p:nvPicPr>
          <p:cNvPr id="40964" name="Image 1">
            <a:extLst>
              <a:ext uri="{FF2B5EF4-FFF2-40B4-BE49-F238E27FC236}">
                <a16:creationId xmlns:a16="http://schemas.microsoft.com/office/drawing/2014/main" id="{4DE69C27-65E5-3115-329C-07AE4AB32F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695575"/>
            <a:ext cx="5184775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7">
            <a:extLst>
              <a:ext uri="{FF2B5EF4-FFF2-40B4-BE49-F238E27FC236}">
                <a16:creationId xmlns:a16="http://schemas.microsoft.com/office/drawing/2014/main" id="{2E3FF60F-7348-75BF-465A-5BA1F9EFC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8D118D09-8D32-57D1-9696-DDD8FC26CC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229C5029-C498-1EFC-92DD-192BE4C67F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1988" name="Text Box 10">
            <a:extLst>
              <a:ext uri="{FF2B5EF4-FFF2-40B4-BE49-F238E27FC236}">
                <a16:creationId xmlns:a16="http://schemas.microsoft.com/office/drawing/2014/main" id="{69BB934C-9346-36E9-FA85-78DB8AF94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6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Évaluer la situation sur le marché du travail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Les formes de chômage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 b="1">
                <a:solidFill>
                  <a:srgbClr val="C6833E"/>
                </a:solidFill>
                <a:latin typeface="Calibri" panose="020F0502020204030204" pitchFamily="34" charset="0"/>
              </a:rPr>
              <a:t>Le chômage conjoncturel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Le chômage structurel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Les causes du chômage structurel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fr-FR" sz="2400">
                <a:latin typeface="Calibri" panose="020F0502020204030204" pitchFamily="34" charset="0"/>
              </a:rPr>
              <a:t>La politique de l’emploi en Suisse</a:t>
            </a:r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3">
            <a:extLst>
              <a:ext uri="{FF2B5EF4-FFF2-40B4-BE49-F238E27FC236}">
                <a16:creationId xmlns:a16="http://schemas.microsoft.com/office/drawing/2014/main" id="{8C14D669-D073-9A60-B956-FE18B6BFF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7C248DF4-33CB-BBDF-3AD5-BD75917C5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Le chômage conjoncturel</a:t>
            </a:r>
          </a:p>
        </p:txBody>
      </p:sp>
      <p:sp>
        <p:nvSpPr>
          <p:cNvPr id="29700" name="Text Box 7">
            <a:extLst>
              <a:ext uri="{FF2B5EF4-FFF2-40B4-BE49-F238E27FC236}">
                <a16:creationId xmlns:a16="http://schemas.microsoft.com/office/drawing/2014/main" id="{ADEB3F6A-00FE-DE29-5ED0-41EED86A74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214438"/>
            <a:ext cx="8299450" cy="30464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Dans des </a:t>
            </a:r>
            <a:r>
              <a:rPr lang="de-CH" altLang="de-DE" sz="2400" dirty="0" err="1">
                <a:latin typeface="Calibri" panose="020F0502020204030204" pitchFamily="34" charset="0"/>
              </a:rPr>
              <a:t>phases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faiblesse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conjoncturelle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facteurs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production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sous-utilisés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salaires</a:t>
            </a:r>
            <a:r>
              <a:rPr lang="de-CH" altLang="de-DE" sz="2400" dirty="0">
                <a:latin typeface="Calibri" panose="020F0502020204030204" pitchFamily="34" charset="0"/>
              </a:rPr>
              <a:t> ne </a:t>
            </a:r>
            <a:r>
              <a:rPr lang="de-CH" altLang="de-DE" sz="2400" dirty="0" err="1">
                <a:latin typeface="Calibri" panose="020F0502020204030204" pitchFamily="34" charset="0"/>
              </a:rPr>
              <a:t>baissant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pas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raison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leur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fixation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contrats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postes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travail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supprimés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Survient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conjoncturel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3">
            <a:extLst>
              <a:ext uri="{FF2B5EF4-FFF2-40B4-BE49-F238E27FC236}">
                <a16:creationId xmlns:a16="http://schemas.microsoft.com/office/drawing/2014/main" id="{468675C8-6DE7-197A-79E9-7F63976BD5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A34EFBFD-27EE-963A-7222-27DDB7B36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Le chômage conjoncturel</a:t>
            </a:r>
          </a:p>
        </p:txBody>
      </p:sp>
      <p:sp>
        <p:nvSpPr>
          <p:cNvPr id="30724" name="Text Box 7">
            <a:extLst>
              <a:ext uri="{FF2B5EF4-FFF2-40B4-BE49-F238E27FC236}">
                <a16:creationId xmlns:a16="http://schemas.microsoft.com/office/drawing/2014/main" id="{C729015F-55F1-82AF-87CA-DE98509C61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475" y="1196975"/>
            <a:ext cx="8299450" cy="8302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marL="0" eaLnBrk="1" hangingPunct="1">
              <a:defRPr/>
            </a:pPr>
            <a:r>
              <a:rPr lang="de-CH" altLang="de-DE" sz="2400" kern="0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kern="0" dirty="0">
                <a:latin typeface="Calibri" panose="020F0502020204030204" pitchFamily="34" charset="0"/>
              </a:rPr>
              <a:t> </a:t>
            </a:r>
            <a:r>
              <a:rPr lang="de-CH" altLang="de-DE" sz="2400" kern="0" dirty="0" err="1">
                <a:latin typeface="Calibri" panose="020F0502020204030204" pitchFamily="34" charset="0"/>
              </a:rPr>
              <a:t>conjoncturel</a:t>
            </a:r>
            <a:r>
              <a:rPr lang="de-CH" altLang="de-DE" sz="2400" kern="0" dirty="0">
                <a:latin typeface="Calibri" panose="020F0502020204030204" pitchFamily="34" charset="0"/>
              </a:rPr>
              <a:t> </a:t>
            </a:r>
            <a:r>
              <a:rPr lang="de-CH" altLang="de-DE" sz="2400" kern="0" dirty="0" err="1">
                <a:latin typeface="Calibri" panose="020F0502020204030204" pitchFamily="34" charset="0"/>
              </a:rPr>
              <a:t>représenté</a:t>
            </a:r>
            <a:r>
              <a:rPr lang="de-CH" altLang="de-DE" sz="2400" kern="0" dirty="0">
                <a:latin typeface="Calibri" panose="020F0502020204030204" pitchFamily="34" charset="0"/>
              </a:rPr>
              <a:t> par le </a:t>
            </a:r>
            <a:r>
              <a:rPr lang="de-CH" altLang="de-DE" sz="2400" kern="0" dirty="0" err="1">
                <a:latin typeface="Calibri" panose="020F0502020204030204" pitchFamily="34" charset="0"/>
              </a:rPr>
              <a:t>schéma</a:t>
            </a:r>
            <a:r>
              <a:rPr lang="de-CH" altLang="de-DE" sz="2400" kern="0" dirty="0">
                <a:latin typeface="Calibri" panose="020F0502020204030204" pitchFamily="34" charset="0"/>
              </a:rPr>
              <a:t> </a:t>
            </a:r>
            <a:r>
              <a:rPr lang="de-CH" altLang="de-DE" sz="2400" kern="0" dirty="0" err="1">
                <a:latin typeface="Calibri" panose="020F0502020204030204" pitchFamily="34" charset="0"/>
              </a:rPr>
              <a:t>macroéconomique</a:t>
            </a:r>
            <a:endParaRPr lang="de-CH" altLang="de-DE" sz="2400" kern="0" dirty="0">
              <a:latin typeface="Calibri" panose="020F0502020204030204" pitchFamily="34" charset="0"/>
            </a:endParaRPr>
          </a:p>
        </p:txBody>
      </p:sp>
      <p:grpSp>
        <p:nvGrpSpPr>
          <p:cNvPr id="44036" name="Groupe 4">
            <a:extLst>
              <a:ext uri="{FF2B5EF4-FFF2-40B4-BE49-F238E27FC236}">
                <a16:creationId xmlns:a16="http://schemas.microsoft.com/office/drawing/2014/main" id="{EF222A66-F116-C017-F6BC-E57B658A550D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2060575"/>
            <a:ext cx="7462837" cy="4495800"/>
            <a:chOff x="467544" y="2060848"/>
            <a:chExt cx="7463730" cy="4496057"/>
          </a:xfrm>
        </p:grpSpPr>
        <p:pic>
          <p:nvPicPr>
            <p:cNvPr id="44037" name="Image 1">
              <a:extLst>
                <a:ext uri="{FF2B5EF4-FFF2-40B4-BE49-F238E27FC236}">
                  <a16:creationId xmlns:a16="http://schemas.microsoft.com/office/drawing/2014/main" id="{D2198C44-9552-C531-BC11-A13286A88C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2060848"/>
              <a:ext cx="7463730" cy="4496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B58B13A-6C11-D280-EBFC-BCFD34B858D6}"/>
                </a:ext>
              </a:extLst>
            </p:cNvPr>
            <p:cNvSpPr/>
            <p:nvPr/>
          </p:nvSpPr>
          <p:spPr>
            <a:xfrm>
              <a:off x="538990" y="2060848"/>
              <a:ext cx="792258" cy="144471"/>
            </a:xfrm>
            <a:prstGeom prst="rect">
              <a:avLst/>
            </a:prstGeom>
            <a:solidFill>
              <a:srgbClr val="F8EF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CH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BF3B492-C4DB-D17F-76FA-861E9E3E4D4B}"/>
                </a:ext>
              </a:extLst>
            </p:cNvPr>
            <p:cNvSpPr/>
            <p:nvPr/>
          </p:nvSpPr>
          <p:spPr>
            <a:xfrm>
              <a:off x="5868865" y="4005647"/>
              <a:ext cx="2062409" cy="2375036"/>
            </a:xfrm>
            <a:prstGeom prst="rect">
              <a:avLst/>
            </a:prstGeom>
            <a:solidFill>
              <a:srgbClr val="F8EF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CH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7">
            <a:extLst>
              <a:ext uri="{FF2B5EF4-FFF2-40B4-BE49-F238E27FC236}">
                <a16:creationId xmlns:a16="http://schemas.microsoft.com/office/drawing/2014/main" id="{8B3FF6D5-ED4B-4ED6-54E3-F11DB26484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76604805-9827-B728-C9C3-15651B263E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31F266FE-A455-1955-2D53-B2013D0619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5060" name="Text Box 10">
            <a:extLst>
              <a:ext uri="{FF2B5EF4-FFF2-40B4-BE49-F238E27FC236}">
                <a16:creationId xmlns:a16="http://schemas.microsoft.com/office/drawing/2014/main" id="{9F64A42E-C72C-340C-9BBD-0882F64491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6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Évaluer la situation sur le marché du travail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Les formes de chômage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Le chômage conjoncturel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 b="1">
                <a:solidFill>
                  <a:srgbClr val="C6833E"/>
                </a:solidFill>
                <a:latin typeface="Calibri" panose="020F0502020204030204" pitchFamily="34" charset="0"/>
              </a:rPr>
              <a:t>Le chômage structurel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Les causes du chômage structurel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fr-FR" sz="2400">
                <a:latin typeface="Calibri" panose="020F0502020204030204" pitchFamily="34" charset="0"/>
              </a:rPr>
              <a:t>La politique de l’emploi en Suisse</a:t>
            </a:r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3">
            <a:extLst>
              <a:ext uri="{FF2B5EF4-FFF2-40B4-BE49-F238E27FC236}">
                <a16:creationId xmlns:a16="http://schemas.microsoft.com/office/drawing/2014/main" id="{F4995E88-31F5-D326-3383-22F92F3F1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CDC54CAE-4011-AEE1-B4E8-AE5F90C18D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Le chômage structurel</a:t>
            </a:r>
          </a:p>
        </p:txBody>
      </p:sp>
      <p:sp>
        <p:nvSpPr>
          <p:cNvPr id="46083" name="Text Box 7">
            <a:extLst>
              <a:ext uri="{FF2B5EF4-FFF2-40B4-BE49-F238E27FC236}">
                <a16:creationId xmlns:a16="http://schemas.microsoft.com/office/drawing/2014/main" id="{446D06BD-B61D-CADD-62F1-4F295109A0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214438"/>
            <a:ext cx="8299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Définition :</a:t>
            </a: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3B7C3839-21A7-A988-2CBB-8C6E988F34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787525"/>
            <a:ext cx="8391525" cy="1570038"/>
          </a:xfrm>
          <a:prstGeom prst="rect">
            <a:avLst/>
          </a:prstGeom>
          <a:solidFill>
            <a:srgbClr val="C0C0C0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de-CH" sz="2400" dirty="0">
                <a:latin typeface="Calibri" pitchFamily="34" charset="0"/>
                <a:sym typeface="Wingdings" pitchFamily="2" charset="2"/>
              </a:rPr>
              <a:t> </a:t>
            </a:r>
            <a:r>
              <a:rPr lang="de-CH" sz="2400" b="1" i="1" dirty="0" err="1">
                <a:latin typeface="Calibri" pitchFamily="34" charset="0"/>
                <a:sym typeface="Wingdings" pitchFamily="2" charset="2"/>
              </a:rPr>
              <a:t>Chômage</a:t>
            </a:r>
            <a:r>
              <a:rPr lang="de-CH" sz="2400" b="1" i="1" dirty="0">
                <a:latin typeface="Calibri" pitchFamily="34" charset="0"/>
                <a:sym typeface="Wingdings" pitchFamily="2" charset="2"/>
              </a:rPr>
              <a:t> </a:t>
            </a:r>
            <a:r>
              <a:rPr lang="de-CH" sz="2400" b="1" i="1" dirty="0" err="1">
                <a:latin typeface="Calibri" pitchFamily="34" charset="0"/>
                <a:sym typeface="Wingdings" pitchFamily="2" charset="2"/>
              </a:rPr>
              <a:t>structurel</a:t>
            </a:r>
            <a:r>
              <a:rPr lang="de-CH" sz="2400" dirty="0">
                <a:latin typeface="Calibri" pitchFamily="34" charset="0"/>
              </a:rPr>
              <a:t>			</a:t>
            </a:r>
            <a:endParaRPr lang="de-CH" sz="2400" i="1" dirty="0">
              <a:latin typeface="Calibri" pitchFamily="34" charset="0"/>
            </a:endParaRPr>
          </a:p>
          <a:p>
            <a:pPr indent="-342900" eaLnBrk="1" hangingPunct="1">
              <a:defRPr/>
            </a:pPr>
            <a:r>
              <a:rPr lang="fr-FR" sz="2400" dirty="0">
                <a:latin typeface="Calibri" pitchFamily="34" charset="0"/>
              </a:rPr>
              <a:t>Situation de chômage dans laquelle les qualifications des personnes au chômage ne correspondent pas aux profils des postes à pourvoir.</a:t>
            </a:r>
            <a:endParaRPr lang="de-CH" sz="2400" dirty="0">
              <a:latin typeface="Calibri" pitchFamily="34" charset="0"/>
            </a:endParaRPr>
          </a:p>
        </p:txBody>
      </p:sp>
      <p:sp>
        <p:nvSpPr>
          <p:cNvPr id="46085" name="Text Box 7">
            <a:extLst>
              <a:ext uri="{FF2B5EF4-FFF2-40B4-BE49-F238E27FC236}">
                <a16:creationId xmlns:a16="http://schemas.microsoft.com/office/drawing/2014/main" id="{29ECBCF5-A3B8-30A2-59CD-96BD89E8E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3594100"/>
            <a:ext cx="82994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structurel</a:t>
            </a:r>
            <a:r>
              <a:rPr lang="de-CH" altLang="de-DE" sz="2400" dirty="0">
                <a:latin typeface="Calibri" panose="020F0502020204030204" pitchFamily="34" charset="0"/>
              </a:rPr>
              <a:t> ne </a:t>
            </a:r>
            <a:r>
              <a:rPr lang="de-CH" altLang="de-DE" sz="2400" dirty="0" err="1">
                <a:latin typeface="Calibri" panose="020F0502020204030204" pitchFamily="34" charset="0"/>
              </a:rPr>
              <a:t>s’étend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jamais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toute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l’économie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mais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touche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seulement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branches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spécifiques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Parallèlement</a:t>
            </a:r>
            <a:r>
              <a:rPr lang="de-CH" altLang="de-DE" sz="2400" dirty="0">
                <a:latin typeface="Calibri" panose="020F0502020204030204" pitchFamily="34" charset="0"/>
              </a:rPr>
              <a:t>, on </a:t>
            </a:r>
            <a:r>
              <a:rPr lang="de-CH" altLang="de-DE" sz="2400" dirty="0" err="1">
                <a:latin typeface="Calibri" panose="020F0502020204030204" pitchFamily="34" charset="0"/>
              </a:rPr>
              <a:t>constate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créations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postes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d’autres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secteurs</a:t>
            </a:r>
            <a:r>
              <a:rPr lang="de-CH" altLang="de-DE" sz="2400" dirty="0">
                <a:latin typeface="Calibri" panose="020F0502020204030204" pitchFamily="34" charset="0"/>
              </a:rPr>
              <a:t> plus </a:t>
            </a:r>
            <a:r>
              <a:rPr lang="de-CH" altLang="de-DE" sz="2400" dirty="0" err="1">
                <a:latin typeface="Calibri" panose="020F0502020204030204" pitchFamily="34" charset="0"/>
              </a:rPr>
              <a:t>dynamiques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3">
            <a:extLst>
              <a:ext uri="{FF2B5EF4-FFF2-40B4-BE49-F238E27FC236}">
                <a16:creationId xmlns:a16="http://schemas.microsoft.com/office/drawing/2014/main" id="{177FAFA9-905E-E62B-C7BA-0D83E5DD4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7106" name="Rectangle 2">
            <a:extLst>
              <a:ext uri="{FF2B5EF4-FFF2-40B4-BE49-F238E27FC236}">
                <a16:creationId xmlns:a16="http://schemas.microsoft.com/office/drawing/2014/main" id="{938707A9-61AC-5990-3891-BD091CD37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Le chômage structurel</a:t>
            </a:r>
          </a:p>
        </p:txBody>
      </p:sp>
      <p:sp>
        <p:nvSpPr>
          <p:cNvPr id="47107" name="Text Box 7">
            <a:extLst>
              <a:ext uri="{FF2B5EF4-FFF2-40B4-BE49-F238E27FC236}">
                <a16:creationId xmlns:a16="http://schemas.microsoft.com/office/drawing/2014/main" id="{65BEFE2B-52CA-89B1-F4D1-9340242F4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954088"/>
            <a:ext cx="84423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Le chômage structurel n’existerait pas si les salaires étaient totalement flexibles.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Les salaires sont fixés individuellement dans des contrats ou par des négociations salariales centralisées.</a:t>
            </a: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	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Si la courbe de la demande se réduit (déplacement à gauche de la courbe de la demande), alors du chômage est généré en raison de la suroffre, comme en cas de prix minimum. </a:t>
            </a:r>
          </a:p>
        </p:txBody>
      </p:sp>
      <p:sp>
        <p:nvSpPr>
          <p:cNvPr id="47108" name="Text Box 7">
            <a:extLst>
              <a:ext uri="{FF2B5EF4-FFF2-40B4-BE49-F238E27FC236}">
                <a16:creationId xmlns:a16="http://schemas.microsoft.com/office/drawing/2014/main" id="{BE16ECE1-822B-3667-553F-6823D3229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463" y="4724400"/>
            <a:ext cx="8391525" cy="1570038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b="1" i="1">
                <a:latin typeface="Calibri" panose="020F0502020204030204" pitchFamily="34" charset="0"/>
                <a:sym typeface="Wingdings" pitchFamily="2" charset="2"/>
              </a:rPr>
              <a:t>Négociations salariales centralisées</a:t>
            </a:r>
            <a:r>
              <a:rPr lang="de-CH" altLang="de-DE" sz="2400">
                <a:latin typeface="Calibri" panose="020F0502020204030204" pitchFamily="34" charset="0"/>
              </a:rPr>
              <a:t>		</a:t>
            </a:r>
            <a:endParaRPr lang="de-CH" altLang="de-DE" sz="2400" i="1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Négociations salariales entre les représentants des employeurs (organisations patronales) et des employés (syndicats), dont les résultats valent pour toute la branche concernée.</a:t>
            </a:r>
            <a:endParaRPr lang="de-CH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3">
            <a:extLst>
              <a:ext uri="{FF2B5EF4-FFF2-40B4-BE49-F238E27FC236}">
                <a16:creationId xmlns:a16="http://schemas.microsoft.com/office/drawing/2014/main" id="{7C682543-B5BA-67D6-4797-093AB3FD9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8130" name="Rectangle 2">
            <a:extLst>
              <a:ext uri="{FF2B5EF4-FFF2-40B4-BE49-F238E27FC236}">
                <a16:creationId xmlns:a16="http://schemas.microsoft.com/office/drawing/2014/main" id="{F3758421-0C80-C847-6111-6BF29E8BB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Le chômage structurel</a:t>
            </a:r>
          </a:p>
        </p:txBody>
      </p:sp>
      <p:sp>
        <p:nvSpPr>
          <p:cNvPr id="48131" name="Text Box 7">
            <a:extLst>
              <a:ext uri="{FF2B5EF4-FFF2-40B4-BE49-F238E27FC236}">
                <a16:creationId xmlns:a16="http://schemas.microsoft.com/office/drawing/2014/main" id="{18D8FD9B-F15A-BBD0-D8EF-17B5E3E38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928688"/>
            <a:ext cx="8404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salaire</a:t>
            </a:r>
            <a:r>
              <a:rPr lang="de-CH" altLang="de-DE" sz="2400" dirty="0">
                <a:latin typeface="Calibri" panose="020F0502020204030204" pitchFamily="34" charset="0"/>
              </a:rPr>
              <a:t> fixe w</a:t>
            </a:r>
            <a:r>
              <a:rPr lang="de-CH" altLang="de-DE" sz="2400" baseline="-25000" dirty="0">
                <a:latin typeface="Calibri" panose="020F0502020204030204" pitchFamily="34" charset="0"/>
              </a:rPr>
              <a:t>1 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induit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suroffre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donc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q</a:t>
            </a:r>
            <a:r>
              <a:rPr lang="de-CH" altLang="de-DE" sz="2400" baseline="-25000" dirty="0">
                <a:latin typeface="Calibri" panose="020F0502020204030204" pitchFamily="34" charset="0"/>
                <a:sym typeface="Wingdings" pitchFamily="2" charset="2"/>
              </a:rPr>
              <a:t>1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–q</a:t>
            </a:r>
            <a:r>
              <a:rPr lang="de-CH" altLang="de-DE" sz="2400" baseline="-25000" dirty="0">
                <a:latin typeface="Calibri" panose="020F0502020204030204" pitchFamily="34" charset="0"/>
                <a:sym typeface="Wingdings" pitchFamily="2" charset="2"/>
              </a:rPr>
              <a:t>3</a:t>
            </a:r>
          </a:p>
        </p:txBody>
      </p:sp>
      <p:grpSp>
        <p:nvGrpSpPr>
          <p:cNvPr id="48132" name="Groupe 3">
            <a:extLst>
              <a:ext uri="{FF2B5EF4-FFF2-40B4-BE49-F238E27FC236}">
                <a16:creationId xmlns:a16="http://schemas.microsoft.com/office/drawing/2014/main" id="{7C4AE008-8884-8D57-174A-63F252704C66}"/>
              </a:ext>
            </a:extLst>
          </p:cNvPr>
          <p:cNvGrpSpPr>
            <a:grpSpLocks/>
          </p:cNvGrpSpPr>
          <p:nvPr/>
        </p:nvGrpSpPr>
        <p:grpSpPr bwMode="auto">
          <a:xfrm>
            <a:off x="1835150" y="1541463"/>
            <a:ext cx="5286375" cy="4800600"/>
            <a:chOff x="1928812" y="1556792"/>
            <a:chExt cx="5286375" cy="4800600"/>
          </a:xfrm>
        </p:grpSpPr>
        <p:pic>
          <p:nvPicPr>
            <p:cNvPr id="48133" name="Image 1">
              <a:extLst>
                <a:ext uri="{FF2B5EF4-FFF2-40B4-BE49-F238E27FC236}">
                  <a16:creationId xmlns:a16="http://schemas.microsoft.com/office/drawing/2014/main" id="{BC010C36-4D93-216C-B2A1-028768C920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8812" y="1556792"/>
              <a:ext cx="5286375" cy="480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551A7F9-B549-2404-652E-7290FA26DFBE}"/>
                </a:ext>
              </a:extLst>
            </p:cNvPr>
            <p:cNvSpPr/>
            <p:nvPr/>
          </p:nvSpPr>
          <p:spPr>
            <a:xfrm>
              <a:off x="2124075" y="1556792"/>
              <a:ext cx="1152525" cy="144462"/>
            </a:xfrm>
            <a:prstGeom prst="rect">
              <a:avLst/>
            </a:prstGeom>
            <a:solidFill>
              <a:srgbClr val="F8EF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CH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1">
            <a:extLst>
              <a:ext uri="{FF2B5EF4-FFF2-40B4-BE49-F238E27FC236}">
                <a16:creationId xmlns:a16="http://schemas.microsoft.com/office/drawing/2014/main" id="{D2785AA7-46BF-DBEF-14FE-ED57C2F02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F8A77A3F-48CC-DFE1-448F-26121341F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Introduction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924E0150-82FA-8ED6-4491-D034EDE1C3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0724" name="Text Box 12">
            <a:extLst>
              <a:ext uri="{FF2B5EF4-FFF2-40B4-BE49-F238E27FC236}">
                <a16:creationId xmlns:a16="http://schemas.microsoft.com/office/drawing/2014/main" id="{242D8408-E115-0AD6-1DAA-8463D83D99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1217613"/>
            <a:ext cx="66436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fr-FR" altLang="de-DE" sz="2200" i="1">
                <a:latin typeface="Calibri" panose="020F0502020204030204" pitchFamily="34" charset="0"/>
              </a:rPr>
              <a:t>« La </a:t>
            </a:r>
            <a:r>
              <a:rPr lang="fr-FR" altLang="de-DE" sz="2200" i="1" dirty="0">
                <a:latin typeface="Calibri" panose="020F0502020204030204" pitchFamily="34" charset="0"/>
              </a:rPr>
              <a:t>récession, c’est quand votre voisin perd son emploi ;</a:t>
            </a:r>
          </a:p>
          <a:p>
            <a:pPr eaLnBrk="1" hangingPunct="1"/>
            <a:r>
              <a:rPr lang="fr-FR" altLang="de-DE" sz="2200" i="1" dirty="0">
                <a:latin typeface="Calibri" panose="020F0502020204030204" pitchFamily="34" charset="0"/>
              </a:rPr>
              <a:t>la dépression, c’est quand vous perdez le </a:t>
            </a:r>
            <a:r>
              <a:rPr lang="fr-FR" altLang="de-DE" sz="2200" i="1">
                <a:latin typeface="Calibri" panose="020F0502020204030204" pitchFamily="34" charset="0"/>
              </a:rPr>
              <a:t>vôtre. »</a:t>
            </a:r>
            <a:endParaRPr lang="fr-FR" altLang="de-DE" sz="2200" i="1" dirty="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200" dirty="0">
                <a:latin typeface="Calibri" panose="020F0502020204030204" pitchFamily="34" charset="0"/>
              </a:rPr>
              <a:t>	</a:t>
            </a:r>
          </a:p>
          <a:p>
            <a:pPr eaLnBrk="1" hangingPunct="1"/>
            <a:r>
              <a:rPr lang="fr-FR" altLang="de-DE" dirty="0">
                <a:latin typeface="Calibri" panose="020F0502020204030204" pitchFamily="34" charset="0"/>
              </a:rPr>
              <a:t>Harry Truman (1884–1972), président des États-Unis de 1945 à 1953</a:t>
            </a:r>
            <a:endParaRPr lang="de-DE" altLang="de-DE" dirty="0">
              <a:latin typeface="Calibri" panose="020F0502020204030204" pitchFamily="34" charset="0"/>
            </a:endParaRPr>
          </a:p>
        </p:txBody>
      </p:sp>
      <p:pic>
        <p:nvPicPr>
          <p:cNvPr id="30725" name="Picture 9" descr="F:\hep\PP-Folien\Kapitel 4\harry-truman.jpg">
            <a:extLst>
              <a:ext uri="{FF2B5EF4-FFF2-40B4-BE49-F238E27FC236}">
                <a16:creationId xmlns:a16="http://schemas.microsoft.com/office/drawing/2014/main" id="{4C5A4E3A-3F9B-F522-E501-5E8F744CD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1217613"/>
            <a:ext cx="1574800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3">
            <a:extLst>
              <a:ext uri="{FF2B5EF4-FFF2-40B4-BE49-F238E27FC236}">
                <a16:creationId xmlns:a16="http://schemas.microsoft.com/office/drawing/2014/main" id="{EDB37E00-EF16-D879-8DDF-F297AA107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9154" name="Rectangle 2">
            <a:extLst>
              <a:ext uri="{FF2B5EF4-FFF2-40B4-BE49-F238E27FC236}">
                <a16:creationId xmlns:a16="http://schemas.microsoft.com/office/drawing/2014/main" id="{640F989E-B97E-978F-7CD9-E9F9F10766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Le chômage structurel</a:t>
            </a:r>
          </a:p>
        </p:txBody>
      </p:sp>
      <p:sp>
        <p:nvSpPr>
          <p:cNvPr id="49155" name="Text Box 7">
            <a:extLst>
              <a:ext uri="{FF2B5EF4-FFF2-40B4-BE49-F238E27FC236}">
                <a16:creationId xmlns:a16="http://schemas.microsoft.com/office/drawing/2014/main" id="{3578BC34-D466-BBF0-8C55-FFE6D06E8B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096963"/>
            <a:ext cx="818832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Excursus : </a:t>
            </a:r>
            <a:r>
              <a:rPr lang="de-CH" altLang="de-DE" sz="2400" b="1" dirty="0">
                <a:latin typeface="Calibri" panose="020F0502020204030204" pitchFamily="34" charset="0"/>
              </a:rPr>
              <a:t>la fin du </a:t>
            </a:r>
            <a:r>
              <a:rPr lang="de-CH" altLang="de-DE" sz="2400" b="1" dirty="0" err="1">
                <a:latin typeface="Calibri" panose="020F0502020204030204" pitchFamily="34" charset="0"/>
              </a:rPr>
              <a:t>travail</a:t>
            </a:r>
            <a:r>
              <a:rPr lang="de-CH" altLang="de-DE" sz="2400" b="1" dirty="0">
                <a:latin typeface="Calibri" panose="020F0502020204030204" pitchFamily="34" charset="0"/>
              </a:rPr>
              <a:t> ? </a:t>
            </a:r>
          </a:p>
          <a:p>
            <a:pPr eaLnBrk="1" hangingPunct="1"/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 dirty="0" err="1">
                <a:latin typeface="Calibri" panose="020F0502020204030204" pitchFamily="34" charset="0"/>
              </a:rPr>
              <a:t>Contexte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err="1">
                <a:latin typeface="Calibri" panose="020F0502020204030204" pitchFamily="34" charset="0"/>
              </a:rPr>
              <a:t>cette</a:t>
            </a:r>
            <a:r>
              <a:rPr lang="de-CH" altLang="de-DE" sz="2400">
                <a:latin typeface="Calibri" panose="020F0502020204030204" pitchFamily="34" charset="0"/>
              </a:rPr>
              <a:t> peur :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Des </a:t>
            </a:r>
            <a:r>
              <a:rPr lang="de-CH" altLang="de-DE" sz="2400" dirty="0" err="1">
                <a:latin typeface="Calibri" panose="020F0502020204030204" pitchFamily="34" charset="0"/>
              </a:rPr>
              <a:t>améliorations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productivité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telle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l’automatisation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laissent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penser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travail</a:t>
            </a:r>
            <a:r>
              <a:rPr lang="de-CH" altLang="de-DE" sz="2400" dirty="0">
                <a:latin typeface="Calibri" panose="020F0502020204030204" pitchFamily="34" charset="0"/>
              </a:rPr>
              <a:t> ne </a:t>
            </a:r>
            <a:r>
              <a:rPr lang="de-CH" altLang="de-DE" sz="2400" dirty="0" err="1">
                <a:latin typeface="Calibri" panose="020F0502020204030204" pitchFamily="34" charset="0"/>
              </a:rPr>
              <a:t>sera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bientôt</a:t>
            </a:r>
            <a:r>
              <a:rPr lang="de-CH" altLang="de-DE" sz="2400" dirty="0">
                <a:latin typeface="Calibri" panose="020F0502020204030204" pitchFamily="34" charset="0"/>
              </a:rPr>
              <a:t> plus </a:t>
            </a:r>
            <a:r>
              <a:rPr lang="de-CH" altLang="de-DE" sz="2400" dirty="0" err="1">
                <a:latin typeface="Calibri" panose="020F0502020204030204" pitchFamily="34" charset="0"/>
              </a:rPr>
              <a:t>nécessaire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médias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nous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confrontent</a:t>
            </a:r>
            <a:r>
              <a:rPr lang="de-CH" altLang="de-DE" sz="2400" dirty="0">
                <a:latin typeface="Calibri" panose="020F0502020204030204" pitchFamily="34" charset="0"/>
              </a:rPr>
              <a:t> plus </a:t>
            </a:r>
            <a:r>
              <a:rPr lang="de-CH" altLang="de-DE" sz="2400" dirty="0" err="1">
                <a:latin typeface="Calibri" panose="020F0502020204030204" pitchFamily="34" charset="0"/>
              </a:rPr>
              <a:t>souvent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licenciements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qu’aux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créations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postes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car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derniers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lieu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manière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confidentielle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dispersée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multitude</a:t>
            </a:r>
            <a:r>
              <a:rPr lang="de-CH" altLang="de-DE" sz="2400" dirty="0">
                <a:latin typeface="Calibri" panose="020F0502020204030204" pitchFamily="34" charset="0"/>
              </a:rPr>
              <a:t> de PME.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3">
            <a:extLst>
              <a:ext uri="{FF2B5EF4-FFF2-40B4-BE49-F238E27FC236}">
                <a16:creationId xmlns:a16="http://schemas.microsoft.com/office/drawing/2014/main" id="{84B5F881-310E-E916-254D-4DA9E079A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2F2AA55F-B200-992B-C2D2-67E4742A7A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Le chômage structurel</a:t>
            </a:r>
          </a:p>
        </p:txBody>
      </p:sp>
      <p:sp>
        <p:nvSpPr>
          <p:cNvPr id="50179" name="Text Box 7">
            <a:extLst>
              <a:ext uri="{FF2B5EF4-FFF2-40B4-BE49-F238E27FC236}">
                <a16:creationId xmlns:a16="http://schemas.microsoft.com/office/drawing/2014/main" id="{869D71A5-220F-83EE-A9B5-FD2BE9B6B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096963"/>
            <a:ext cx="8442325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Excursus : </a:t>
            </a:r>
            <a:r>
              <a:rPr lang="de-CH" altLang="de-DE" sz="2400" b="1" dirty="0">
                <a:latin typeface="Calibri" panose="020F0502020204030204" pitchFamily="34" charset="0"/>
              </a:rPr>
              <a:t>la fin </a:t>
            </a:r>
            <a:r>
              <a:rPr lang="de-CH" altLang="de-DE" sz="2400" b="1">
                <a:latin typeface="Calibri" panose="020F0502020204030204" pitchFamily="34" charset="0"/>
              </a:rPr>
              <a:t>du travail ? 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 dirty="0" err="1">
                <a:latin typeface="Calibri" panose="020F0502020204030204" pitchFamily="34" charset="0"/>
              </a:rPr>
              <a:t>Cette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infondée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La </a:t>
            </a:r>
            <a:r>
              <a:rPr lang="de-CH" altLang="de-DE" sz="2400" dirty="0" err="1">
                <a:latin typeface="Calibri" panose="020F0502020204030204" pitchFamily="34" charset="0"/>
              </a:rPr>
              <a:t>hausse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productivité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conduit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hausse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revenus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Conséquences : </a:t>
            </a:r>
            <a:endParaRPr lang="de-CH" altLang="de-DE" sz="2400" dirty="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/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	-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hausse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salaires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et/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ou</a:t>
            </a:r>
            <a:endParaRPr lang="de-CH" altLang="de-DE" sz="2400" dirty="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/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	-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hausse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profits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et/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ou</a:t>
            </a:r>
            <a:endParaRPr lang="de-CH" altLang="de-DE" sz="2400" dirty="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/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	-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baisse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.</a:t>
            </a:r>
          </a:p>
          <a:p>
            <a:pPr eaLnBrk="1" hangingPunct="1"/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	</a:t>
            </a:r>
          </a:p>
          <a:p>
            <a:pPr eaLnBrk="1" hangingPunct="1"/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	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demande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supplémentaire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amène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création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nouveaux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postes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travail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3">
            <a:extLst>
              <a:ext uri="{FF2B5EF4-FFF2-40B4-BE49-F238E27FC236}">
                <a16:creationId xmlns:a16="http://schemas.microsoft.com/office/drawing/2014/main" id="{C8FBCD4F-AC84-796F-A8E5-67F7AB1DD5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1202" name="Rectangle 2">
            <a:extLst>
              <a:ext uri="{FF2B5EF4-FFF2-40B4-BE49-F238E27FC236}">
                <a16:creationId xmlns:a16="http://schemas.microsoft.com/office/drawing/2014/main" id="{5CC70676-E5EF-3AB0-325D-7F0169D158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Le chômage structurel</a:t>
            </a:r>
          </a:p>
        </p:txBody>
      </p:sp>
      <p:sp>
        <p:nvSpPr>
          <p:cNvPr id="37892" name="Text Box 7">
            <a:extLst>
              <a:ext uri="{FF2B5EF4-FFF2-40B4-BE49-F238E27FC236}">
                <a16:creationId xmlns:a16="http://schemas.microsoft.com/office/drawing/2014/main" id="{3DE69878-4AE2-5B23-89C1-6BDF39E8A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096963"/>
            <a:ext cx="8548687" cy="12001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r>
              <a:rPr lang="de-CH" altLang="de-DE" sz="2400" b="1">
                <a:latin typeface="Calibri" panose="020F0502020204030204" pitchFamily="34" charset="0"/>
              </a:rPr>
              <a:t>Excursus : </a:t>
            </a:r>
            <a:r>
              <a:rPr lang="de-CH" altLang="de-DE" sz="2400" b="1" dirty="0">
                <a:latin typeface="Calibri" panose="020F0502020204030204" pitchFamily="34" charset="0"/>
              </a:rPr>
              <a:t>la fin </a:t>
            </a:r>
            <a:r>
              <a:rPr lang="de-CH" altLang="de-DE" sz="2400" b="1">
                <a:latin typeface="Calibri" panose="020F0502020204030204" pitchFamily="34" charset="0"/>
              </a:rPr>
              <a:t>du travail ? 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marL="0"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En Suisse, le </a:t>
            </a:r>
            <a:r>
              <a:rPr lang="de-CH" altLang="de-DE" sz="2400" dirty="0" err="1">
                <a:latin typeface="Calibri" panose="020F0502020204030204" pitchFamily="34" charset="0"/>
              </a:rPr>
              <a:t>nombre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d’actifs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occupés</a:t>
            </a:r>
            <a:r>
              <a:rPr lang="de-CH" altLang="de-DE" sz="2400" dirty="0">
                <a:latin typeface="Calibri" panose="020F0502020204030204" pitchFamily="34" charset="0"/>
              </a:rPr>
              <a:t> et le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d’activité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augmentent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long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terme</a:t>
            </a:r>
            <a:r>
              <a:rPr lang="de-CH" altLang="de-DE" sz="2400" dirty="0">
                <a:latin typeface="Calibri" panose="020F0502020204030204" pitchFamily="34" charset="0"/>
              </a:rPr>
              <a:t>. 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BB2E522-8FFE-545A-8313-1844609AE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705" y="2492896"/>
            <a:ext cx="7790590" cy="3987199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7">
            <a:extLst>
              <a:ext uri="{FF2B5EF4-FFF2-40B4-BE49-F238E27FC236}">
                <a16:creationId xmlns:a16="http://schemas.microsoft.com/office/drawing/2014/main" id="{4E52AAE8-01F4-4083-7AF4-F18B2AADF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2226" name="Rectangle 2">
            <a:extLst>
              <a:ext uri="{FF2B5EF4-FFF2-40B4-BE49-F238E27FC236}">
                <a16:creationId xmlns:a16="http://schemas.microsoft.com/office/drawing/2014/main" id="{93B21825-8FE6-9BB4-F4B1-9968F1CE9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4B97868A-990E-4F7B-51A1-0E53C72C5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2228" name="Text Box 10">
            <a:extLst>
              <a:ext uri="{FF2B5EF4-FFF2-40B4-BE49-F238E27FC236}">
                <a16:creationId xmlns:a16="http://schemas.microsoft.com/office/drawing/2014/main" id="{9156F26B-984A-01B1-0053-DACDC6DB26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6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Évaluer la situation sur le marché du travail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Les formes de chômage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Le chômage conjoncturel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Le chômage structurel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 b="1">
                <a:solidFill>
                  <a:srgbClr val="C6833E"/>
                </a:solidFill>
                <a:latin typeface="Calibri" panose="020F0502020204030204" pitchFamily="34" charset="0"/>
              </a:rPr>
              <a:t>Les causes du chômage structurel</a:t>
            </a:r>
            <a:endParaRPr lang="de-CH" altLang="de-DE" sz="2400" b="1">
              <a:solidFill>
                <a:srgbClr val="C6833E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fr-FR" sz="2400">
                <a:latin typeface="Calibri" panose="020F0502020204030204" pitchFamily="34" charset="0"/>
              </a:rPr>
              <a:t>La politique de l’emploi en Suisse</a:t>
            </a:r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3">
            <a:extLst>
              <a:ext uri="{FF2B5EF4-FFF2-40B4-BE49-F238E27FC236}">
                <a16:creationId xmlns:a16="http://schemas.microsoft.com/office/drawing/2014/main" id="{10AEC559-DED7-F756-AC27-DCE559A84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3250" name="Rectangle 2">
            <a:extLst>
              <a:ext uri="{FF2B5EF4-FFF2-40B4-BE49-F238E27FC236}">
                <a16:creationId xmlns:a16="http://schemas.microsoft.com/office/drawing/2014/main" id="{D6A27CD2-8A8C-DF17-2CCA-4DB260D771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Les causes du chômage structurel</a:t>
            </a:r>
          </a:p>
        </p:txBody>
      </p:sp>
      <p:sp>
        <p:nvSpPr>
          <p:cNvPr id="39940" name="Text Box 7">
            <a:extLst>
              <a:ext uri="{FF2B5EF4-FFF2-40B4-BE49-F238E27FC236}">
                <a16:creationId xmlns:a16="http://schemas.microsoft.com/office/drawing/2014/main" id="{3A8D1D6D-7317-17D4-CE47-137BA37D68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43000"/>
            <a:ext cx="8299450" cy="26781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niveau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structurel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dépend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flexibilité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marché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travail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forte </a:t>
            </a:r>
            <a:r>
              <a:rPr lang="de-CH" altLang="de-DE" sz="2400" dirty="0" err="1">
                <a:latin typeface="Calibri" panose="020F0502020204030204" pitchFamily="34" charset="0"/>
              </a:rPr>
              <a:t>réglementation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marché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travail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peut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donner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sentiment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subjectif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sécurité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travailleurs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mais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influence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négativement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flexibilité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donc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d’occupation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3">
            <a:extLst>
              <a:ext uri="{FF2B5EF4-FFF2-40B4-BE49-F238E27FC236}">
                <a16:creationId xmlns:a16="http://schemas.microsoft.com/office/drawing/2014/main" id="{8E04D06A-FB73-99BD-EB46-7CD0508D0D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4274" name="Rectangle 2">
            <a:extLst>
              <a:ext uri="{FF2B5EF4-FFF2-40B4-BE49-F238E27FC236}">
                <a16:creationId xmlns:a16="http://schemas.microsoft.com/office/drawing/2014/main" id="{1625FA75-3B55-6A84-05B4-667D979DE9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Les causes du chômage structurel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4275" name="Text Box 11">
            <a:extLst>
              <a:ext uri="{FF2B5EF4-FFF2-40B4-BE49-F238E27FC236}">
                <a16:creationId xmlns:a16="http://schemas.microsoft.com/office/drawing/2014/main" id="{DE683FBD-E7C7-4175-CD54-55B9203BEE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643063"/>
            <a:ext cx="8382000" cy="3816350"/>
          </a:xfrm>
          <a:prstGeom prst="rect">
            <a:avLst/>
          </a:prstGeom>
          <a:solidFill>
            <a:srgbClr val="E1BE9B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5	Types de réglementation du marché du travail</a:t>
            </a:r>
          </a:p>
          <a:p>
            <a:pPr eaLnBrk="1" hangingPunct="1"/>
            <a:endParaRPr lang="de-CH" altLang="de-DE" sz="10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1. </a:t>
            </a:r>
            <a:r>
              <a:rPr lang="fr-FR" altLang="de-DE" sz="2400">
                <a:latin typeface="Calibri" panose="020F0502020204030204" pitchFamily="34" charset="0"/>
              </a:rPr>
              <a:t>les salaires minimaux ;</a:t>
            </a:r>
            <a:br>
              <a:rPr lang="fr-FR" altLang="de-DE" sz="2400">
                <a:latin typeface="Calibri" panose="020F0502020204030204" pitchFamily="34" charset="0"/>
              </a:rPr>
            </a:br>
            <a:endParaRPr lang="fr-FR" altLang="de-DE" sz="1000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2. les négociations salariales très centralisées ;</a:t>
            </a:r>
            <a:br>
              <a:rPr lang="fr-FR" altLang="de-DE" sz="2400">
                <a:latin typeface="Calibri" panose="020F0502020204030204" pitchFamily="34" charset="0"/>
              </a:rPr>
            </a:br>
            <a:endParaRPr lang="fr-FR" altLang="de-DE" sz="1000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3. la réglementation des rapports de travail (protection contre le licenciement) ;</a:t>
            </a:r>
            <a:br>
              <a:rPr lang="fr-FR" altLang="de-DE" sz="2400">
                <a:latin typeface="Calibri" panose="020F0502020204030204" pitchFamily="34" charset="0"/>
              </a:rPr>
            </a:br>
            <a:endParaRPr lang="fr-FR" altLang="de-DE" sz="1000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4. le régime de l’assurance-chômage ;</a:t>
            </a:r>
            <a:br>
              <a:rPr lang="fr-FR" altLang="de-DE" sz="2400">
                <a:latin typeface="Calibri" panose="020F0502020204030204" pitchFamily="34" charset="0"/>
              </a:rPr>
            </a:br>
            <a:endParaRPr lang="fr-FR" altLang="de-DE" sz="1000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5. la réglementation du temps de travail.</a:t>
            </a:r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1">
            <a:extLst>
              <a:ext uri="{FF2B5EF4-FFF2-40B4-BE49-F238E27FC236}">
                <a16:creationId xmlns:a16="http://schemas.microsoft.com/office/drawing/2014/main" id="{690A0A17-8943-B7D0-75F6-439267B36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138" y="3908425"/>
            <a:ext cx="8382000" cy="457200"/>
          </a:xfrm>
          <a:prstGeom prst="rect">
            <a:avLst/>
          </a:prstGeom>
          <a:solidFill>
            <a:srgbClr val="E1BE9B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0363" indent="-360363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3. 	Protection contre le licenciement</a:t>
            </a:r>
          </a:p>
        </p:txBody>
      </p:sp>
      <p:sp>
        <p:nvSpPr>
          <p:cNvPr id="55298" name="Rectangle 3">
            <a:extLst>
              <a:ext uri="{FF2B5EF4-FFF2-40B4-BE49-F238E27FC236}">
                <a16:creationId xmlns:a16="http://schemas.microsoft.com/office/drawing/2014/main" id="{6E0296E2-A606-65C5-3914-93A4EDE84A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5299" name="Rectangle 2">
            <a:extLst>
              <a:ext uri="{FF2B5EF4-FFF2-40B4-BE49-F238E27FC236}">
                <a16:creationId xmlns:a16="http://schemas.microsoft.com/office/drawing/2014/main" id="{5763CDDB-8D08-E9D1-6DBF-448CD27F8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Les causes du chômage structurel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5300" name="Text Box 11">
            <a:extLst>
              <a:ext uri="{FF2B5EF4-FFF2-40B4-BE49-F238E27FC236}">
                <a16:creationId xmlns:a16="http://schemas.microsoft.com/office/drawing/2014/main" id="{C8302BA7-1703-8F4D-9254-0DD706C8D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285875"/>
            <a:ext cx="8382000" cy="830263"/>
          </a:xfrm>
          <a:prstGeom prst="rect">
            <a:avLst/>
          </a:prstGeom>
          <a:solidFill>
            <a:srgbClr val="E1BE9B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0363" indent="-360363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Salaires minimaux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Négociations salariales très centralisées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55301" name="Text Box 7">
            <a:extLst>
              <a:ext uri="{FF2B5EF4-FFF2-40B4-BE49-F238E27FC236}">
                <a16:creationId xmlns:a16="http://schemas.microsoft.com/office/drawing/2014/main" id="{2469EDFE-AAB1-A5DC-1F7A-D3614BF54D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2406650"/>
            <a:ext cx="8299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Salaires rigides : comme pour les prix minimaux, cela engendre un recul de la demande et donc une sur-offre </a:t>
            </a:r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</a:t>
            </a:r>
            <a:r>
              <a:rPr lang="de-CH" altLang="de-DE" sz="2400">
                <a:latin typeface="Calibri" panose="020F0502020204030204" pitchFamily="34" charset="0"/>
              </a:rPr>
              <a:t> chômage structurel.</a:t>
            </a:r>
          </a:p>
        </p:txBody>
      </p:sp>
      <p:sp>
        <p:nvSpPr>
          <p:cNvPr id="55302" name="Text Box 7">
            <a:extLst>
              <a:ext uri="{FF2B5EF4-FFF2-40B4-BE49-F238E27FC236}">
                <a16:creationId xmlns:a16="http://schemas.microsoft.com/office/drawing/2014/main" id="{71BADDD4-28A5-DA1F-9A10-6022F3404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4527550"/>
            <a:ext cx="8299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forte </a:t>
            </a:r>
            <a:r>
              <a:rPr lang="de-CH" altLang="de-DE" sz="2400" dirty="0" err="1">
                <a:latin typeface="Calibri" panose="020F0502020204030204" pitchFamily="34" charset="0"/>
              </a:rPr>
              <a:t>protection</a:t>
            </a:r>
            <a:r>
              <a:rPr lang="de-CH" altLang="de-DE" sz="2400" dirty="0">
                <a:latin typeface="Calibri" panose="020F0502020204030204" pitchFamily="34" charset="0"/>
              </a:rPr>
              <a:t> contre le </a:t>
            </a:r>
            <a:r>
              <a:rPr lang="de-CH" altLang="de-DE" sz="2400" dirty="0" err="1">
                <a:latin typeface="Calibri" panose="020F0502020204030204" pitchFamily="34" charset="0"/>
              </a:rPr>
              <a:t>licenciement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décourage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employeurs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engager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durant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bonnes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périodes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puisqu’ils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seront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empêchés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licencier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période</a:t>
            </a:r>
            <a:r>
              <a:rPr lang="de-CH" altLang="de-DE" sz="2400" dirty="0">
                <a:latin typeface="Calibri" panose="020F0502020204030204" pitchFamily="34" charset="0"/>
              </a:rPr>
              <a:t> plus difficile.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3">
            <a:extLst>
              <a:ext uri="{FF2B5EF4-FFF2-40B4-BE49-F238E27FC236}">
                <a16:creationId xmlns:a16="http://schemas.microsoft.com/office/drawing/2014/main" id="{E4550DCC-B8E4-EA68-6001-51D8B067A9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</a:p>
        </p:txBody>
      </p:sp>
      <p:sp>
        <p:nvSpPr>
          <p:cNvPr id="56322" name="Rectangle 2">
            <a:extLst>
              <a:ext uri="{FF2B5EF4-FFF2-40B4-BE49-F238E27FC236}">
                <a16:creationId xmlns:a16="http://schemas.microsoft.com/office/drawing/2014/main" id="{D1AD1E99-7B4A-0DC8-D804-049CB6F828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Les causes du chômage structurel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6323" name="Text Box 11">
            <a:extLst>
              <a:ext uri="{FF2B5EF4-FFF2-40B4-BE49-F238E27FC236}">
                <a16:creationId xmlns:a16="http://schemas.microsoft.com/office/drawing/2014/main" id="{6C016140-9A16-920A-FD87-DBAC4EBD80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285875"/>
            <a:ext cx="8382000" cy="457200"/>
          </a:xfrm>
          <a:prstGeom prst="rect">
            <a:avLst/>
          </a:prstGeom>
          <a:solidFill>
            <a:srgbClr val="E1BE9B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0363" indent="-360363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4.	Régime de l’assurance-chômage</a:t>
            </a:r>
          </a:p>
        </p:txBody>
      </p:sp>
      <p:sp>
        <p:nvSpPr>
          <p:cNvPr id="56324" name="Text Box 7">
            <a:extLst>
              <a:ext uri="{FF2B5EF4-FFF2-40B4-BE49-F238E27FC236}">
                <a16:creationId xmlns:a16="http://schemas.microsoft.com/office/drawing/2014/main" id="{FBF34ABF-EED8-A921-C12D-D57023075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2071688"/>
            <a:ext cx="82994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Une assurance-chômage généreuse réduit l’incitation des chômeurs à retrouver rapidement du travail. </a:t>
            </a:r>
          </a:p>
        </p:txBody>
      </p:sp>
      <p:sp>
        <p:nvSpPr>
          <p:cNvPr id="56325" name="Text Box 11">
            <a:extLst>
              <a:ext uri="{FF2B5EF4-FFF2-40B4-BE49-F238E27FC236}">
                <a16:creationId xmlns:a16="http://schemas.microsoft.com/office/drawing/2014/main" id="{3C94F639-437A-2B9C-C830-98B373D7DF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138" y="3670300"/>
            <a:ext cx="8382000" cy="457200"/>
          </a:xfrm>
          <a:prstGeom prst="rect">
            <a:avLst/>
          </a:prstGeom>
          <a:solidFill>
            <a:srgbClr val="E1BE9B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0363" indent="-360363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5.	Réglementation du temps de travail</a:t>
            </a:r>
          </a:p>
        </p:txBody>
      </p:sp>
      <p:sp>
        <p:nvSpPr>
          <p:cNvPr id="56326" name="Text Box 7">
            <a:extLst>
              <a:ext uri="{FF2B5EF4-FFF2-40B4-BE49-F238E27FC236}">
                <a16:creationId xmlns:a16="http://schemas.microsoft.com/office/drawing/2014/main" id="{BD8EEC62-E9D7-C0C6-09CE-67572B655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4527550"/>
            <a:ext cx="82994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Une baisse du temps de travail hebdomadaire équivaut, à salaire égal, à la fixation d’un salaire minimal.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3">
            <a:extLst>
              <a:ext uri="{FF2B5EF4-FFF2-40B4-BE49-F238E27FC236}">
                <a16:creationId xmlns:a16="http://schemas.microsoft.com/office/drawing/2014/main" id="{9DF1DE48-065C-689F-6561-A58934442A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7346" name="Rectangle 2">
            <a:extLst>
              <a:ext uri="{FF2B5EF4-FFF2-40B4-BE49-F238E27FC236}">
                <a16:creationId xmlns:a16="http://schemas.microsoft.com/office/drawing/2014/main" id="{72B00411-3528-B0CB-96AC-4B50517A4D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Les causes du chômage structurel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4036" name="Text Box 7">
            <a:extLst>
              <a:ext uri="{FF2B5EF4-FFF2-40B4-BE49-F238E27FC236}">
                <a16:creationId xmlns:a16="http://schemas.microsoft.com/office/drawing/2014/main" id="{063D9098-470D-4B72-3490-82B7DACDD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633538"/>
            <a:ext cx="8299450" cy="2308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formations</a:t>
            </a:r>
            <a:r>
              <a:rPr lang="de-CH" altLang="de-DE" sz="2400" dirty="0">
                <a:latin typeface="Calibri" panose="020F0502020204030204" pitchFamily="34" charset="0"/>
              </a:rPr>
              <a:t> initiale et </a:t>
            </a:r>
            <a:r>
              <a:rPr lang="de-CH" altLang="de-DE" sz="2400" dirty="0" err="1">
                <a:latin typeface="Calibri" panose="020F0502020204030204" pitchFamily="34" charset="0"/>
              </a:rPr>
              <a:t>continue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influencent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également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fortement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structurel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système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éducatif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permet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travailleurs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d’acquérir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facilement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d’autres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qualifications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cas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changement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structurel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7">
            <a:extLst>
              <a:ext uri="{FF2B5EF4-FFF2-40B4-BE49-F238E27FC236}">
                <a16:creationId xmlns:a16="http://schemas.microsoft.com/office/drawing/2014/main" id="{DDEB3C52-FD94-4120-F74A-A9C08D9B28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8370" name="Rectangle 2">
            <a:extLst>
              <a:ext uri="{FF2B5EF4-FFF2-40B4-BE49-F238E27FC236}">
                <a16:creationId xmlns:a16="http://schemas.microsoft.com/office/drawing/2014/main" id="{2E4E2C7E-BA11-6DA6-7BEA-C3F5ADEDF2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F30C1BCC-7A98-621A-1E81-B8FEC674D6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8372" name="Text Box 10">
            <a:extLst>
              <a:ext uri="{FF2B5EF4-FFF2-40B4-BE49-F238E27FC236}">
                <a16:creationId xmlns:a16="http://schemas.microsoft.com/office/drawing/2014/main" id="{3AF01BBD-F110-4F85-2ABE-EFD1CF34AA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6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Évaluer la situation sur le marché du travail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Les formes de chômage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Le chômage conjoncturel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Le chômage structurel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Les causes du chômage structurel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fr-FR" sz="2400" b="1">
                <a:solidFill>
                  <a:srgbClr val="C6833E"/>
                </a:solidFill>
                <a:latin typeface="Calibri" panose="020F0502020204030204" pitchFamily="34" charset="0"/>
              </a:rPr>
              <a:t>La politique de l’emploi en Suisse</a:t>
            </a:r>
            <a:endParaRPr lang="de-DE" altLang="de-DE" sz="2400" b="1">
              <a:solidFill>
                <a:srgbClr val="C6833E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7">
            <a:extLst>
              <a:ext uri="{FF2B5EF4-FFF2-40B4-BE49-F238E27FC236}">
                <a16:creationId xmlns:a16="http://schemas.microsoft.com/office/drawing/2014/main" id="{37967B8D-C7A9-3A5E-46E6-C7B718B5C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1746" name="Text Box 10">
            <a:extLst>
              <a:ext uri="{FF2B5EF4-FFF2-40B4-BE49-F238E27FC236}">
                <a16:creationId xmlns:a16="http://schemas.microsoft.com/office/drawing/2014/main" id="{800F7A07-71FF-D17C-CA03-DFEA5219F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 dirty="0" err="1">
                <a:latin typeface="Calibri" panose="020F0502020204030204" pitchFamily="34" charset="0"/>
              </a:rPr>
              <a:t>Structure</a:t>
            </a:r>
            <a:r>
              <a:rPr lang="de-CH" altLang="de-DE" sz="2400" b="1" dirty="0">
                <a:latin typeface="Calibri" panose="020F0502020204030204" pitchFamily="34" charset="0"/>
              </a:rPr>
              <a:t> du </a:t>
            </a:r>
            <a:r>
              <a:rPr lang="de-CH" altLang="de-DE" sz="2400" b="1" dirty="0" err="1">
                <a:latin typeface="Calibri" panose="020F0502020204030204" pitchFamily="34" charset="0"/>
              </a:rPr>
              <a:t>chapitre</a:t>
            </a:r>
            <a:r>
              <a:rPr lang="de-CH" altLang="de-DE" sz="2400" b="1" dirty="0">
                <a:latin typeface="Calibri" panose="020F0502020204030204" pitchFamily="34" charset="0"/>
              </a:rPr>
              <a:t> :</a:t>
            </a:r>
          </a:p>
          <a:p>
            <a:pPr eaLnBrk="1" hangingPunct="1"/>
            <a:endParaRPr lang="de-CH" altLang="de-DE" sz="2600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 b="1" dirty="0">
                <a:solidFill>
                  <a:srgbClr val="C6833E"/>
                </a:solidFill>
                <a:latin typeface="Calibri" panose="020F0502020204030204" pitchFamily="34" charset="0"/>
              </a:rPr>
              <a:t>Évaluer la situation sur le marché du travail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formes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chômage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conjoncturel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structurel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 dirty="0">
                <a:latin typeface="Calibri" panose="020F0502020204030204" pitchFamily="34" charset="0"/>
              </a:rPr>
              <a:t>Les causes du chômage structurel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fr-FR" sz="2400" dirty="0">
                <a:latin typeface="Calibri" panose="020F0502020204030204" pitchFamily="34" charset="0"/>
              </a:rPr>
              <a:t>La politique de l’emploi en Suisse</a:t>
            </a:r>
            <a:endParaRPr lang="de-DE" altLang="de-DE" sz="2400" dirty="0">
              <a:latin typeface="Calibri" panose="020F0502020204030204" pitchFamily="34" charset="0"/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C3CE829D-1F88-6BD4-5484-B87221C5B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69D2557A-DFA1-6336-12B8-1B2ADA8086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3">
            <a:extLst>
              <a:ext uri="{FF2B5EF4-FFF2-40B4-BE49-F238E27FC236}">
                <a16:creationId xmlns:a16="http://schemas.microsoft.com/office/drawing/2014/main" id="{62094EF1-A73A-F6C6-2CE4-7143C1A755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9394" name="Rectangle 2">
            <a:extLst>
              <a:ext uri="{FF2B5EF4-FFF2-40B4-BE49-F238E27FC236}">
                <a16:creationId xmlns:a16="http://schemas.microsoft.com/office/drawing/2014/main" id="{F4A46B27-672D-A8FE-A88C-F6D3290B2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de l’emploi en Suisse</a:t>
            </a:r>
          </a:p>
        </p:txBody>
      </p:sp>
      <p:sp>
        <p:nvSpPr>
          <p:cNvPr id="59395" name="Text Box 7">
            <a:extLst>
              <a:ext uri="{FF2B5EF4-FFF2-40B4-BE49-F238E27FC236}">
                <a16:creationId xmlns:a16="http://schemas.microsoft.com/office/drawing/2014/main" id="{7AAC3CD7-0DF3-CBBA-CCEC-06B9AE37B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785938"/>
            <a:ext cx="829945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En comparaison internationale, la Suisse présente un bas taux de chômage et de forts taux d’activité et d’actifs occupés.</a:t>
            </a:r>
            <a:br>
              <a:rPr lang="de-CH" altLang="de-DE" sz="2400">
                <a:latin typeface="Calibri" panose="020F0502020204030204" pitchFamily="34" charset="0"/>
              </a:rPr>
            </a:b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Les raisons principales en sont la flexibilité du marché du travail suisse et une assurance-chômage efficace.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3">
            <a:extLst>
              <a:ext uri="{FF2B5EF4-FFF2-40B4-BE49-F238E27FC236}">
                <a16:creationId xmlns:a16="http://schemas.microsoft.com/office/drawing/2014/main" id="{4628FBB1-F9B3-25A5-794D-2C8577DEC9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0418" name="Rectangle 2">
            <a:extLst>
              <a:ext uri="{FF2B5EF4-FFF2-40B4-BE49-F238E27FC236}">
                <a16:creationId xmlns:a16="http://schemas.microsoft.com/office/drawing/2014/main" id="{597892A0-6163-7DFA-B887-2CE9D34ACD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de l’emploi en Suisse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0419" name="Text Box 7">
            <a:extLst>
              <a:ext uri="{FF2B5EF4-FFF2-40B4-BE49-F238E27FC236}">
                <a16:creationId xmlns:a16="http://schemas.microsoft.com/office/drawing/2014/main" id="{F082B1DE-1794-2716-F47D-50C628FEB2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500188"/>
            <a:ext cx="8299450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Flexibilité du marché du travail en Suisse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La Suisse ne connaît pas de salaire minimal généralisé ou légal.</a:t>
            </a:r>
            <a:br>
              <a:rPr lang="de-CH" altLang="de-DE" sz="2400">
                <a:latin typeface="Calibri" panose="020F0502020204030204" pitchFamily="34" charset="0"/>
              </a:rPr>
            </a:b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La loi suisse ne fait pas obstacle à l’engagement ou au licenciement de personnes. 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Peu de restrictions au niveau du temps de travail.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3">
            <a:extLst>
              <a:ext uri="{FF2B5EF4-FFF2-40B4-BE49-F238E27FC236}">
                <a16:creationId xmlns:a16="http://schemas.microsoft.com/office/drawing/2014/main" id="{35BE8F56-1B70-1F8F-9E77-76EE7F0BBC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1442" name="Rectangle 2">
            <a:extLst>
              <a:ext uri="{FF2B5EF4-FFF2-40B4-BE49-F238E27FC236}">
                <a16:creationId xmlns:a16="http://schemas.microsoft.com/office/drawing/2014/main" id="{51046E73-1EA2-4556-EBEE-7235EE6092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de l’emploi en Suisse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1443" name="Text Box 7">
            <a:extLst>
              <a:ext uri="{FF2B5EF4-FFF2-40B4-BE49-F238E27FC236}">
                <a16:creationId xmlns:a16="http://schemas.microsoft.com/office/drawing/2014/main" id="{F4732377-3300-0C64-2604-5D47A09A0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285875"/>
            <a:ext cx="8299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Assurance-chômage en Suisse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61444" name="Text Box 11">
            <a:extLst>
              <a:ext uri="{FF2B5EF4-FFF2-40B4-BE49-F238E27FC236}">
                <a16:creationId xmlns:a16="http://schemas.microsoft.com/office/drawing/2014/main" id="{A82A05C8-E691-16C5-C227-158969011A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2133600"/>
            <a:ext cx="8382000" cy="1938992"/>
          </a:xfrm>
          <a:prstGeom prst="rect">
            <a:avLst/>
          </a:prstGeom>
          <a:solidFill>
            <a:srgbClr val="E1BE9B">
              <a:alpha val="36078"/>
            </a:srgb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endParaRPr lang="de-CH" altLang="de-DE" sz="2400" b="1" dirty="0">
              <a:latin typeface="Calibri" panose="020F0502020204030204" pitchFamily="34" charset="0"/>
            </a:endParaRPr>
          </a:p>
          <a:p>
            <a:pPr marL="457200" indent="-457200" eaLnBrk="1" hangingPunct="1">
              <a:buAutoNum type="arabicPeriod"/>
              <a:defRPr/>
            </a:pPr>
            <a:r>
              <a:rPr lang="de-CH" altLang="de-DE" sz="2400">
                <a:latin typeface="Calibri" panose="020F0502020204030204" pitchFamily="34" charset="0"/>
              </a:rPr>
              <a:t>Partie passive : </a:t>
            </a:r>
            <a:r>
              <a:rPr lang="de-CH" altLang="de-DE" sz="2400" dirty="0" err="1">
                <a:latin typeface="Calibri" panose="020F0502020204030204" pitchFamily="34" charset="0"/>
              </a:rPr>
              <a:t>paiement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indemnité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journalière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457200" indent="-457200" eaLnBrk="1" hangingPunct="1">
              <a:buAutoNum type="arabicPeriod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marL="457200" indent="-457200" eaLnBrk="1" hangingPunct="1">
              <a:buAutoNum type="arabicPeriod"/>
              <a:defRPr/>
            </a:pPr>
            <a:r>
              <a:rPr lang="de-CH" altLang="de-DE" sz="2400">
                <a:latin typeface="Calibri" panose="020F0502020204030204" pitchFamily="34" charset="0"/>
              </a:rPr>
              <a:t>Partie active : </a:t>
            </a:r>
            <a:r>
              <a:rPr lang="de-CH" altLang="de-DE" sz="2400" dirty="0" err="1">
                <a:latin typeface="Calibri" panose="020F0502020204030204" pitchFamily="34" charset="0"/>
              </a:rPr>
              <a:t>mesures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marché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travail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AutoNum type="arabicPeriod"/>
              <a:defRPr/>
            </a:pPr>
            <a:endParaRPr lang="de-DE" altLang="de-DE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3">
            <a:extLst>
              <a:ext uri="{FF2B5EF4-FFF2-40B4-BE49-F238E27FC236}">
                <a16:creationId xmlns:a16="http://schemas.microsoft.com/office/drawing/2014/main" id="{99F7E338-2A3E-6296-0881-3E29F4DE4C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2466" name="Rectangle 2">
            <a:extLst>
              <a:ext uri="{FF2B5EF4-FFF2-40B4-BE49-F238E27FC236}">
                <a16:creationId xmlns:a16="http://schemas.microsoft.com/office/drawing/2014/main" id="{944559D7-EF36-2BC5-64B9-22058B38BF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de l’emploi en Suisse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2467" name="Text Box 11">
            <a:extLst>
              <a:ext uri="{FF2B5EF4-FFF2-40B4-BE49-F238E27FC236}">
                <a16:creationId xmlns:a16="http://schemas.microsoft.com/office/drawing/2014/main" id="{5C2C4D91-5F79-E1B3-1C5B-3C63DCE53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613" y="1181100"/>
            <a:ext cx="8382000" cy="461963"/>
          </a:xfrm>
          <a:prstGeom prst="rect">
            <a:avLst/>
          </a:prstGeom>
          <a:solidFill>
            <a:srgbClr val="E1BE9B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Partie passive : paiement d’une indemnité journalière</a:t>
            </a:r>
          </a:p>
        </p:txBody>
      </p:sp>
      <p:sp>
        <p:nvSpPr>
          <p:cNvPr id="62468" name="Text Box 7">
            <a:extLst>
              <a:ext uri="{FF2B5EF4-FFF2-40B4-BE49-F238E27FC236}">
                <a16:creationId xmlns:a16="http://schemas.microsoft.com/office/drawing/2014/main" id="{E84F5ACA-62A5-20E0-6D6F-B7632F12FD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2000250"/>
            <a:ext cx="83661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Données actuelles :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Durée max. : 400 jours.</a:t>
            </a: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Indemnité : 70 % à 80 % du dernier salaire.</a:t>
            </a: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Salaire max. assuré : CHF 148</a:t>
            </a:r>
            <a:r>
              <a:rPr lang="de-CH" altLang="de-DE" sz="1500">
                <a:latin typeface="Calibri" panose="020F0502020204030204" pitchFamily="34" charset="0"/>
              </a:rPr>
              <a:t> </a:t>
            </a:r>
            <a:r>
              <a:rPr lang="de-CH" altLang="de-DE" sz="2400">
                <a:latin typeface="Calibri" panose="020F0502020204030204" pitchFamily="34" charset="0"/>
              </a:rPr>
              <a:t>200.</a:t>
            </a: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Période de cotisation : 12 mois au cours des 2 dernières années.</a:t>
            </a: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Financement de l’assurance par des cotisations prélevées auprès des employeurs et employés.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3">
            <a:extLst>
              <a:ext uri="{FF2B5EF4-FFF2-40B4-BE49-F238E27FC236}">
                <a16:creationId xmlns:a16="http://schemas.microsoft.com/office/drawing/2014/main" id="{E81116B0-877C-8F62-25D4-C448ED53B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3490" name="Rectangle 2">
            <a:extLst>
              <a:ext uri="{FF2B5EF4-FFF2-40B4-BE49-F238E27FC236}">
                <a16:creationId xmlns:a16="http://schemas.microsoft.com/office/drawing/2014/main" id="{230F2BE7-1E33-6A13-FA80-938F01E4ED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de l’emploi en Suisse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3491" name="Text Box 11">
            <a:extLst>
              <a:ext uri="{FF2B5EF4-FFF2-40B4-BE49-F238E27FC236}">
                <a16:creationId xmlns:a16="http://schemas.microsoft.com/office/drawing/2014/main" id="{340FEA63-BE46-D597-A0D2-AB188740F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613" y="1181100"/>
            <a:ext cx="8382000" cy="461963"/>
          </a:xfrm>
          <a:prstGeom prst="rect">
            <a:avLst/>
          </a:prstGeom>
          <a:solidFill>
            <a:srgbClr val="E1BE9B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Partie active : mesures du marché du travail</a:t>
            </a:r>
          </a:p>
        </p:txBody>
      </p:sp>
      <p:sp>
        <p:nvSpPr>
          <p:cNvPr id="63492" name="Text Box 7">
            <a:extLst>
              <a:ext uri="{FF2B5EF4-FFF2-40B4-BE49-F238E27FC236}">
                <a16:creationId xmlns:a16="http://schemas.microsoft.com/office/drawing/2014/main" id="{B8A044E9-DDC6-C3EF-0916-11937C31E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2000250"/>
            <a:ext cx="8299450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dirty="0" err="1">
                <a:latin typeface="Calibri" panose="020F0502020204030204" pitchFamily="34" charset="0"/>
              </a:rPr>
              <a:t>Mesures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marché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travail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importantes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>
                <a:latin typeface="Calibri" panose="020F0502020204030204" pitchFamily="34" charset="0"/>
              </a:rPr>
              <a:t>en Suisse :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Formation </a:t>
            </a:r>
            <a:r>
              <a:rPr lang="de-CH" altLang="de-DE" sz="2400" dirty="0" err="1">
                <a:latin typeface="Calibri" panose="020F0502020204030204" pitchFamily="34" charset="0"/>
              </a:rPr>
              <a:t>continue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reconversion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chômeurs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</a:pPr>
            <a:endParaRPr lang="de-CH" altLang="de-DE" sz="10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Allocations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temporaires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durant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période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d’initiation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nouveau </a:t>
            </a:r>
            <a:r>
              <a:rPr lang="de-CH" altLang="de-DE" sz="2400" dirty="0" err="1">
                <a:latin typeface="Calibri" panose="020F0502020204030204" pitchFamily="34" charset="0"/>
              </a:rPr>
              <a:t>travail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</a:pPr>
            <a:endParaRPr lang="de-CH" altLang="de-DE" sz="10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Promotion de </a:t>
            </a:r>
            <a:r>
              <a:rPr lang="de-CH" altLang="de-DE" sz="2400" dirty="0" err="1">
                <a:latin typeface="Calibri" panose="020F0502020204030204" pitchFamily="34" charset="0"/>
              </a:rPr>
              <a:t>l’indépendance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</a:pPr>
            <a:endParaRPr lang="de-CH" altLang="de-DE" sz="10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err="1">
                <a:latin typeface="Calibri" panose="020F0502020204030204" pitchFamily="34" charset="0"/>
              </a:rPr>
              <a:t>Gain</a:t>
            </a:r>
            <a:r>
              <a:rPr lang="de-CH" altLang="de-DE" sz="2400">
                <a:latin typeface="Calibri" panose="020F0502020204030204" pitchFamily="34" charset="0"/>
              </a:rPr>
              <a:t> intermédiaire : </a:t>
            </a:r>
            <a:r>
              <a:rPr lang="de-CH" altLang="de-DE" sz="2400" dirty="0">
                <a:latin typeface="Calibri" panose="020F0502020204030204" pitchFamily="34" charset="0"/>
              </a:rPr>
              <a:t>forme de </a:t>
            </a:r>
            <a:r>
              <a:rPr lang="de-CH" altLang="de-DE" sz="2400" dirty="0" err="1">
                <a:latin typeface="Calibri" panose="020F0502020204030204" pitchFamily="34" charset="0"/>
              </a:rPr>
              <a:t>subside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temps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permet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chômeur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d’accepter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provisoirement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emploi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moins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rémunéré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6">
            <a:extLst>
              <a:ext uri="{FF2B5EF4-FFF2-40B4-BE49-F238E27FC236}">
                <a16:creationId xmlns:a16="http://schemas.microsoft.com/office/drawing/2014/main" id="{36DC6270-B93F-977B-7C05-3402B269DC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2770" name="Rectangle 3">
            <a:extLst>
              <a:ext uri="{FF2B5EF4-FFF2-40B4-BE49-F238E27FC236}">
                <a16:creationId xmlns:a16="http://schemas.microsoft.com/office/drawing/2014/main" id="{125B6D82-B8C0-70A5-10C1-CA20F5A35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C13AED3C-E11F-BA23-1556-50C40192A5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Évaluer la situation sur le marché du travail</a:t>
            </a:r>
          </a:p>
        </p:txBody>
      </p:sp>
      <p:sp>
        <p:nvSpPr>
          <p:cNvPr id="32772" name="Text Box 11">
            <a:extLst>
              <a:ext uri="{FF2B5EF4-FFF2-40B4-BE49-F238E27FC236}">
                <a16:creationId xmlns:a16="http://schemas.microsoft.com/office/drawing/2014/main" id="{1A0BDF34-E044-936C-7C63-EE9BABD649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643063"/>
            <a:ext cx="8382000" cy="3416300"/>
          </a:xfrm>
          <a:prstGeom prst="rect">
            <a:avLst/>
          </a:prstGeom>
          <a:solidFill>
            <a:srgbClr val="E1BE9B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Indicateurs importants concernant le marché du travail :</a:t>
            </a:r>
            <a:br>
              <a:rPr lang="de-CH" altLang="de-DE" sz="2400" b="1">
                <a:latin typeface="Calibri" panose="020F0502020204030204" pitchFamily="34" charset="0"/>
              </a:rPr>
            </a:b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 Taux de chômage</a:t>
            </a:r>
          </a:p>
          <a:p>
            <a:pPr eaLnBrk="1" hangingPunct="1">
              <a:buFontTx/>
              <a:buAutoNum type="arabicPeriod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 Taux d’activité</a:t>
            </a:r>
          </a:p>
          <a:p>
            <a:pPr eaLnBrk="1" hangingPunct="1">
              <a:buFontTx/>
              <a:buAutoNum type="arabicPeriod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 Taux d’actifs occupés</a:t>
            </a:r>
          </a:p>
          <a:p>
            <a:pPr eaLnBrk="1" hangingPunct="1">
              <a:buFontTx/>
              <a:buAutoNum type="arabicPeriod"/>
            </a:pPr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>
            <a:extLst>
              <a:ext uri="{FF2B5EF4-FFF2-40B4-BE49-F238E27FC236}">
                <a16:creationId xmlns:a16="http://schemas.microsoft.com/office/drawing/2014/main" id="{5BCC6500-6465-B66B-498B-0BC7E6126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</a:p>
        </p:txBody>
      </p:sp>
      <p:sp>
        <p:nvSpPr>
          <p:cNvPr id="33794" name="Text Box 7">
            <a:extLst>
              <a:ext uri="{FF2B5EF4-FFF2-40B4-BE49-F238E27FC236}">
                <a16:creationId xmlns:a16="http://schemas.microsoft.com/office/drawing/2014/main" id="{674F02C0-3A22-5922-9F2D-0F2C9B5541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43000"/>
            <a:ext cx="8299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Indicateurs importants concernant le marché du travail 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72889E4E-5AB8-9BAA-07B8-384003151C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Évaluer la situation sur le marché du travail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33796" name="Groupe 3">
            <a:extLst>
              <a:ext uri="{FF2B5EF4-FFF2-40B4-BE49-F238E27FC236}">
                <a16:creationId xmlns:a16="http://schemas.microsoft.com/office/drawing/2014/main" id="{B8AAAD16-2204-BA4C-DD80-CEE7F34A1F44}"/>
              </a:ext>
            </a:extLst>
          </p:cNvPr>
          <p:cNvGrpSpPr>
            <a:grpSpLocks/>
          </p:cNvGrpSpPr>
          <p:nvPr/>
        </p:nvGrpSpPr>
        <p:grpSpPr bwMode="auto">
          <a:xfrm>
            <a:off x="322263" y="1773238"/>
            <a:ext cx="8299450" cy="4786312"/>
            <a:chOff x="322263" y="1772816"/>
            <a:chExt cx="8299450" cy="4786629"/>
          </a:xfrm>
        </p:grpSpPr>
        <p:pic>
          <p:nvPicPr>
            <p:cNvPr id="33797" name="Image 1">
              <a:extLst>
                <a:ext uri="{FF2B5EF4-FFF2-40B4-BE49-F238E27FC236}">
                  <a16:creationId xmlns:a16="http://schemas.microsoft.com/office/drawing/2014/main" id="{9D18A4DF-B746-1EAD-5321-82B7BD6A02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263" y="1772816"/>
              <a:ext cx="8299450" cy="4786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2D02A4B-F6A3-FF37-BB38-FE9FC0611D46}"/>
                </a:ext>
              </a:extLst>
            </p:cNvPr>
            <p:cNvSpPr/>
            <p:nvPr/>
          </p:nvSpPr>
          <p:spPr>
            <a:xfrm>
              <a:off x="539750" y="1772816"/>
              <a:ext cx="1079500" cy="144472"/>
            </a:xfrm>
            <a:prstGeom prst="rect">
              <a:avLst/>
            </a:prstGeom>
            <a:solidFill>
              <a:srgbClr val="F8EF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CH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7">
            <a:extLst>
              <a:ext uri="{FF2B5EF4-FFF2-40B4-BE49-F238E27FC236}">
                <a16:creationId xmlns:a16="http://schemas.microsoft.com/office/drawing/2014/main" id="{75C6057E-7F91-7C29-4C95-C5DA490A9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0873A33A-3A37-0CED-803A-6D94F7899A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57CE80F5-7E90-3057-3C9D-C2BF31B583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</a:p>
        </p:txBody>
      </p:sp>
      <p:sp>
        <p:nvSpPr>
          <p:cNvPr id="34820" name="Text Box 10">
            <a:extLst>
              <a:ext uri="{FF2B5EF4-FFF2-40B4-BE49-F238E27FC236}">
                <a16:creationId xmlns:a16="http://schemas.microsoft.com/office/drawing/2014/main" id="{514B2296-60C6-2140-2847-6BA639743C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6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Évaluer la situation sur le marché du travail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 b="1">
                <a:solidFill>
                  <a:srgbClr val="C6833E"/>
                </a:solidFill>
                <a:latin typeface="Calibri" panose="020F0502020204030204" pitchFamily="34" charset="0"/>
              </a:rPr>
              <a:t>Les formes de chômage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Le chômage conjoncturel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Le chômage structurel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Les causes du chômage structurel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fr-FR" sz="2400">
                <a:latin typeface="Calibri" panose="020F0502020204030204" pitchFamily="34" charset="0"/>
              </a:rPr>
              <a:t>La politique de l’emploi en Suisse</a:t>
            </a:r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3">
            <a:extLst>
              <a:ext uri="{FF2B5EF4-FFF2-40B4-BE49-F238E27FC236}">
                <a16:creationId xmlns:a16="http://schemas.microsoft.com/office/drawing/2014/main" id="{FD00E164-F530-4863-7E6A-ABE72FBA01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5842B05B-16E3-505E-E58C-C28ADC026B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Les formes de chômage</a:t>
            </a:r>
          </a:p>
        </p:txBody>
      </p:sp>
      <p:grpSp>
        <p:nvGrpSpPr>
          <p:cNvPr id="35843" name="Groupe 3">
            <a:extLst>
              <a:ext uri="{FF2B5EF4-FFF2-40B4-BE49-F238E27FC236}">
                <a16:creationId xmlns:a16="http://schemas.microsoft.com/office/drawing/2014/main" id="{29D39C64-C52B-605D-7EF0-944F536AEF2A}"/>
              </a:ext>
            </a:extLst>
          </p:cNvPr>
          <p:cNvGrpSpPr>
            <a:grpSpLocks/>
          </p:cNvGrpSpPr>
          <p:nvPr/>
        </p:nvGrpSpPr>
        <p:grpSpPr bwMode="auto">
          <a:xfrm>
            <a:off x="0" y="1484313"/>
            <a:ext cx="8982075" cy="4321175"/>
            <a:chOff x="0" y="1484785"/>
            <a:chExt cx="8981578" cy="4320480"/>
          </a:xfrm>
        </p:grpSpPr>
        <p:pic>
          <p:nvPicPr>
            <p:cNvPr id="35844" name="Image 1">
              <a:extLst>
                <a:ext uri="{FF2B5EF4-FFF2-40B4-BE49-F238E27FC236}">
                  <a16:creationId xmlns:a16="http://schemas.microsoft.com/office/drawing/2014/main" id="{27F68452-EF51-9BE9-F112-F25EB80AF4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84785"/>
              <a:ext cx="8981578" cy="4320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9F6A23A-DA26-A69B-CFFC-1A48B995887F}"/>
                </a:ext>
              </a:extLst>
            </p:cNvPr>
            <p:cNvSpPr/>
            <p:nvPr/>
          </p:nvSpPr>
          <p:spPr>
            <a:xfrm>
              <a:off x="179378" y="1484785"/>
              <a:ext cx="1368349" cy="28729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CH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>
            <a:extLst>
              <a:ext uri="{FF2B5EF4-FFF2-40B4-BE49-F238E27FC236}">
                <a16:creationId xmlns:a16="http://schemas.microsoft.com/office/drawing/2014/main" id="{48BA0CEE-4DC7-9FE4-4527-BB73E9E40C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6866" name="Text Box 7">
            <a:extLst>
              <a:ext uri="{FF2B5EF4-FFF2-40B4-BE49-F238E27FC236}">
                <a16:creationId xmlns:a16="http://schemas.microsoft.com/office/drawing/2014/main" id="{682C1A3B-6807-FF25-1CCD-B5923AF7D4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500188"/>
            <a:ext cx="82994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Chômage frictionnel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Chômage lié à un changement de poste, chômage tampon entre deux postes. 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Forme peu problématique de chômage.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Une meilleure transparence du marché du travail tend à réduire cette forme de chômage.  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DCEA1E20-F3E4-C366-BEBF-99DAAEBBB6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Les formes de chômage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">
            <a:extLst>
              <a:ext uri="{FF2B5EF4-FFF2-40B4-BE49-F238E27FC236}">
                <a16:creationId xmlns:a16="http://schemas.microsoft.com/office/drawing/2014/main" id="{A34141E5-BF52-433C-B41E-FF05E027A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4579" name="Text Box 7">
            <a:extLst>
              <a:ext uri="{FF2B5EF4-FFF2-40B4-BE49-F238E27FC236}">
                <a16:creationId xmlns:a16="http://schemas.microsoft.com/office/drawing/2014/main" id="{D5591901-26BB-86F9-EE05-7C1B981BE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500188"/>
            <a:ext cx="8299450" cy="60023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conjoncturel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de-CH" altLang="de-DE" sz="2400" b="1" dirty="0">
                <a:latin typeface="Calibri" panose="020F0502020204030204" pitchFamily="34" charset="0"/>
              </a:rPr>
              <a:t>	</a:t>
            </a:r>
            <a:r>
              <a:rPr lang="de-CH" altLang="de-DE" sz="2400" dirty="0">
                <a:latin typeface="Calibri" panose="020F0502020204030204" pitchFamily="34" charset="0"/>
              </a:rPr>
              <a:t>Forme </a:t>
            </a:r>
            <a:r>
              <a:rPr lang="de-CH" altLang="de-DE" sz="2400" dirty="0" err="1">
                <a:latin typeface="Calibri" panose="020F0502020204030204" pitchFamily="34" charset="0"/>
              </a:rPr>
              <a:t>engendrée</a:t>
            </a:r>
            <a:r>
              <a:rPr lang="de-CH" altLang="de-DE" sz="2400" dirty="0">
                <a:latin typeface="Calibri" panose="020F0502020204030204" pitchFamily="34" charset="0"/>
              </a:rPr>
              <a:t> par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récession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structurel</a:t>
            </a:r>
            <a:r>
              <a:rPr lang="de-CH" altLang="de-DE" sz="2400" b="1" dirty="0">
                <a:latin typeface="Calibri" panose="020F0502020204030204" pitchFamily="34" charset="0"/>
              </a:rPr>
              <a:t>  </a:t>
            </a:r>
          </a:p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	</a:t>
            </a:r>
            <a:r>
              <a:rPr lang="de-CH" altLang="de-DE" sz="2400" dirty="0" err="1">
                <a:latin typeface="Calibri" panose="020F0502020204030204" pitchFamily="34" charset="0"/>
              </a:rPr>
              <a:t>Lié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l’évolution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structurelle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société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La </a:t>
            </a:r>
            <a:r>
              <a:rPr lang="de-CH" altLang="de-DE" sz="2400" dirty="0" err="1">
                <a:latin typeface="Calibri" panose="020F0502020204030204" pitchFamily="34" charset="0"/>
              </a:rPr>
              <a:t>somme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chômages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structurel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frictionnel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désignée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comme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résiduel</a:t>
            </a:r>
            <a:r>
              <a:rPr lang="de-CH" altLang="de-DE" sz="2400" b="1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>
                <a:latin typeface="Calibri" panose="020F0502020204030204" pitchFamily="34" charset="0"/>
              </a:rPr>
              <a:t>Important : </a:t>
            </a:r>
            <a:r>
              <a:rPr lang="de-CH" altLang="de-DE" sz="2400" dirty="0">
                <a:latin typeface="Calibri" panose="020F0502020204030204" pitchFamily="34" charset="0"/>
              </a:rPr>
              <a:t>à la </a:t>
            </a:r>
            <a:r>
              <a:rPr lang="de-CH" altLang="de-DE" sz="2400" dirty="0" err="1">
                <a:latin typeface="Calibri" panose="020F0502020204030204" pitchFamily="34" charset="0"/>
              </a:rPr>
              <a:t>différence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situation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conjoncturel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il</a:t>
            </a:r>
            <a:r>
              <a:rPr lang="de-CH" altLang="de-DE" sz="2400" dirty="0">
                <a:latin typeface="Calibri" panose="020F0502020204030204" pitchFamily="34" charset="0"/>
              </a:rPr>
              <a:t> y a </a:t>
            </a:r>
            <a:r>
              <a:rPr lang="de-CH" altLang="de-DE" sz="2400" dirty="0" err="1">
                <a:latin typeface="Calibri" panose="020F0502020204030204" pitchFamily="34" charset="0"/>
              </a:rPr>
              <a:t>suffisamment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postes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ouverts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cas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résiduel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2F0CA791-54AF-76CC-F970-8AC576308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C683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Les formes de chômage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 KAPITEL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 KAPITEL 1" id="{DD133BA0-00F6-4058-A13E-D0A8A5BDDEB4}" vid="{56F45A12-2BCA-4FA7-A0DC-F09880C92FD9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 KAPITEL 1</Template>
  <TotalTime>317</TotalTime>
  <Words>1548</Words>
  <Application>Microsoft Macintosh PowerPoint</Application>
  <PresentationFormat>Affichage à l'écran (4:3)</PresentationFormat>
  <Paragraphs>253</Paragraphs>
  <Slides>34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34</vt:i4>
      </vt:variant>
    </vt:vector>
  </HeadingPairs>
  <TitlesOfParts>
    <vt:vector size="41" baseType="lpstr">
      <vt:lpstr>Arial</vt:lpstr>
      <vt:lpstr>Calibri</vt:lpstr>
      <vt:lpstr>Calibri Light</vt:lpstr>
      <vt:lpstr>Frutiger 45 Light</vt:lpstr>
      <vt:lpstr>Tunga</vt:lpstr>
      <vt:lpstr>Design KAPITEL 1</vt:lpstr>
      <vt:lpstr>Benutzerdefiniertes Design</vt:lpstr>
      <vt:lpstr>Emploi et chômage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Inflation und Geldpolitik</dc:title>
  <dc:creator>Damian Künzi</dc:creator>
  <cp:lastModifiedBy>Alice Micheau</cp:lastModifiedBy>
  <cp:revision>229</cp:revision>
  <cp:lastPrinted>2019-05-09T06:07:26Z</cp:lastPrinted>
  <dcterms:created xsi:type="dcterms:W3CDTF">2007-08-28T15:32:08Z</dcterms:created>
  <dcterms:modified xsi:type="dcterms:W3CDTF">2025-03-04T09:02:15Z</dcterms:modified>
</cp:coreProperties>
</file>