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  <p:sldMasterId id="2147483792" r:id="rId2"/>
  </p:sldMasterIdLst>
  <p:notesMasterIdLst>
    <p:notesMasterId r:id="rId60"/>
  </p:notesMasterIdLst>
  <p:sldIdLst>
    <p:sldId id="256" r:id="rId3"/>
    <p:sldId id="257" r:id="rId4"/>
    <p:sldId id="258" r:id="rId5"/>
    <p:sldId id="259" r:id="rId6"/>
    <p:sldId id="261" r:id="rId7"/>
    <p:sldId id="262" r:id="rId8"/>
    <p:sldId id="294" r:id="rId9"/>
    <p:sldId id="295" r:id="rId10"/>
    <p:sldId id="263" r:id="rId11"/>
    <p:sldId id="340" r:id="rId12"/>
    <p:sldId id="296" r:id="rId13"/>
    <p:sldId id="297" r:id="rId14"/>
    <p:sldId id="298" r:id="rId15"/>
    <p:sldId id="349" r:id="rId16"/>
    <p:sldId id="334" r:id="rId17"/>
    <p:sldId id="304" r:id="rId18"/>
    <p:sldId id="305" r:id="rId19"/>
    <p:sldId id="344" r:id="rId20"/>
    <p:sldId id="306" r:id="rId21"/>
    <p:sldId id="307" r:id="rId22"/>
    <p:sldId id="308" r:id="rId23"/>
    <p:sldId id="309" r:id="rId24"/>
    <p:sldId id="310" r:id="rId25"/>
    <p:sldId id="345" r:id="rId26"/>
    <p:sldId id="336" r:id="rId27"/>
    <p:sldId id="313" r:id="rId28"/>
    <p:sldId id="312" r:id="rId29"/>
    <p:sldId id="315" r:id="rId30"/>
    <p:sldId id="337" r:id="rId31"/>
    <p:sldId id="314" r:id="rId32"/>
    <p:sldId id="316" r:id="rId33"/>
    <p:sldId id="317" r:id="rId34"/>
    <p:sldId id="318" r:id="rId35"/>
    <p:sldId id="319" r:id="rId36"/>
    <p:sldId id="350" r:id="rId37"/>
    <p:sldId id="320" r:id="rId38"/>
    <p:sldId id="321" r:id="rId39"/>
    <p:sldId id="322" r:id="rId40"/>
    <p:sldId id="338" r:id="rId41"/>
    <p:sldId id="323" r:id="rId42"/>
    <p:sldId id="324" r:id="rId43"/>
    <p:sldId id="347" r:id="rId44"/>
    <p:sldId id="325" r:id="rId45"/>
    <p:sldId id="348" r:id="rId46"/>
    <p:sldId id="326" r:id="rId47"/>
    <p:sldId id="352" r:id="rId48"/>
    <p:sldId id="353" r:id="rId49"/>
    <p:sldId id="354" r:id="rId50"/>
    <p:sldId id="355" r:id="rId51"/>
    <p:sldId id="339" r:id="rId52"/>
    <p:sldId id="328" r:id="rId53"/>
    <p:sldId id="329" r:id="rId54"/>
    <p:sldId id="330" r:id="rId55"/>
    <p:sldId id="331" r:id="rId56"/>
    <p:sldId id="332" r:id="rId57"/>
    <p:sldId id="333" r:id="rId58"/>
    <p:sldId id="356" r:id="rId59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73" autoAdjust="0"/>
    <p:restoredTop sz="95850" autoAdjust="0"/>
  </p:normalViewPr>
  <p:slideViewPr>
    <p:cSldViewPr>
      <p:cViewPr varScale="1">
        <p:scale>
          <a:sx n="118" d="100"/>
          <a:sy n="118" d="100"/>
        </p:scale>
        <p:origin x="1552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61" Type="http://schemas.openxmlformats.org/officeDocument/2006/relationships/presProps" Target="pres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B5EC4467-0750-719E-A633-3438812944E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Tunga" pitchFamily="2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8DB1BD0-FB44-1E1F-2F5A-3BE09827115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Tunga" pitchFamily="2"/>
              </a:defRPr>
            </a:lvl1pPr>
          </a:lstStyle>
          <a:p>
            <a:pPr>
              <a:defRPr/>
            </a:pPr>
            <a:fld id="{E5EA930D-C33B-0D49-822E-3A17F652E0A2}" type="datetimeFigureOut">
              <a:rPr lang="de-DE"/>
              <a:pPr>
                <a:defRPr/>
              </a:pPr>
              <a:t>04.03.25</a:t>
            </a:fld>
            <a:endParaRPr lang="de-CH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28979038-BCA4-709C-5E79-92B6D3BE55E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CH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A9243B22-85EF-4037-C0C6-5CB7E39F9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CH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5E45705-DD0A-A526-91ED-0FE7221BBF7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Tunga" pitchFamily="2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EECD3E3-A822-870D-FC7D-C153903BF0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31EB82A-DC40-B94F-9197-D6ADD8CA8AE1}" type="slidenum">
              <a:rPr lang="de-CH" altLang="de-DE"/>
              <a:pPr>
                <a:defRPr/>
              </a:pPr>
              <a:t>‹N°›</a:t>
            </a:fld>
            <a:endParaRPr lang="de-CH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Folienbildplatzhalter 1">
            <a:extLst>
              <a:ext uri="{FF2B5EF4-FFF2-40B4-BE49-F238E27FC236}">
                <a16:creationId xmlns:a16="http://schemas.microsoft.com/office/drawing/2014/main" id="{9E2E7E60-34D5-DAB0-A395-6840E617399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izenplatzhalter 2">
            <a:extLst>
              <a:ext uri="{FF2B5EF4-FFF2-40B4-BE49-F238E27FC236}">
                <a16:creationId xmlns:a16="http://schemas.microsoft.com/office/drawing/2014/main" id="{C59808F6-939A-AF47-FA66-B5AE06BD1F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CH" altLang="de-DE"/>
          </a:p>
        </p:txBody>
      </p:sp>
      <p:sp>
        <p:nvSpPr>
          <p:cNvPr id="32771" name="Foliennummernplatzhalter 3">
            <a:extLst>
              <a:ext uri="{FF2B5EF4-FFF2-40B4-BE49-F238E27FC236}">
                <a16:creationId xmlns:a16="http://schemas.microsoft.com/office/drawing/2014/main" id="{C53DEDF0-4BF4-D909-194E-AA66210930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0B693CB-982E-B441-A966-62DD93FC37E4}" type="slidenum">
              <a:rPr lang="de-CH" altLang="de-DE" smtClean="0">
                <a:latin typeface="Tunga" panose="020B0502040204020203" pitchFamily="34" charset="0"/>
              </a:rPr>
              <a:pPr>
                <a:spcBef>
                  <a:spcPct val="0"/>
                </a:spcBef>
              </a:pPr>
              <a:t>5</a:t>
            </a:fld>
            <a:endParaRPr lang="de-CH" altLang="de-DE">
              <a:latin typeface="Tunga" panose="020B0502040204020203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31EB82A-DC40-B94F-9197-D6ADD8CA8AE1}" type="slidenum">
              <a:rPr lang="de-CH" altLang="de-DE" smtClean="0"/>
              <a:pPr>
                <a:defRPr/>
              </a:pPr>
              <a:t>17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902579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31EB82A-DC40-B94F-9197-D6ADD8CA8AE1}" type="slidenum">
              <a:rPr lang="de-CH" altLang="de-DE" smtClean="0"/>
              <a:pPr>
                <a:defRPr/>
              </a:pPr>
              <a:t>24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141226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31EB82A-DC40-B94F-9197-D6ADD8CA8AE1}" type="slidenum">
              <a:rPr lang="de-CH" altLang="de-DE" smtClean="0"/>
              <a:pPr>
                <a:defRPr/>
              </a:pPr>
              <a:t>28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2900056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31EB82A-DC40-B94F-9197-D6ADD8CA8AE1}" type="slidenum">
              <a:rPr lang="de-CH" altLang="de-DE" smtClean="0"/>
              <a:pPr>
                <a:defRPr/>
              </a:pPr>
              <a:t>53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56539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420B9E-588B-01ED-32D5-764CEDE6F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E1D97AEC-FD71-221C-410A-FE478A56F6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457950" y="6173788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5D66E6A1-54B0-BE44-BC91-61ADB893ED1D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9B2B9C2E-014E-13A0-03CB-5B1A2E71504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5429250" y="6032500"/>
            <a:ext cx="30861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5108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33F6F8F-4726-71D0-F605-97D8AC525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0D35DA-4735-973B-C6AF-265984C3C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4E5F508-D117-4E4B-99CE-C8945BFB1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0D28E46A-E59E-5E40-B4FB-627F045D4FE1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27784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118200-3456-E303-B63F-51163319D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F31B5D-3B01-78F9-0649-A8976DFFC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A1F449-6A24-82C7-F292-B96432436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F860EC72-C33B-6F40-9164-9027A31085F1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29419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49C87EA-3BAE-50FB-2779-1418EC392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93C58C9-8D2C-76A3-C53D-27C59F64D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979F28E-1A44-0CBB-A0C6-D712937D5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C246A355-87A9-864F-B83D-C406233801D4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36440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8FA3A8B-819C-7D04-23E5-BCA1B5BC094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AC568BF-5521-C70B-A5CE-EA1F5E69DD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2570F29-44C2-9733-D4DD-98E0BAE79A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5B420DAF-9014-1A41-8C0D-0439A01C14CD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8418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6062710-CCA4-BFBF-7D91-383E68C9B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A33E5-46F2-994E-8F10-DD75CF1B08DF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B69F100-425B-AFC2-3D18-ED4B9B509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4C97764-2E6B-D72D-2B9D-83F92AD49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BF9D6-584A-1042-8B22-92459394753F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36003795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92BBCB-C099-B88C-CA59-58C7EC2AA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192F1-4169-C041-B3A3-CA1467C13C16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60C94CE-240F-5794-3B4B-7C20A9BE1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5850811-C446-D8D4-541B-92F4C2509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F0249-0FA3-4842-B94F-FD153B38EF90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4126028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46B854-D4E7-33D2-3D95-55DF83BEC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DD75F-DBAC-1349-83C5-EAF1710FA436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E73F59C-90DF-AC56-72B6-58FC1AE55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FC7A80-11F9-B4FC-749D-E68755651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02299-B695-C74E-9924-8C0FD71FFB51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2255967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20848A14-C076-830C-45EB-45C767BEB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E41DD-163D-8147-BE2E-DCC8CD373326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D16F7D48-C765-8196-93A0-DF068A5FD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FD6A3546-3CFA-662B-DFB8-EBF5A1F1E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E1966-1333-2D47-A4FB-AD45CCD28F3E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2379953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2305FE35-B88D-B35B-A5F3-D4D9CE01C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13CE2-4DB6-6E42-A211-41878F427A23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EF390903-1C1E-0C10-A46C-4A87BD42E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FA078C3E-9B32-EF2B-0D64-6E37C67C6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65E81-7A9B-1441-8168-50DAE005057B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4948646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DD9909DF-561C-DD3E-4A40-68CE43F3F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13E62-1B45-FC4F-9C18-4A1370FAEC3D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74B92CEB-ACA2-615D-DA3B-5416D9CC8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0E5D09BE-B495-EB9D-2366-3B1291C88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5BF51-B714-9045-8162-3DF870D0262F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041667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A756E9-A77E-8B4D-8EB9-D73259963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BA5153-FFF5-5E7A-8C78-733D9707B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41D299-0654-2B4A-1A91-E28F2B4A6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7E1D00F1-9D68-BC42-8E97-881180FE3BF4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512528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07586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06DF04DA-E3AD-F357-E050-4C3FBDEEE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F147A-F280-2F4F-9533-FED185631C4C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E021C5AC-4721-1EF4-D73F-F98FBC995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7C39A405-E8FD-330A-0FFB-D33701BF1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47E3B-BE03-D245-ADC8-1C0900277BEE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21915585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2DA06A16-3356-A184-1F41-7A12CBF04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AD199-F009-354C-A25A-A26611DB6A87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FB20E58A-7352-FD72-BE5C-05A79CAAD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71D7370B-A2E2-856E-F77C-FD196D325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986BF-8300-4E4B-A4D5-178B4668303A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0285644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42313E8-C3BF-93A5-650F-AAFFB7561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14664-D4A2-8B48-819F-C63D57154B8F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D71040-CA61-8177-BD0B-367138D75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741D7D-3CE8-AEAF-DFCB-1B1D255E2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BAB52-5F5B-9E47-AE87-DDB43A0771D6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31123739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C71DA9-F6AF-C38B-4F66-B40EFD7D0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BC7B8-36C5-BE4E-8077-030037243021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513D96-03CD-F2DE-51C6-5CF8516A3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5A42160-EB1B-0B9A-4A40-88118DE97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99BDE-7B50-E342-A5D8-B3F9801D9746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3339458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61F8D44-7935-AF5B-DF6D-F226AE3FD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7AC23EF-B5EB-A9E4-9A86-E69B8D34E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5E3FF5-C220-4BB7-4051-5B4064EC2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77BC8FE6-77B1-B74A-8B61-F1618C55DD0E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97792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265AF98-F6D8-D40F-32D8-6CFA163AE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4D2103B-0B2B-F6B3-3730-720CDCBD0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121B62C-BD90-B112-6A52-DCAF6E494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C648D36F-2719-7E4D-92AB-FE28AD976E7A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56008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523AB45-02CD-71EA-CC8E-60464ACFE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F79C1E2-F922-CFAC-0641-BB716E350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BD0DBE7-7DA8-689F-45BB-ACD360AD8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34FC25A4-AFF3-3748-B241-837D32B4541F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18034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6738E9EA-5C9C-C650-B9AF-A6A8B8D04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D9BFF74A-6C5F-0DB5-6426-A9E5A4FBF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6856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dak\Desktop\hep_logo [klein].jpg">
            <a:extLst>
              <a:ext uri="{FF2B5EF4-FFF2-40B4-BE49-F238E27FC236}">
                <a16:creationId xmlns:a16="http://schemas.microsoft.com/office/drawing/2014/main" id="{005C9BC0-0A5E-DDA6-52D2-A5CA633BBCC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6286500"/>
            <a:ext cx="1555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4272803B-8C33-8E57-24BB-0340C9AA9E8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14313" y="6572250"/>
            <a:ext cx="3857625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unga" pitchFamily="2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unga" pitchFamily="2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9pPr>
          </a:lstStyle>
          <a:p>
            <a:pPr eaLnBrk="1" hangingPunct="1">
              <a:defRPr/>
            </a:pPr>
            <a:r>
              <a:rPr lang="de-CH" sz="900">
                <a:latin typeface="Frutiger 45 Light" pitchFamily="34" charset="0"/>
              </a:rPr>
              <a:t>der bildungsverlag </a:t>
            </a:r>
            <a:r>
              <a:rPr lang="de-CH" sz="1100"/>
              <a:t>•</a:t>
            </a:r>
            <a:r>
              <a:rPr lang="de-CH" sz="900">
                <a:latin typeface="Frutiger 45 Light" pitchFamily="34" charset="0"/>
              </a:rPr>
              <a:t> www.hep-verlag.ch</a:t>
            </a:r>
            <a:endParaRPr lang="de-DE" sz="900">
              <a:latin typeface="Frutiger 45 Light" pitchFamily="34" charset="0"/>
            </a:endParaRPr>
          </a:p>
        </p:txBody>
      </p:sp>
      <p:pic>
        <p:nvPicPr>
          <p:cNvPr id="4" name="Picture 9" descr="C:\Users\dak\Desktop\hep_logo [klein].jpg">
            <a:extLst>
              <a:ext uri="{FF2B5EF4-FFF2-40B4-BE49-F238E27FC236}">
                <a16:creationId xmlns:a16="http://schemas.microsoft.com/office/drawing/2014/main" id="{E1306796-87B2-AD28-57B2-176974F5D2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6286500"/>
            <a:ext cx="1555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8">
            <a:extLst>
              <a:ext uri="{FF2B5EF4-FFF2-40B4-BE49-F238E27FC236}">
                <a16:creationId xmlns:a16="http://schemas.microsoft.com/office/drawing/2014/main" id="{25F0BB71-F334-5836-423B-A820241D36E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14313" y="6572250"/>
            <a:ext cx="3857625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unga" pitchFamily="2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unga" pitchFamily="2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9pPr>
          </a:lstStyle>
          <a:p>
            <a:pPr eaLnBrk="1" hangingPunct="1">
              <a:defRPr/>
            </a:pPr>
            <a:r>
              <a:rPr lang="de-CH" sz="900">
                <a:latin typeface="Frutiger 45 Light" pitchFamily="34" charset="0"/>
              </a:rPr>
              <a:t>der bildungsverlag </a:t>
            </a:r>
            <a:r>
              <a:rPr lang="de-CH" sz="1100"/>
              <a:t>•</a:t>
            </a:r>
            <a:r>
              <a:rPr lang="de-CH" sz="900">
                <a:latin typeface="Frutiger 45 Light" pitchFamily="34" charset="0"/>
              </a:rPr>
              <a:t> www.hep-verlag.ch</a:t>
            </a:r>
            <a:endParaRPr lang="de-DE" sz="900">
              <a:latin typeface="Frutiger 45 Light" pitchFamily="34" charset="0"/>
            </a:endParaRPr>
          </a:p>
        </p:txBody>
      </p:sp>
      <p:sp>
        <p:nvSpPr>
          <p:cNvPr id="6" name="Datumsplatzhalter 1">
            <a:extLst>
              <a:ext uri="{FF2B5EF4-FFF2-40B4-BE49-F238E27FC236}">
                <a16:creationId xmlns:a16="http://schemas.microsoft.com/office/drawing/2014/main" id="{4ACF525D-D2FD-B64E-455E-4214F7F09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ußzeilenplatzhalter 2">
            <a:extLst>
              <a:ext uri="{FF2B5EF4-FFF2-40B4-BE49-F238E27FC236}">
                <a16:creationId xmlns:a16="http://schemas.microsoft.com/office/drawing/2014/main" id="{7C0A8749-0669-D29E-D3C5-3D6B95E2E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3">
            <a:extLst>
              <a:ext uri="{FF2B5EF4-FFF2-40B4-BE49-F238E27FC236}">
                <a16:creationId xmlns:a16="http://schemas.microsoft.com/office/drawing/2014/main" id="{44EA2AC6-900C-7150-DF34-11EC41296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0B0F1E31-3756-8240-8AC2-DF1972D2A061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39673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8732F58-CC53-01C0-C087-84AD616B2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227985F-A862-C516-5CD9-8980F11B5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3A08A47-A9AE-BF45-92D2-377E1D562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F1E43C58-0FD5-604A-AE5D-89F7C9AF1EAC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06776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F160C9C-2493-0490-8731-BCFDC2761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E03A19-A3C9-8048-A570-32710EE09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E1E510D-7BBD-9553-DE52-CEEA66522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31F72FB4-DD20-DA4E-AA2A-B4CC0B93B7B1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08064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>
            <a:extLst>
              <a:ext uri="{FF2B5EF4-FFF2-40B4-BE49-F238E27FC236}">
                <a16:creationId xmlns:a16="http://schemas.microsoft.com/office/drawing/2014/main" id="{33DDB8AB-E9F9-AC84-60FF-2F6BC09AD14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CH" altLang="de-DE"/>
          </a:p>
        </p:txBody>
      </p:sp>
      <p:sp>
        <p:nvSpPr>
          <p:cNvPr id="1027" name="Textplatzhalter 2">
            <a:extLst>
              <a:ext uri="{FF2B5EF4-FFF2-40B4-BE49-F238E27FC236}">
                <a16:creationId xmlns:a16="http://schemas.microsoft.com/office/drawing/2014/main" id="{E65ECE2A-B181-DC5E-01C4-C0ACC86844D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CH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E1ADA2-86E2-A239-FDAB-4E3DA6B942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solidFill>
                  <a:schemeClr val="tx1">
                    <a:tint val="75000"/>
                  </a:schemeClr>
                </a:solidFill>
                <a:latin typeface="Tunga" panose="020B0502040204020203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C78C72F-E418-82DB-87FB-1069E9E579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292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825">
                <a:solidFill>
                  <a:schemeClr val="tx1">
                    <a:tint val="75000"/>
                  </a:schemeClr>
                </a:solidFill>
                <a:latin typeface="Tunga" panose="020B0502040204020203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pic>
        <p:nvPicPr>
          <p:cNvPr id="1030" name="Picture 9" descr="C:\Users\dak\Desktop\hep_logo [klein].jpg">
            <a:extLst>
              <a:ext uri="{FF2B5EF4-FFF2-40B4-BE49-F238E27FC236}">
                <a16:creationId xmlns:a16="http://schemas.microsoft.com/office/drawing/2014/main" id="{84099F69-78E9-B853-8EC5-B5CA5172EF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6286500"/>
            <a:ext cx="1555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8">
            <a:extLst>
              <a:ext uri="{FF2B5EF4-FFF2-40B4-BE49-F238E27FC236}">
                <a16:creationId xmlns:a16="http://schemas.microsoft.com/office/drawing/2014/main" id="{0C024882-2056-EE6B-E9CC-36FD2B6D28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6572250"/>
            <a:ext cx="3857625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unga" pitchFamily="2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unga" pitchFamily="2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9pPr>
          </a:lstStyle>
          <a:p>
            <a:pPr eaLnBrk="1" hangingPunct="1">
              <a:defRPr/>
            </a:pPr>
            <a:r>
              <a:rPr lang="de-CH" sz="900" dirty="0">
                <a:latin typeface="Frutiger 45 Light" pitchFamily="34" charset="0"/>
              </a:rPr>
              <a:t>der </a:t>
            </a:r>
            <a:r>
              <a:rPr lang="de-CH" sz="900" dirty="0" err="1">
                <a:latin typeface="Frutiger 45 Light" pitchFamily="34" charset="0"/>
              </a:rPr>
              <a:t>bildungsverlag</a:t>
            </a:r>
            <a:r>
              <a:rPr lang="de-CH" sz="900" dirty="0">
                <a:latin typeface="Frutiger 45 Light" pitchFamily="34" charset="0"/>
              </a:rPr>
              <a:t> </a:t>
            </a:r>
            <a:r>
              <a:rPr lang="de-CH" sz="1100" dirty="0"/>
              <a:t>•</a:t>
            </a:r>
            <a:r>
              <a:rPr lang="de-CH" sz="900" dirty="0">
                <a:latin typeface="Frutiger 45 Light" pitchFamily="34" charset="0"/>
              </a:rPr>
              <a:t> www.hep-verlag.ch</a:t>
            </a:r>
            <a:endParaRPr lang="de-DE" sz="900" dirty="0">
              <a:latin typeface="Frutiger 45 Light" pitchFamily="34" charset="0"/>
            </a:endParaRPr>
          </a:p>
        </p:txBody>
      </p:sp>
      <p:sp>
        <p:nvSpPr>
          <p:cNvPr id="10" name="Text Box 8">
            <a:extLst>
              <a:ext uri="{FF2B5EF4-FFF2-40B4-BE49-F238E27FC236}">
                <a16:creationId xmlns:a16="http://schemas.microsoft.com/office/drawing/2014/main" id="{BA4637E1-8BF9-35FE-2212-5CE53A60D8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6583363"/>
            <a:ext cx="406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unga" pitchFamily="2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unga" pitchFamily="2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9pPr>
          </a:lstStyle>
          <a:p>
            <a:pPr eaLnBrk="1" hangingPunct="1">
              <a:defRPr/>
            </a:pPr>
            <a:r>
              <a:rPr lang="de-CH" sz="900" dirty="0">
                <a:latin typeface="Frutiger 45 Light" pitchFamily="34" charset="0"/>
              </a:rPr>
              <a:t>      </a:t>
            </a:r>
            <a:r>
              <a:rPr lang="de-CH" sz="900" dirty="0" err="1">
                <a:latin typeface="Frutiger 45 Light" pitchFamily="34" charset="0"/>
              </a:rPr>
              <a:t>Brunetti</a:t>
            </a:r>
            <a:r>
              <a:rPr lang="de-CH" sz="900" dirty="0">
                <a:latin typeface="Frutiger 45 Light" pitchFamily="34" charset="0"/>
              </a:rPr>
              <a:t> </a:t>
            </a:r>
            <a:r>
              <a:rPr lang="de-CH" sz="1100" dirty="0"/>
              <a:t>•</a:t>
            </a:r>
            <a:r>
              <a:rPr lang="de-CH" sz="1100" dirty="0">
                <a:latin typeface="Frutiger 45 Light" pitchFamily="34" charset="0"/>
              </a:rPr>
              <a:t> </a:t>
            </a:r>
            <a:r>
              <a:rPr lang="de-CH" sz="900" dirty="0">
                <a:latin typeface="Frutiger 45 Light" pitchFamily="34" charset="0"/>
              </a:rPr>
              <a:t>Volkswirtschaftslehre – Ausgabe </a:t>
            </a:r>
            <a:r>
              <a:rPr lang="de-CH" altLang="de-DE" sz="900" dirty="0">
                <a:latin typeface="Frutiger 45 Light" pitchFamily="34" charset="0"/>
              </a:rPr>
              <a:t>2017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978-3-0355-0799-7</a:t>
            </a:r>
            <a:endParaRPr lang="de-DE" sz="900" dirty="0">
              <a:latin typeface="Frutiger 45 Light" pitchFamily="34" charset="0"/>
            </a:endParaRPr>
          </a:p>
        </p:txBody>
      </p:sp>
      <p:pic>
        <p:nvPicPr>
          <p:cNvPr id="1033" name="Picture 9" descr="C:\Users\dak\Desktop\hep_logo [klein].jpg">
            <a:extLst>
              <a:ext uri="{FF2B5EF4-FFF2-40B4-BE49-F238E27FC236}">
                <a16:creationId xmlns:a16="http://schemas.microsoft.com/office/drawing/2014/main" id="{B1884142-9F5B-F1FE-5E75-87DEC4B3338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6286500"/>
            <a:ext cx="1555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8">
            <a:extLst>
              <a:ext uri="{FF2B5EF4-FFF2-40B4-BE49-F238E27FC236}">
                <a16:creationId xmlns:a16="http://schemas.microsoft.com/office/drawing/2014/main" id="{E16EA7C6-AFD6-8B64-A3F8-287F948E148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14313" y="6572250"/>
            <a:ext cx="3857625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unga" pitchFamily="2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unga" pitchFamily="2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9pPr>
          </a:lstStyle>
          <a:p>
            <a:pPr eaLnBrk="1" hangingPunct="1">
              <a:defRPr/>
            </a:pPr>
            <a:r>
              <a:rPr lang="de-CH" sz="900" dirty="0">
                <a:latin typeface="Frutiger 45 Light" pitchFamily="34" charset="0"/>
              </a:rPr>
              <a:t>der </a:t>
            </a:r>
            <a:r>
              <a:rPr lang="de-CH" sz="900" dirty="0" err="1">
                <a:latin typeface="Frutiger 45 Light" pitchFamily="34" charset="0"/>
              </a:rPr>
              <a:t>bildungsverlag</a:t>
            </a:r>
            <a:r>
              <a:rPr lang="de-CH" sz="900" dirty="0">
                <a:latin typeface="Frutiger 45 Light" pitchFamily="34" charset="0"/>
              </a:rPr>
              <a:t> </a:t>
            </a:r>
            <a:r>
              <a:rPr lang="de-CH" sz="1100" dirty="0"/>
              <a:t>•</a:t>
            </a:r>
            <a:r>
              <a:rPr lang="de-CH" sz="900" dirty="0">
                <a:latin typeface="Frutiger 45 Light" pitchFamily="34" charset="0"/>
              </a:rPr>
              <a:t> www.hep-verlag.ch</a:t>
            </a:r>
            <a:endParaRPr lang="de-DE" sz="900" dirty="0">
              <a:latin typeface="Frutiger 45 Light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2" r:id="rId1"/>
    <p:sldLayoutId id="2147484243" r:id="rId2"/>
    <p:sldLayoutId id="2147484244" r:id="rId3"/>
    <p:sldLayoutId id="2147484245" r:id="rId4"/>
    <p:sldLayoutId id="2147484246" r:id="rId5"/>
    <p:sldLayoutId id="2147484247" r:id="rId6"/>
    <p:sldLayoutId id="2147484248" r:id="rId7"/>
    <p:sldLayoutId id="2147484249" r:id="rId8"/>
    <p:sldLayoutId id="2147484250" r:id="rId9"/>
    <p:sldLayoutId id="2147484251" r:id="rId10"/>
    <p:sldLayoutId id="2147484252" r:id="rId11"/>
    <p:sldLayoutId id="2147484253" r:id="rId12"/>
    <p:sldLayoutId id="2147484254" r:id="rId13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platzhalter 1">
            <a:extLst>
              <a:ext uri="{FF2B5EF4-FFF2-40B4-BE49-F238E27FC236}">
                <a16:creationId xmlns:a16="http://schemas.microsoft.com/office/drawing/2014/main" id="{DAEC60DC-D1FD-BE84-7C75-B0C6A822B41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CH" altLang="de-DE"/>
          </a:p>
        </p:txBody>
      </p:sp>
      <p:sp>
        <p:nvSpPr>
          <p:cNvPr id="15363" name="Textplatzhalter 2">
            <a:extLst>
              <a:ext uri="{FF2B5EF4-FFF2-40B4-BE49-F238E27FC236}">
                <a16:creationId xmlns:a16="http://schemas.microsoft.com/office/drawing/2014/main" id="{A1949EA5-1AA2-399C-1967-113B3AB64AF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CH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4DA947C-2B11-04AF-3178-5F6BDBED03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unga" panose="020B0502040204020203" pitchFamily="34" charset="0"/>
              </a:defRPr>
            </a:lvl1pPr>
          </a:lstStyle>
          <a:p>
            <a:pPr>
              <a:defRPr/>
            </a:pPr>
            <a:fld id="{EBBB94FB-58C0-EC40-8DAF-E52A581C8D0B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F94CB89-7C44-1B3E-1417-1B21A4A836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unga" panose="020B0502040204020203" pitchFamily="34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94CA92-9829-0715-0E11-5175C3CB0F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7368D6B-C424-4248-B119-AE76ED56C3B3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2" r:id="rId1"/>
    <p:sldLayoutId id="2147484233" r:id="rId2"/>
    <p:sldLayoutId id="2147484234" r:id="rId3"/>
    <p:sldLayoutId id="2147484235" r:id="rId4"/>
    <p:sldLayoutId id="2147484236" r:id="rId5"/>
    <p:sldLayoutId id="2147484237" r:id="rId6"/>
    <p:sldLayoutId id="2147484255" r:id="rId7"/>
    <p:sldLayoutId id="2147484238" r:id="rId8"/>
    <p:sldLayoutId id="2147484239" r:id="rId9"/>
    <p:sldLayoutId id="2147484240" r:id="rId10"/>
    <p:sldLayoutId id="214748424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>
            <a:extLst>
              <a:ext uri="{FF2B5EF4-FFF2-40B4-BE49-F238E27FC236}">
                <a16:creationId xmlns:a16="http://schemas.microsoft.com/office/drawing/2014/main" id="{65F9DB14-361E-1D5F-9743-FFD65588FF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3" y="692150"/>
            <a:ext cx="7772400" cy="1470025"/>
          </a:xfrm>
        </p:spPr>
        <p:txBody>
          <a:bodyPr/>
          <a:lstStyle/>
          <a:p>
            <a:pPr eaLnBrk="1" hangingPunct="1"/>
            <a:r>
              <a:rPr lang="fr-CH" altLang="fr-FR" b="1"/>
              <a:t>Croissance et conjoncture</a:t>
            </a:r>
            <a:endParaRPr lang="de-DE" altLang="de-DE" b="1"/>
          </a:p>
        </p:txBody>
      </p:sp>
      <p:sp>
        <p:nvSpPr>
          <p:cNvPr id="16387" name="Text Box 9">
            <a:extLst>
              <a:ext uri="{FF2B5EF4-FFF2-40B4-BE49-F238E27FC236}">
                <a16:creationId xmlns:a16="http://schemas.microsoft.com/office/drawing/2014/main" id="{B9CEB094-9D58-A9A1-E6F4-42B3F84E1C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5425" y="5445125"/>
            <a:ext cx="5803900" cy="3698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>
              <a:defRPr/>
            </a:pPr>
            <a:r>
              <a:rPr lang="fr-FR" dirty="0">
                <a:latin typeface="+mj-lt"/>
              </a:rPr>
              <a:t>« Quoi, tu as deux pierres ? </a:t>
            </a:r>
            <a:r>
              <a:rPr lang="fr-CH" dirty="0">
                <a:latin typeface="+mj-lt"/>
              </a:rPr>
              <a:t>L’économie est en croissance ! »</a:t>
            </a:r>
            <a:endParaRPr lang="de-DE" altLang="de-DE" dirty="0">
              <a:latin typeface="+mj-lt"/>
            </a:endParaRPr>
          </a:p>
        </p:txBody>
      </p:sp>
      <p:pic>
        <p:nvPicPr>
          <p:cNvPr id="27651" name="Picture 7" descr="wirtschaftswachstum_klein">
            <a:extLst>
              <a:ext uri="{FF2B5EF4-FFF2-40B4-BE49-F238E27FC236}">
                <a16:creationId xmlns:a16="http://schemas.microsoft.com/office/drawing/2014/main" id="{4E4EB323-5A68-8721-3207-F0E0153420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492375"/>
            <a:ext cx="814705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Rectangle 3">
            <a:extLst>
              <a:ext uri="{FF2B5EF4-FFF2-40B4-BE49-F238E27FC236}">
                <a16:creationId xmlns:a16="http://schemas.microsoft.com/office/drawing/2014/main" id="{CB486C6B-7BA4-64A4-B059-E08F2532CA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7653" name="Rectangle 2">
            <a:extLst>
              <a:ext uri="{FF2B5EF4-FFF2-40B4-BE49-F238E27FC236}">
                <a16:creationId xmlns:a16="http://schemas.microsoft.com/office/drawing/2014/main" id="{E6235EC7-F132-2EA2-9874-AE13C5100A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6">
            <a:extLst>
              <a:ext uri="{FF2B5EF4-FFF2-40B4-BE49-F238E27FC236}">
                <a16:creationId xmlns:a16="http://schemas.microsoft.com/office/drawing/2014/main" id="{A9BE36BD-08F8-68AD-673D-88FEF496F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7890" name="Text Box 7">
            <a:extLst>
              <a:ext uri="{FF2B5EF4-FFF2-40B4-BE49-F238E27FC236}">
                <a16:creationId xmlns:a16="http://schemas.microsoft.com/office/drawing/2014/main" id="{3E3248F0-315A-EF87-CC01-639E0EF4E7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96975"/>
            <a:ext cx="8391525" cy="457200"/>
          </a:xfrm>
          <a:prstGeom prst="rect">
            <a:avLst/>
          </a:prstGeom>
          <a:solidFill>
            <a:srgbClr val="7193FF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2. L’optique des dépenses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2C8F936A-2208-813F-0E7C-1F2BCD851C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1. Mesurer la prospérité économique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DC10D63E-55B6-D556-4569-413682521E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grpSp>
        <p:nvGrpSpPr>
          <p:cNvPr id="37893" name="Groupe 5">
            <a:extLst>
              <a:ext uri="{FF2B5EF4-FFF2-40B4-BE49-F238E27FC236}">
                <a16:creationId xmlns:a16="http://schemas.microsoft.com/office/drawing/2014/main" id="{4009CFA8-2735-77B5-986F-73CCC6638361}"/>
              </a:ext>
            </a:extLst>
          </p:cNvPr>
          <p:cNvGrpSpPr>
            <a:grpSpLocks/>
          </p:cNvGrpSpPr>
          <p:nvPr/>
        </p:nvGrpSpPr>
        <p:grpSpPr bwMode="auto">
          <a:xfrm>
            <a:off x="1103313" y="2205038"/>
            <a:ext cx="6937375" cy="3733800"/>
            <a:chOff x="1044026" y="2035176"/>
            <a:chExt cx="6937924" cy="3733799"/>
          </a:xfrm>
        </p:grpSpPr>
        <p:pic>
          <p:nvPicPr>
            <p:cNvPr id="37894" name="Image 2">
              <a:extLst>
                <a:ext uri="{FF2B5EF4-FFF2-40B4-BE49-F238E27FC236}">
                  <a16:creationId xmlns:a16="http://schemas.microsoft.com/office/drawing/2014/main" id="{F2964FBF-3556-A8E2-3177-99834A6354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7222" y="2035176"/>
              <a:ext cx="3974728" cy="3733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895" name="Image 4">
              <a:extLst>
                <a:ext uri="{FF2B5EF4-FFF2-40B4-BE49-F238E27FC236}">
                  <a16:creationId xmlns:a16="http://schemas.microsoft.com/office/drawing/2014/main" id="{E79AB967-BC0A-02B7-762A-8405F6FA87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4026" y="2035176"/>
              <a:ext cx="2974730" cy="3733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6">
            <a:extLst>
              <a:ext uri="{FF2B5EF4-FFF2-40B4-BE49-F238E27FC236}">
                <a16:creationId xmlns:a16="http://schemas.microsoft.com/office/drawing/2014/main" id="{1FD24851-E612-FBEE-D146-45EB26380D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8914" name="Text Box 7">
            <a:extLst>
              <a:ext uri="{FF2B5EF4-FFF2-40B4-BE49-F238E27FC236}">
                <a16:creationId xmlns:a16="http://schemas.microsoft.com/office/drawing/2014/main" id="{6CD28DB3-B08F-E75A-D75F-305ACCF2E4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96975"/>
            <a:ext cx="8391525" cy="457200"/>
          </a:xfrm>
          <a:prstGeom prst="rect">
            <a:avLst/>
          </a:prstGeom>
          <a:solidFill>
            <a:srgbClr val="7193FF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3. L’optique des revenus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27652" name="Text Box 8">
            <a:extLst>
              <a:ext uri="{FF2B5EF4-FFF2-40B4-BE49-F238E27FC236}">
                <a16:creationId xmlns:a16="http://schemas.microsoft.com/office/drawing/2014/main" id="{624A4D64-16C2-FF67-C847-09E996729A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492375"/>
            <a:ext cx="8299450" cy="19383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marL="0" indent="0" eaLnBrk="1" hangingPunct="1">
              <a:defRPr/>
            </a:pPr>
            <a:r>
              <a:rPr lang="fr-FR" altLang="de-DE" sz="2400" dirty="0">
                <a:latin typeface="Calibri" panose="020F0502020204030204" pitchFamily="34" charset="0"/>
              </a:rPr>
              <a:t>Calcul du PIB sous l’angle des revenus liés à la valeur ajoutée créée (bénéfices des entreprises et rémunérations des employés).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38916" name="Rectangle 2">
            <a:extLst>
              <a:ext uri="{FF2B5EF4-FFF2-40B4-BE49-F238E27FC236}">
                <a16:creationId xmlns:a16="http://schemas.microsoft.com/office/drawing/2014/main" id="{9EA925F4-5055-AEE2-A0AF-CC79924789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1. Mesurer la prospérité économique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8917" name="Rectangle 3">
            <a:extLst>
              <a:ext uri="{FF2B5EF4-FFF2-40B4-BE49-F238E27FC236}">
                <a16:creationId xmlns:a16="http://schemas.microsoft.com/office/drawing/2014/main" id="{436725EB-3F9D-D78E-E4D1-B6ACBBF3A2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6">
            <a:extLst>
              <a:ext uri="{FF2B5EF4-FFF2-40B4-BE49-F238E27FC236}">
                <a16:creationId xmlns:a16="http://schemas.microsoft.com/office/drawing/2014/main" id="{BABE166B-8962-FC8C-3229-30B336DA62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9938" name="Text Box 7">
            <a:extLst>
              <a:ext uri="{FF2B5EF4-FFF2-40B4-BE49-F238E27FC236}">
                <a16:creationId xmlns:a16="http://schemas.microsoft.com/office/drawing/2014/main" id="{166AC677-245F-6001-B76B-CA96664CF9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96975"/>
            <a:ext cx="8391525" cy="457200"/>
          </a:xfrm>
          <a:prstGeom prst="rect">
            <a:avLst/>
          </a:prstGeom>
          <a:solidFill>
            <a:srgbClr val="7193FF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3. L’optique des revenus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6409AF96-DE94-6CBF-DC22-5ED41720CE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1. Mesurer la prospérité économique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CB07613A-1BD1-A904-97AD-F157AA598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grpSp>
        <p:nvGrpSpPr>
          <p:cNvPr id="39941" name="Groupe 3">
            <a:extLst>
              <a:ext uri="{FF2B5EF4-FFF2-40B4-BE49-F238E27FC236}">
                <a16:creationId xmlns:a16="http://schemas.microsoft.com/office/drawing/2014/main" id="{B609DC00-4EBD-B26C-3CF4-18F7639632CA}"/>
              </a:ext>
            </a:extLst>
          </p:cNvPr>
          <p:cNvGrpSpPr>
            <a:grpSpLocks/>
          </p:cNvGrpSpPr>
          <p:nvPr/>
        </p:nvGrpSpPr>
        <p:grpSpPr bwMode="auto">
          <a:xfrm>
            <a:off x="919163" y="2205038"/>
            <a:ext cx="7553325" cy="3676650"/>
            <a:chOff x="850032" y="2112964"/>
            <a:chExt cx="7554193" cy="3676533"/>
          </a:xfrm>
        </p:grpSpPr>
        <p:pic>
          <p:nvPicPr>
            <p:cNvPr id="39942" name="Image 2">
              <a:extLst>
                <a:ext uri="{FF2B5EF4-FFF2-40B4-BE49-F238E27FC236}">
                  <a16:creationId xmlns:a16="http://schemas.microsoft.com/office/drawing/2014/main" id="{EC717A2C-2805-8F0B-847F-E009E2034A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4700" y="2112964"/>
              <a:ext cx="4489525" cy="3671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43" name="Image 2">
              <a:extLst>
                <a:ext uri="{FF2B5EF4-FFF2-40B4-BE49-F238E27FC236}">
                  <a16:creationId xmlns:a16="http://schemas.microsoft.com/office/drawing/2014/main" id="{A1F46B18-CB9F-E984-111D-ABDD7B465A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032" y="2112964"/>
              <a:ext cx="3168724" cy="3676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6">
            <a:extLst>
              <a:ext uri="{FF2B5EF4-FFF2-40B4-BE49-F238E27FC236}">
                <a16:creationId xmlns:a16="http://schemas.microsoft.com/office/drawing/2014/main" id="{94ADA8AD-0D37-A087-C93E-790CA0D202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40962" name="Text Box 7">
            <a:extLst>
              <a:ext uri="{FF2B5EF4-FFF2-40B4-BE49-F238E27FC236}">
                <a16:creationId xmlns:a16="http://schemas.microsoft.com/office/drawing/2014/main" id="{0C49C9A8-1F3F-285E-F641-12722BD96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263" y="1751013"/>
            <a:ext cx="8393112" cy="2678112"/>
          </a:xfrm>
          <a:prstGeom prst="rect">
            <a:avLst/>
          </a:prstGeom>
          <a:solidFill>
            <a:srgbClr val="7193FF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 dirty="0" err="1">
                <a:latin typeface="Calibri" panose="020F0502020204030204" pitchFamily="34" charset="0"/>
              </a:rPr>
              <a:t>Problème</a:t>
            </a:r>
            <a:r>
              <a:rPr lang="de-CH" altLang="de-DE" sz="2400" b="1" dirty="0">
                <a:latin typeface="Calibri" panose="020F0502020204030204" pitchFamily="34" charset="0"/>
              </a:rPr>
              <a:t> du PIB </a:t>
            </a:r>
            <a:r>
              <a:rPr lang="de-CH" altLang="de-DE" sz="2400" b="1" dirty="0" err="1">
                <a:latin typeface="Calibri" panose="020F0502020204030204" pitchFamily="34" charset="0"/>
              </a:rPr>
              <a:t>pour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mesurer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>
                <a:latin typeface="Calibri" panose="020F0502020204030204" pitchFamily="34" charset="0"/>
              </a:rPr>
              <a:t>la prospérité :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CH" altLang="de-DE" sz="2400" dirty="0">
                <a:latin typeface="Calibri" panose="020F0502020204030204" pitchFamily="34" charset="0"/>
              </a:rPr>
              <a:t>Ne </a:t>
            </a:r>
            <a:r>
              <a:rPr lang="de-CH" altLang="de-DE" sz="2400" dirty="0" err="1">
                <a:latin typeface="Calibri" panose="020F0502020204030204" pitchFamily="34" charset="0"/>
              </a:rPr>
              <a:t>mesure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valeur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créée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marché</a:t>
            </a:r>
            <a:r>
              <a:rPr lang="de-CH" altLang="de-DE" sz="2400" dirty="0">
                <a:latin typeface="Calibri" panose="020F0502020204030204" pitchFamily="34" charset="0"/>
              </a:rPr>
              <a:t> (</a:t>
            </a:r>
            <a:r>
              <a:rPr lang="de-CH" altLang="de-DE" sz="2400" dirty="0" err="1">
                <a:latin typeface="Calibri" panose="020F0502020204030204" pitchFamily="34" charset="0"/>
              </a:rPr>
              <a:t>travail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domestique</a:t>
            </a:r>
            <a:r>
              <a:rPr lang="de-CH" altLang="de-DE" sz="2400" dirty="0">
                <a:latin typeface="Calibri" panose="020F0502020204030204" pitchFamily="34" charset="0"/>
              </a:rPr>
              <a:t> non </a:t>
            </a:r>
            <a:r>
              <a:rPr lang="de-CH" altLang="de-DE" sz="2400" dirty="0" err="1">
                <a:latin typeface="Calibri" panose="020F0502020204030204" pitchFamily="34" charset="0"/>
              </a:rPr>
              <a:t>mesuré</a:t>
            </a:r>
            <a:r>
              <a:rPr lang="de-CH" altLang="de-DE" sz="2400" dirty="0">
                <a:latin typeface="Calibri" panose="020F0502020204030204" pitchFamily="34" charset="0"/>
              </a:rPr>
              <a:t>).</a:t>
            </a:r>
          </a:p>
          <a:p>
            <a:pPr eaLnBrk="1" hangingPunct="1">
              <a:buFontTx/>
              <a:buAutoNum type="arabicPeriod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CH" altLang="de-DE" sz="2400" dirty="0">
                <a:latin typeface="Calibri" panose="020F0502020204030204" pitchFamily="34" charset="0"/>
              </a:rPr>
              <a:t>Ne </a:t>
            </a:r>
            <a:r>
              <a:rPr lang="de-CH" altLang="de-DE" sz="2400" dirty="0" err="1">
                <a:latin typeface="Calibri" panose="020F0502020204030204" pitchFamily="34" charset="0"/>
              </a:rPr>
              <a:t>mesure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pas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pertes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valeur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préalables</a:t>
            </a:r>
            <a:r>
              <a:rPr lang="de-CH" altLang="de-DE" sz="2400" dirty="0">
                <a:latin typeface="Calibri" panose="020F0502020204030204" pitchFamily="34" charset="0"/>
              </a:rPr>
              <a:t> (p. ex. </a:t>
            </a:r>
            <a:r>
              <a:rPr lang="de-CH" altLang="de-DE" sz="2400" dirty="0" err="1">
                <a:latin typeface="Calibri" panose="020F0502020204030204" pitchFamily="34" charset="0"/>
              </a:rPr>
              <a:t>accident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voiture</a:t>
            </a:r>
            <a:r>
              <a:rPr lang="de-CH" altLang="de-DE" sz="2400" dirty="0">
                <a:latin typeface="Calibri" panose="020F0502020204030204" pitchFamily="34" charset="0"/>
              </a:rPr>
              <a:t>).</a:t>
            </a:r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CD6C7F68-6DD9-C400-EE3B-A79FAB85D4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1. Mesurer la prospérité économique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A5FC79D7-C447-5FCD-4857-1248CA1337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6">
            <a:extLst>
              <a:ext uri="{FF2B5EF4-FFF2-40B4-BE49-F238E27FC236}">
                <a16:creationId xmlns:a16="http://schemas.microsoft.com/office/drawing/2014/main" id="{F629C59E-767F-0935-F172-DEBCE55B4A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41986" name="Text Box 8">
            <a:extLst>
              <a:ext uri="{FF2B5EF4-FFF2-40B4-BE49-F238E27FC236}">
                <a16:creationId xmlns:a16="http://schemas.microsoft.com/office/drawing/2014/main" id="{6E1B1DA6-D95C-B321-3DC0-ABB1746EAB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263" y="1785938"/>
            <a:ext cx="8393112" cy="2308225"/>
          </a:xfrm>
          <a:prstGeom prst="rect">
            <a:avLst/>
          </a:prstGeom>
          <a:solidFill>
            <a:srgbClr val="7193FF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Principaux avantages du PIB :</a:t>
            </a:r>
          </a:p>
          <a:p>
            <a:pPr eaLnBrk="1" hangingPunct="1"/>
            <a:endParaRPr lang="de-CH" altLang="de-DE" sz="2400" b="1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1.  Mesure standardisée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2.  Comparaison internationale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C5CB31F8-13C8-23F8-2DB5-305E677E01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1. Mesurer la prospérité économique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A5142421-249E-CFB8-3E39-9128489C0E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7">
            <a:extLst>
              <a:ext uri="{FF2B5EF4-FFF2-40B4-BE49-F238E27FC236}">
                <a16:creationId xmlns:a16="http://schemas.microsoft.com/office/drawing/2014/main" id="{D232077C-F1B3-9DA3-EDCD-B2C5275195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43010" name="Rectangle 3">
            <a:extLst>
              <a:ext uri="{FF2B5EF4-FFF2-40B4-BE49-F238E27FC236}">
                <a16:creationId xmlns:a16="http://schemas.microsoft.com/office/drawing/2014/main" id="{7F1766A2-8E56-2701-316C-9B297CC089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D87C100F-8106-C81E-0B72-907950E33E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3012" name="Text Box 10">
            <a:extLst>
              <a:ext uri="{FF2B5EF4-FFF2-40B4-BE49-F238E27FC236}">
                <a16:creationId xmlns:a16="http://schemas.microsoft.com/office/drawing/2014/main" id="{1E7E2313-47D7-3E3E-5B26-2FA2B5D897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  <a:endParaRPr lang="de-DE" altLang="de-DE" sz="2400" b="1">
              <a:latin typeface="Calibri" panose="020F0502020204030204" pitchFamily="34" charset="0"/>
            </a:endParaRPr>
          </a:p>
          <a:p>
            <a:pPr eaLnBrk="1" hangingPunct="1"/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DE" altLang="de-DE" sz="2400">
                <a:latin typeface="Calibri" panose="020F0502020204030204" pitchFamily="34" charset="0"/>
              </a:rPr>
              <a:t>Mesurer la prospérité économique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 b="1">
                <a:solidFill>
                  <a:srgbClr val="2B53A0"/>
                </a:solidFill>
                <a:latin typeface="Calibri" panose="020F0502020204030204" pitchFamily="34" charset="0"/>
              </a:rPr>
              <a:t>Croissance : tendance à long terme</a:t>
            </a:r>
          </a:p>
          <a:p>
            <a:pPr eaLnBrk="1" hangingPunct="1">
              <a:buFontTx/>
              <a:buAutoNum type="arabicPeriod"/>
            </a:pPr>
            <a:r>
              <a:rPr lang="de-DE" altLang="de-DE" sz="2400">
                <a:latin typeface="Calibri" panose="020F0502020204030204" pitchFamily="34" charset="0"/>
              </a:rPr>
              <a:t>Politique de croissance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Conjoncture : variations à court terme</a:t>
            </a:r>
          </a:p>
          <a:p>
            <a:pPr eaLnBrk="1" hangingPunct="1">
              <a:buFontTx/>
              <a:buAutoNum type="arabicPeriod"/>
            </a:pPr>
            <a:r>
              <a:rPr lang="de-DE" altLang="de-DE" sz="2400">
                <a:latin typeface="Calibri" panose="020F0502020204030204" pitchFamily="34" charset="0"/>
              </a:rPr>
              <a:t>Politique conjoncturelle </a:t>
            </a:r>
          </a:p>
          <a:p>
            <a:pPr eaLnBrk="1" hangingPunct="1"/>
            <a:r>
              <a:rPr lang="de-DE" altLang="de-DE" sz="2400">
                <a:latin typeface="Calibri" panose="020F0502020204030204" pitchFamily="34" charset="0"/>
              </a:rPr>
              <a:t>6. </a:t>
            </a:r>
            <a:r>
              <a:rPr lang="fr-FR" altLang="de-DE" sz="2400">
                <a:latin typeface="Calibri" panose="020F0502020204030204" pitchFamily="34" charset="0"/>
              </a:rPr>
              <a:t>La politique de croissance et la politique conjoncturelle de la Suisse</a:t>
            </a:r>
            <a:r>
              <a:rPr lang="de-DE" altLang="de-DE" sz="2400">
                <a:latin typeface="Calibri" panose="020F0502020204030204" pitchFamily="34" charset="0"/>
              </a:rPr>
              <a:t> </a:t>
            </a:r>
          </a:p>
          <a:p>
            <a:pPr eaLnBrk="1" hangingPunct="1"/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4">
            <a:extLst>
              <a:ext uri="{FF2B5EF4-FFF2-40B4-BE49-F238E27FC236}">
                <a16:creationId xmlns:a16="http://schemas.microsoft.com/office/drawing/2014/main" id="{D6D6ACD8-9CEA-F9F5-D2B3-AE16991882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41987" name="Text Box 7">
            <a:extLst>
              <a:ext uri="{FF2B5EF4-FFF2-40B4-BE49-F238E27FC236}">
                <a16:creationId xmlns:a16="http://schemas.microsoft.com/office/drawing/2014/main" id="{7E8C70EB-DA7F-3577-FC74-990DF62011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96975"/>
            <a:ext cx="8299450" cy="19383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croissance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long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terme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décisifs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pour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prospérité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d’un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État. 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De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petites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différences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croissance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induisent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, à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terme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, de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grandes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différences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raison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l’</a:t>
            </a:r>
            <a:r>
              <a:rPr lang="de-CH" altLang="de-DE" sz="2400" i="1" dirty="0" err="1">
                <a:latin typeface="Calibri" panose="020F0502020204030204" pitchFamily="34" charset="0"/>
                <a:sym typeface="Wingdings" panose="05000000000000000000" pitchFamily="2" charset="2"/>
              </a:rPr>
              <a:t>intérêt</a:t>
            </a:r>
            <a:r>
              <a:rPr lang="de-CH" altLang="de-DE" sz="2400" i="1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i="1" dirty="0" err="1">
                <a:latin typeface="Calibri" panose="020F0502020204030204" pitchFamily="34" charset="0"/>
                <a:sym typeface="Wingdings" panose="05000000000000000000" pitchFamily="2" charset="2"/>
              </a:rPr>
              <a:t>composé</a:t>
            </a:r>
            <a:r>
              <a:rPr lang="de-CH" altLang="de-DE" sz="2400" i="1" dirty="0">
                <a:latin typeface="Calibri" panose="020F0502020204030204" pitchFamily="34" charset="0"/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E1C9A9B1-8B94-C557-72C1-2FD9FFAF2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4036" name="Rectangle 2">
            <a:extLst>
              <a:ext uri="{FF2B5EF4-FFF2-40B4-BE49-F238E27FC236}">
                <a16:creationId xmlns:a16="http://schemas.microsoft.com/office/drawing/2014/main" id="{7FD488D1-44A1-21D5-B38A-7FDDADAEF0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Croissance : tendance à long terme</a:t>
            </a:r>
          </a:p>
        </p:txBody>
      </p:sp>
      <p:sp>
        <p:nvSpPr>
          <p:cNvPr id="44037" name="Text Box 9">
            <a:extLst>
              <a:ext uri="{FF2B5EF4-FFF2-40B4-BE49-F238E27FC236}">
                <a16:creationId xmlns:a16="http://schemas.microsoft.com/office/drawing/2014/main" id="{2F560180-6824-373A-E33F-C89063196E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4367213"/>
            <a:ext cx="8280400" cy="1200150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 typeface="Wingdings" pitchFamily="2" charset="2"/>
              <a:buChar char="à"/>
            </a:pPr>
            <a:r>
              <a:rPr lang="de-CH" altLang="de-DE" sz="2400" b="1" i="1">
                <a:latin typeface="Calibri" panose="020F0502020204030204" pitchFamily="34" charset="0"/>
              </a:rPr>
              <a:t> Intérêt composé</a:t>
            </a:r>
            <a:r>
              <a:rPr lang="de-CH" altLang="de-DE" sz="2400">
                <a:latin typeface="Calibri" panose="020F0502020204030204" pitchFamily="34" charset="0"/>
              </a:rPr>
              <a:t> 			</a:t>
            </a:r>
          </a:p>
          <a:p>
            <a:pPr eaLnBrk="1" hangingPunct="1">
              <a:buFont typeface="Wingdings" pitchFamily="2" charset="2"/>
              <a:buNone/>
            </a:pPr>
            <a:r>
              <a:rPr lang="fr-FR" altLang="de-DE" sz="2400">
                <a:latin typeface="Calibri" panose="020F0502020204030204" pitchFamily="34" charset="0"/>
                <a:sym typeface="Wingdings" pitchFamily="2" charset="2"/>
              </a:rPr>
              <a:t>Intérêt payé sur les intérêts qui ont été perçus et incorporés au capital.</a:t>
            </a:r>
            <a:endParaRPr lang="de-DE" altLang="de-DE" sz="2400">
              <a:latin typeface="Calibri" panose="020F0502020204030204" pitchFamily="34" charset="0"/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4">
            <a:extLst>
              <a:ext uri="{FF2B5EF4-FFF2-40B4-BE49-F238E27FC236}">
                <a16:creationId xmlns:a16="http://schemas.microsoft.com/office/drawing/2014/main" id="{8513E592-E376-EDA8-8074-493EC8FBBC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45058" name="Text Box 7">
            <a:extLst>
              <a:ext uri="{FF2B5EF4-FFF2-40B4-BE49-F238E27FC236}">
                <a16:creationId xmlns:a16="http://schemas.microsoft.com/office/drawing/2014/main" id="{7BAD28EC-6B6B-1F20-BC36-3854B33FD3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928688"/>
            <a:ext cx="82994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De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petites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différences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croissance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induisent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, à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terme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, de </a:t>
            </a:r>
            <a:r>
              <a:rPr lang="de-CH" altLang="de-DE" sz="2400" err="1">
                <a:latin typeface="Calibri" panose="020F0502020204030204" pitchFamily="34" charset="0"/>
                <a:sym typeface="Wingdings" pitchFamily="2" charset="2"/>
              </a:rPr>
              <a:t>grandes</a:t>
            </a:r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 différences :</a:t>
            </a: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913C58FF-5F8E-3924-F57E-3F6EDF7864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5060" name="Rectangle 2">
            <a:extLst>
              <a:ext uri="{FF2B5EF4-FFF2-40B4-BE49-F238E27FC236}">
                <a16:creationId xmlns:a16="http://schemas.microsoft.com/office/drawing/2014/main" id="{A656BC9B-DF4B-0404-A001-8FF2EE5B8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Croissance : tendance à long terme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212E567-6F8F-9C04-28BA-8598693D3C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262" y="1765322"/>
            <a:ext cx="8372475" cy="473984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 Box 4">
            <a:extLst>
              <a:ext uri="{FF2B5EF4-FFF2-40B4-BE49-F238E27FC236}">
                <a16:creationId xmlns:a16="http://schemas.microsoft.com/office/drawing/2014/main" id="{C5CD7BB5-6BF3-6530-3F2E-9B52558616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46082" name="Text Box 7">
            <a:extLst>
              <a:ext uri="{FF2B5EF4-FFF2-40B4-BE49-F238E27FC236}">
                <a16:creationId xmlns:a16="http://schemas.microsoft.com/office/drawing/2014/main" id="{33438956-1B8A-B429-B398-51B02F2C10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52513"/>
            <a:ext cx="82994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De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petites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différences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croissance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induisent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, à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terme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, de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grandes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différences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(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données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graphique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).</a:t>
            </a: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840385E9-D6C3-0BB4-528D-DDBFA4ED90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6084" name="Rectangle 2">
            <a:extLst>
              <a:ext uri="{FF2B5EF4-FFF2-40B4-BE49-F238E27FC236}">
                <a16:creationId xmlns:a16="http://schemas.microsoft.com/office/drawing/2014/main" id="{6ECECBE7-E309-427D-AC68-FAB7FFAA02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Croissance : tendance à long terme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6085" name="Text Box 9">
            <a:extLst>
              <a:ext uri="{FF2B5EF4-FFF2-40B4-BE49-F238E27FC236}">
                <a16:creationId xmlns:a16="http://schemas.microsoft.com/office/drawing/2014/main" id="{F15BD3CE-301D-0E44-BD2F-2461BA92F4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276475"/>
            <a:ext cx="8299450" cy="1570038"/>
          </a:xfrm>
          <a:prstGeom prst="rect">
            <a:avLst/>
          </a:prstGeom>
          <a:solidFill>
            <a:srgbClr val="7193FF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 dirty="0" err="1">
                <a:latin typeface="Calibri" panose="020F0502020204030204" pitchFamily="34" charset="0"/>
                <a:sym typeface="Wingdings" pitchFamily="2" charset="2"/>
              </a:rPr>
              <a:t>Croissance</a:t>
            </a:r>
            <a:r>
              <a:rPr lang="de-CH" altLang="de-DE" sz="2400" b="1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  <a:sym typeface="Wingdings" pitchFamily="2" charset="2"/>
              </a:rPr>
              <a:t>moyenne</a:t>
            </a:r>
            <a:r>
              <a:rPr lang="de-CH" altLang="de-DE" sz="2400" b="1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par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année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de 1820 à nos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jours</a:t>
            </a:r>
            <a:endParaRPr lang="de-CH" altLang="de-DE" sz="2400" dirty="0">
              <a:latin typeface="Calibri" panose="020F0502020204030204" pitchFamily="34" charset="0"/>
              <a:sym typeface="Wingdings" pitchFamily="2" charset="2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USA : 		1,6 % 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Japon</a:t>
            </a:r>
            <a:r>
              <a:rPr lang="de-CH" altLang="de-DE" sz="2400" dirty="0">
                <a:latin typeface="Calibri" panose="020F0502020204030204" pitchFamily="34" charset="0"/>
              </a:rPr>
              <a:t> : 		1,8 %</a:t>
            </a: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Ghana : 		1,4 %</a:t>
            </a:r>
            <a:endParaRPr lang="de-CH" altLang="de-DE" sz="2400" dirty="0">
              <a:latin typeface="Calibri" panose="020F0502020204030204" pitchFamily="34" charset="0"/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 Box 4">
            <a:extLst>
              <a:ext uri="{FF2B5EF4-FFF2-40B4-BE49-F238E27FC236}">
                <a16:creationId xmlns:a16="http://schemas.microsoft.com/office/drawing/2014/main" id="{3DE30099-5F82-584F-3642-78F6CA2732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47106" name="Text Box 7">
            <a:extLst>
              <a:ext uri="{FF2B5EF4-FFF2-40B4-BE49-F238E27FC236}">
                <a16:creationId xmlns:a16="http://schemas.microsoft.com/office/drawing/2014/main" id="{510DE61E-D642-AB35-301F-05629E6B53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981075"/>
            <a:ext cx="82994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dirty="0">
                <a:latin typeface="Calibri" panose="020F0502020204030204" pitchFamily="34" charset="0"/>
              </a:rPr>
              <a:t>Deux </a:t>
            </a:r>
            <a:r>
              <a:rPr lang="de-CH" altLang="de-DE" sz="2400" dirty="0" err="1">
                <a:latin typeface="Calibri" panose="020F0502020204030204" pitchFamily="34" charset="0"/>
              </a:rPr>
              <a:t>sources</a:t>
            </a:r>
            <a:r>
              <a:rPr lang="de-CH" altLang="de-DE" sz="2400" dirty="0">
                <a:latin typeface="Calibri" panose="020F0502020204030204" pitchFamily="34" charset="0"/>
              </a:rPr>
              <a:t> possibles de la </a:t>
            </a:r>
            <a:r>
              <a:rPr lang="de-CH" altLang="de-DE" sz="2400" dirty="0" err="1">
                <a:latin typeface="Calibri" panose="020F0502020204030204" pitchFamily="34" charset="0"/>
              </a:rPr>
              <a:t>croissance</a:t>
            </a:r>
            <a:r>
              <a:rPr lang="de-CH" altLang="de-DE" sz="2400" dirty="0">
                <a:latin typeface="Calibri" panose="020F0502020204030204" pitchFamily="34" charset="0"/>
              </a:rPr>
              <a:t> :</a:t>
            </a:r>
          </a:p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Effectuer</a:t>
            </a:r>
            <a:r>
              <a:rPr lang="de-CH" altLang="de-DE" sz="2400" dirty="0">
                <a:latin typeface="Calibri" panose="020F0502020204030204" pitchFamily="34" charset="0"/>
              </a:rPr>
              <a:t> plus </a:t>
            </a:r>
            <a:r>
              <a:rPr lang="de-CH" altLang="de-DE" sz="2400" dirty="0" err="1">
                <a:latin typeface="Calibri" panose="020F0502020204030204" pitchFamily="34" charset="0"/>
              </a:rPr>
              <a:t>d’heures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travail</a:t>
            </a:r>
            <a:r>
              <a:rPr lang="de-CH" altLang="de-DE" sz="2400" dirty="0">
                <a:latin typeface="Calibri" panose="020F0502020204030204" pitchFamily="34" charset="0"/>
              </a:rPr>
              <a:t> (plus de </a:t>
            </a:r>
            <a:r>
              <a:rPr lang="de-CH" altLang="de-DE" sz="2400" dirty="0" err="1">
                <a:latin typeface="Calibri" panose="020F0502020204030204" pitchFamily="34" charset="0"/>
              </a:rPr>
              <a:t>personnes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travaillent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ou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chaque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personne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travaille</a:t>
            </a:r>
            <a:r>
              <a:rPr lang="de-CH" altLang="de-DE" sz="2400" dirty="0">
                <a:latin typeface="Calibri" panose="020F0502020204030204" pitchFamily="34" charset="0"/>
              </a:rPr>
              <a:t> plus </a:t>
            </a:r>
            <a:r>
              <a:rPr lang="de-CH" altLang="de-DE" sz="2400" dirty="0" err="1">
                <a:latin typeface="Calibri" panose="020F0502020204030204" pitchFamily="34" charset="0"/>
              </a:rPr>
              <a:t>d’heures</a:t>
            </a:r>
            <a:r>
              <a:rPr lang="de-CH" altLang="de-DE" sz="2400" dirty="0">
                <a:latin typeface="Calibri" panose="020F0502020204030204" pitchFamily="34" charset="0"/>
              </a:rPr>
              <a:t>) ;</a:t>
            </a:r>
          </a:p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Produire</a:t>
            </a:r>
            <a:r>
              <a:rPr lang="de-CH" altLang="de-DE" sz="2400" dirty="0">
                <a:latin typeface="Calibri" panose="020F0502020204030204" pitchFamily="34" charset="0"/>
              </a:rPr>
              <a:t> plus par heure de </a:t>
            </a:r>
            <a:r>
              <a:rPr lang="de-CH" altLang="de-DE" sz="2400" dirty="0" err="1">
                <a:latin typeface="Calibri" panose="020F0502020204030204" pitchFamily="34" charset="0"/>
              </a:rPr>
              <a:t>travail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effectuée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</p:txBody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7E20D2BB-EF49-9309-C493-F69C2EEB95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47108" name="Rectangle 2">
            <a:extLst>
              <a:ext uri="{FF2B5EF4-FFF2-40B4-BE49-F238E27FC236}">
                <a16:creationId xmlns:a16="http://schemas.microsoft.com/office/drawing/2014/main" id="{C573638C-62F5-DBC6-D27E-25A1329868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Croissance : tendance à long terme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47109" name="Image 2">
            <a:extLst>
              <a:ext uri="{FF2B5EF4-FFF2-40B4-BE49-F238E27FC236}">
                <a16:creationId xmlns:a16="http://schemas.microsoft.com/office/drawing/2014/main" id="{8F70AAAC-58CA-C042-ED31-C3AF26C6D0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2746375"/>
            <a:ext cx="7359650" cy="370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11">
            <a:extLst>
              <a:ext uri="{FF2B5EF4-FFF2-40B4-BE49-F238E27FC236}">
                <a16:creationId xmlns:a16="http://schemas.microsoft.com/office/drawing/2014/main" id="{1BC7D41B-2D9E-794F-D02A-F9C0217BF3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28674" name="Text Box 12">
            <a:extLst>
              <a:ext uri="{FF2B5EF4-FFF2-40B4-BE49-F238E27FC236}">
                <a16:creationId xmlns:a16="http://schemas.microsoft.com/office/drawing/2014/main" id="{95AA0402-9AE7-178A-B72C-BEB66492B6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4075" y="1073150"/>
            <a:ext cx="60007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fr-FR" altLang="de-DE" sz="2200" i="1">
                <a:latin typeface="Calibri" panose="020F0502020204030204" pitchFamily="34" charset="0"/>
              </a:rPr>
              <a:t>« L’effet de la croissance sur la prospérité des individus est tout simplement incroyable. Une fois qu’on commence à étudier cette question, il devient difficile de s’intéresser à autre chose. »</a:t>
            </a:r>
          </a:p>
          <a:p>
            <a:pPr eaLnBrk="1" hangingPunct="1"/>
            <a:endParaRPr lang="fr-FR" altLang="de-DE" sz="2200" i="1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i="1">
                <a:latin typeface="Calibri" panose="020F0502020204030204" pitchFamily="34" charset="0"/>
              </a:rPr>
              <a:t>Robert Lucas, économiste américain (*1937)</a:t>
            </a:r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8E9E86D3-4777-B449-162C-FE3DF49D3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28676" name="Rectangle 2">
            <a:extLst>
              <a:ext uri="{FF2B5EF4-FFF2-40B4-BE49-F238E27FC236}">
                <a16:creationId xmlns:a16="http://schemas.microsoft.com/office/drawing/2014/main" id="{328CB351-2B56-D7B8-9A6C-2395D85D1B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Introduction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28677" name="Picture 9" descr="F:\hep\PP-Folien\Kapitel 3\robert lucas.jpg">
            <a:extLst>
              <a:ext uri="{FF2B5EF4-FFF2-40B4-BE49-F238E27FC236}">
                <a16:creationId xmlns:a16="http://schemas.microsoft.com/office/drawing/2014/main" id="{93ABF4DC-8A88-648E-4E7D-A01EE7FFC3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1073150"/>
            <a:ext cx="142875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4">
            <a:extLst>
              <a:ext uri="{FF2B5EF4-FFF2-40B4-BE49-F238E27FC236}">
                <a16:creationId xmlns:a16="http://schemas.microsoft.com/office/drawing/2014/main" id="{DA10FDBE-6860-C44A-6652-6010F905D8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48130" name="Text Box 7">
            <a:extLst>
              <a:ext uri="{FF2B5EF4-FFF2-40B4-BE49-F238E27FC236}">
                <a16:creationId xmlns:a16="http://schemas.microsoft.com/office/drawing/2014/main" id="{26066A56-914A-665D-8A9E-2A2766B806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908050"/>
            <a:ext cx="829945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fr-FR" altLang="de-DE" sz="2400" dirty="0">
                <a:latin typeface="Calibri" panose="020F0502020204030204" pitchFamily="34" charset="0"/>
              </a:rPr>
              <a:t>Renforcer les investissements, c’est-à-dire augmenter le capital réel, peut accroître la productivité du travail et stimuler la croissance.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Concrètement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err="1">
                <a:latin typeface="Calibri" panose="020F0502020204030204" pitchFamily="34" charset="0"/>
              </a:rPr>
              <a:t>cela</a:t>
            </a:r>
            <a:r>
              <a:rPr lang="de-CH" altLang="de-DE" sz="2400">
                <a:latin typeface="Calibri" panose="020F0502020204030204" pitchFamily="34" charset="0"/>
              </a:rPr>
              <a:t> intervient :</a:t>
            </a:r>
            <a:br>
              <a:rPr lang="de-CH" altLang="de-DE" sz="2400" dirty="0">
                <a:latin typeface="Calibri" panose="020F0502020204030204" pitchFamily="34" charset="0"/>
              </a:rPr>
            </a:b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si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travailleurs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mieux </a:t>
            </a:r>
            <a:r>
              <a:rPr lang="de-CH" altLang="de-DE" sz="2400" dirty="0" err="1">
                <a:latin typeface="Calibri" panose="020F0502020204030204" pitchFamily="34" charset="0"/>
              </a:rPr>
              <a:t>formés</a:t>
            </a:r>
            <a:r>
              <a:rPr lang="de-CH" altLang="de-DE" sz="2400" dirty="0">
                <a:latin typeface="Calibri" panose="020F0502020204030204" pitchFamily="34" charset="0"/>
              </a:rPr>
              <a:t> (</a:t>
            </a:r>
            <a:r>
              <a:rPr lang="de-CH" altLang="de-DE" sz="2400" err="1">
                <a:latin typeface="Calibri" panose="020F0502020204030204" pitchFamily="34" charset="0"/>
              </a:rPr>
              <a:t>éducation</a:t>
            </a:r>
            <a:r>
              <a:rPr lang="de-CH" altLang="de-DE" sz="2400">
                <a:latin typeface="Calibri" panose="020F0502020204030204" pitchFamily="34" charset="0"/>
              </a:rPr>
              <a:t>) ;</a:t>
            </a:r>
            <a:br>
              <a:rPr lang="de-CH" altLang="de-DE" sz="2400" dirty="0">
                <a:latin typeface="Calibri" panose="020F0502020204030204" pitchFamily="34" charset="0"/>
              </a:rPr>
            </a:b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si le </a:t>
            </a:r>
            <a:r>
              <a:rPr lang="de-CH" altLang="de-DE" sz="2400" dirty="0" err="1">
                <a:latin typeface="Calibri" panose="020F0502020204030204" pitchFamily="34" charset="0"/>
              </a:rPr>
              <a:t>savoir-faire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plus </a:t>
            </a:r>
            <a:r>
              <a:rPr lang="de-CH" altLang="de-DE" sz="2400" dirty="0" err="1">
                <a:latin typeface="Calibri" panose="020F0502020204030204" pitchFamily="34" charset="0"/>
              </a:rPr>
              <a:t>important</a:t>
            </a:r>
            <a:r>
              <a:rPr lang="de-CH" altLang="de-DE" sz="2400" dirty="0">
                <a:latin typeface="Calibri" panose="020F0502020204030204" pitchFamily="34" charset="0"/>
              </a:rPr>
              <a:t> (</a:t>
            </a:r>
            <a:r>
              <a:rPr lang="de-CH" altLang="de-DE" sz="2400" dirty="0" err="1">
                <a:latin typeface="Calibri" panose="020F0502020204030204" pitchFamily="34" charset="0"/>
              </a:rPr>
              <a:t>avancée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technique</a:t>
            </a:r>
            <a:r>
              <a:rPr lang="de-CH" altLang="de-DE" sz="2400" dirty="0">
                <a:latin typeface="Calibri" panose="020F0502020204030204" pitchFamily="34" charset="0"/>
              </a:rPr>
              <a:t>).</a:t>
            </a:r>
          </a:p>
        </p:txBody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486C442B-E311-4D29-5DB2-18B8A4FA6C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48132" name="Rectangle 2">
            <a:extLst>
              <a:ext uri="{FF2B5EF4-FFF2-40B4-BE49-F238E27FC236}">
                <a16:creationId xmlns:a16="http://schemas.microsoft.com/office/drawing/2014/main" id="{367B88FD-2AA9-CB60-6A00-D13C5FC90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Croissance : tendance à long terme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 Box 4">
            <a:extLst>
              <a:ext uri="{FF2B5EF4-FFF2-40B4-BE49-F238E27FC236}">
                <a16:creationId xmlns:a16="http://schemas.microsoft.com/office/drawing/2014/main" id="{550DD31F-87F9-E5B9-4CF2-13B3F1C15E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47107" name="Text Box 7">
            <a:extLst>
              <a:ext uri="{FF2B5EF4-FFF2-40B4-BE49-F238E27FC236}">
                <a16:creationId xmlns:a16="http://schemas.microsoft.com/office/drawing/2014/main" id="{84FD45D2-F850-4485-7FC4-8AC1514216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260475"/>
            <a:ext cx="8299450" cy="45243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Le </a:t>
            </a:r>
            <a:r>
              <a:rPr lang="de-CH" altLang="de-DE" sz="2400" dirty="0" err="1">
                <a:latin typeface="Calibri" panose="020F0502020204030204" pitchFamily="34" charset="0"/>
              </a:rPr>
              <a:t>progrès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technique</a:t>
            </a:r>
            <a:r>
              <a:rPr lang="de-CH" altLang="de-DE" sz="2400" dirty="0">
                <a:latin typeface="Calibri" panose="020F0502020204030204" pitchFamily="34" charset="0"/>
              </a:rPr>
              <a:t>, plus </a:t>
            </a:r>
            <a:r>
              <a:rPr lang="de-CH" altLang="de-DE" sz="2400" dirty="0" err="1">
                <a:latin typeface="Calibri" panose="020F0502020204030204" pitchFamily="34" charset="0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travail</a:t>
            </a:r>
            <a:r>
              <a:rPr lang="de-CH" altLang="de-DE" sz="2400" dirty="0">
                <a:latin typeface="Calibri" panose="020F0502020204030204" pitchFamily="34" charset="0"/>
              </a:rPr>
              <a:t> et le </a:t>
            </a:r>
            <a:r>
              <a:rPr lang="de-CH" altLang="de-DE" sz="2400" dirty="0" err="1">
                <a:latin typeface="Calibri" panose="020F0502020204030204" pitchFamily="34" charset="0"/>
              </a:rPr>
              <a:t>capital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facteur</a:t>
            </a:r>
            <a:r>
              <a:rPr lang="de-CH" altLang="de-DE" sz="2400" dirty="0">
                <a:latin typeface="Calibri" panose="020F0502020204030204" pitchFamily="34" charset="0"/>
              </a:rPr>
              <a:t> le plus </a:t>
            </a:r>
            <a:r>
              <a:rPr lang="de-CH" altLang="de-DE" sz="2400" dirty="0" err="1">
                <a:latin typeface="Calibri" panose="020F0502020204030204" pitchFamily="34" charset="0"/>
              </a:rPr>
              <a:t>important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pour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croissance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tendancielle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>
                <a:latin typeface="Calibri" panose="020F0502020204030204" pitchFamily="34" charset="0"/>
              </a:rPr>
              <a:t>Pourquoi ? </a:t>
            </a:r>
            <a:r>
              <a:rPr lang="de-CH" altLang="de-DE" sz="2400" dirty="0">
                <a:latin typeface="Calibri" panose="020F0502020204030204" pitchFamily="34" charset="0"/>
              </a:rPr>
              <a:t>Le </a:t>
            </a:r>
            <a:r>
              <a:rPr lang="de-CH" altLang="de-DE" sz="2400" dirty="0" err="1">
                <a:latin typeface="Calibri" panose="020F0502020204030204" pitchFamily="34" charset="0"/>
              </a:rPr>
              <a:t>travail</a:t>
            </a:r>
            <a:r>
              <a:rPr lang="de-CH" altLang="de-DE" sz="2400" dirty="0">
                <a:latin typeface="Calibri" panose="020F0502020204030204" pitchFamily="34" charset="0"/>
              </a:rPr>
              <a:t> et le </a:t>
            </a:r>
            <a:r>
              <a:rPr lang="de-CH" altLang="de-DE" sz="2400" dirty="0" err="1">
                <a:latin typeface="Calibri" panose="020F0502020204030204" pitchFamily="34" charset="0"/>
              </a:rPr>
              <a:t>capital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limités</a:t>
            </a:r>
            <a:r>
              <a:rPr lang="de-CH" altLang="de-DE" sz="2400" dirty="0">
                <a:latin typeface="Calibri" panose="020F0502020204030204" pitchFamily="34" charset="0"/>
              </a:rPr>
              <a:t>, au contraire du </a:t>
            </a:r>
            <a:r>
              <a:rPr lang="de-CH" altLang="de-DE" sz="2400" dirty="0" err="1">
                <a:latin typeface="Calibri" panose="020F0502020204030204" pitchFamily="34" charset="0"/>
              </a:rPr>
              <a:t>progrès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technique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qui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peut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fondamentalement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toujours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croître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Grâce au </a:t>
            </a:r>
            <a:r>
              <a:rPr lang="de-CH" altLang="de-DE" sz="2400" dirty="0" err="1">
                <a:latin typeface="Calibri" panose="020F0502020204030204" pitchFamily="34" charset="0"/>
              </a:rPr>
              <a:t>progrès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technique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l’humain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trouvera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toujours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nouvelles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manières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combiner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ressources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créer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valeur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53FC9169-9B1B-3B41-37A6-8C2DC2692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49156" name="Rectangle 2">
            <a:extLst>
              <a:ext uri="{FF2B5EF4-FFF2-40B4-BE49-F238E27FC236}">
                <a16:creationId xmlns:a16="http://schemas.microsoft.com/office/drawing/2014/main" id="{455FE1F7-CB49-3BF5-4AC0-7F2D996E9D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Croissance : tendance à long terme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4">
            <a:extLst>
              <a:ext uri="{FF2B5EF4-FFF2-40B4-BE49-F238E27FC236}">
                <a16:creationId xmlns:a16="http://schemas.microsoft.com/office/drawing/2014/main" id="{B4614E39-B3C3-FA01-B556-BF37F0EED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50178" name="Text Box 7">
            <a:extLst>
              <a:ext uri="{FF2B5EF4-FFF2-40B4-BE49-F238E27FC236}">
                <a16:creationId xmlns:a16="http://schemas.microsoft.com/office/drawing/2014/main" id="{265F39FE-9411-0501-BCF6-8753A3C0C5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908050"/>
            <a:ext cx="8299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Exemple concret avec la matière première </a:t>
            </a:r>
            <a:r>
              <a:rPr lang="de-CH" altLang="de-DE" sz="2400" b="1">
                <a:latin typeface="Calibri" panose="020F0502020204030204" pitchFamily="34" charset="0"/>
              </a:rPr>
              <a:t>oxyde de fer</a:t>
            </a:r>
          </a:p>
        </p:txBody>
      </p:sp>
      <p:pic>
        <p:nvPicPr>
          <p:cNvPr id="50179" name="Picture 10" descr="Lascaux">
            <a:extLst>
              <a:ext uri="{FF2B5EF4-FFF2-40B4-BE49-F238E27FC236}">
                <a16:creationId xmlns:a16="http://schemas.microsoft.com/office/drawing/2014/main" id="{1D8B2220-6F52-4AF9-797D-996D378338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557338"/>
            <a:ext cx="2160588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12" descr="stahl">
            <a:extLst>
              <a:ext uri="{FF2B5EF4-FFF2-40B4-BE49-F238E27FC236}">
                <a16:creationId xmlns:a16="http://schemas.microsoft.com/office/drawing/2014/main" id="{ABFA2B3D-25EC-20A6-955D-A847E5F8DB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295650"/>
            <a:ext cx="2160588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1" name="Text Box 15">
            <a:extLst>
              <a:ext uri="{FF2B5EF4-FFF2-40B4-BE49-F238E27FC236}">
                <a16:creationId xmlns:a16="http://schemas.microsoft.com/office/drawing/2014/main" id="{3FA7E800-558F-F069-3C08-DE5806674C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8400" y="1484313"/>
            <a:ext cx="39798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env. 14 000 av. J.-C.</a:t>
            </a: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L’oxyde de fer comme couleur</a:t>
            </a:r>
          </a:p>
        </p:txBody>
      </p:sp>
      <p:sp>
        <p:nvSpPr>
          <p:cNvPr id="50182" name="Text Box 16">
            <a:extLst>
              <a:ext uri="{FF2B5EF4-FFF2-40B4-BE49-F238E27FC236}">
                <a16:creationId xmlns:a16="http://schemas.microsoft.com/office/drawing/2014/main" id="{C2187B98-CC98-6DD9-811C-C332429687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8400" y="3246438"/>
            <a:ext cx="40322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1740</a:t>
            </a: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Première production d’acier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pic>
        <p:nvPicPr>
          <p:cNvPr id="50183" name="Picture 18" descr="Floppy_disk_5">
            <a:extLst>
              <a:ext uri="{FF2B5EF4-FFF2-40B4-BE49-F238E27FC236}">
                <a16:creationId xmlns:a16="http://schemas.microsoft.com/office/drawing/2014/main" id="{03EFF887-2CB8-DBE6-88AE-B85E3B6A0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795838"/>
            <a:ext cx="2160588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4" name="Text Box 19">
            <a:extLst>
              <a:ext uri="{FF2B5EF4-FFF2-40B4-BE49-F238E27FC236}">
                <a16:creationId xmlns:a16="http://schemas.microsoft.com/office/drawing/2014/main" id="{5C5A8199-0243-4163-EAEC-FD438F6F5F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8400" y="4749800"/>
            <a:ext cx="43195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1969</a:t>
            </a: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L’oxyde de fer dans les bandes magnétiques des disquettes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50185" name="Rectangle 3">
            <a:extLst>
              <a:ext uri="{FF2B5EF4-FFF2-40B4-BE49-F238E27FC236}">
                <a16:creationId xmlns:a16="http://schemas.microsoft.com/office/drawing/2014/main" id="{3101B4E4-561A-67F8-35E6-65A5E561AE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50186" name="Rectangle 2">
            <a:extLst>
              <a:ext uri="{FF2B5EF4-FFF2-40B4-BE49-F238E27FC236}">
                <a16:creationId xmlns:a16="http://schemas.microsoft.com/office/drawing/2014/main" id="{45239AE6-1F2B-48CE-E7DF-415DC0748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Croissance : tendance à long terme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4">
            <a:extLst>
              <a:ext uri="{FF2B5EF4-FFF2-40B4-BE49-F238E27FC236}">
                <a16:creationId xmlns:a16="http://schemas.microsoft.com/office/drawing/2014/main" id="{F62CF21D-D5D1-5906-9026-CA3BE76291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51202" name="Text Box 7">
            <a:extLst>
              <a:ext uri="{FF2B5EF4-FFF2-40B4-BE49-F238E27FC236}">
                <a16:creationId xmlns:a16="http://schemas.microsoft.com/office/drawing/2014/main" id="{3FF51E5E-4496-2161-046F-1CA6F91E73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950913"/>
            <a:ext cx="82994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La croissance va toujours de pair avec un </a:t>
            </a:r>
            <a:r>
              <a:rPr lang="de-CH" altLang="de-DE" sz="2400" i="1">
                <a:latin typeface="Calibri" panose="020F0502020204030204" pitchFamily="34" charset="0"/>
              </a:rPr>
              <a:t>changement structurel</a:t>
            </a:r>
            <a:r>
              <a:rPr lang="de-CH" altLang="de-DE" sz="240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51203" name="Text Box 15">
            <a:extLst>
              <a:ext uri="{FF2B5EF4-FFF2-40B4-BE49-F238E27FC236}">
                <a16:creationId xmlns:a16="http://schemas.microsoft.com/office/drawing/2014/main" id="{86475AFD-3666-F343-F338-D5AE3485D1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133600"/>
            <a:ext cx="8280400" cy="1570038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 typeface="Wingdings" pitchFamily="2" charset="2"/>
              <a:buChar char="à"/>
            </a:pPr>
            <a:r>
              <a:rPr lang="de-CH" altLang="de-DE" sz="2400" b="1" i="1">
                <a:latin typeface="Calibri" panose="020F0502020204030204" pitchFamily="34" charset="0"/>
              </a:rPr>
              <a:t> Changement structurel</a:t>
            </a:r>
            <a:r>
              <a:rPr lang="de-CH" altLang="de-DE" sz="2400">
                <a:latin typeface="Calibri" panose="020F0502020204030204" pitchFamily="34" charset="0"/>
              </a:rPr>
              <a:t> 			</a:t>
            </a:r>
          </a:p>
          <a:p>
            <a:pPr eaLnBrk="1" hangingPunct="1">
              <a:buFont typeface="Wingdings" pitchFamily="2" charset="2"/>
              <a:buNone/>
            </a:pPr>
            <a:r>
              <a:rPr lang="fr-FR" altLang="de-DE" sz="2400">
                <a:latin typeface="Calibri" panose="020F0502020204030204" pitchFamily="34" charset="0"/>
                <a:sym typeface="Wingdings" pitchFamily="2" charset="2"/>
              </a:rPr>
              <a:t>Modification de la structure économique d’un pays, et notamment de l’importance relative des différents secteurs de l’économie.</a:t>
            </a:r>
            <a:endParaRPr lang="de-DE" altLang="de-DE" sz="2400">
              <a:latin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51204" name="Text Box 17">
            <a:extLst>
              <a:ext uri="{FF2B5EF4-FFF2-40B4-BE49-F238E27FC236}">
                <a16:creationId xmlns:a16="http://schemas.microsoft.com/office/drawing/2014/main" id="{41F86295-0663-493D-8F13-44CEB034B7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076700"/>
            <a:ext cx="82994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Un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changement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structurel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souvent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douloureux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personnes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concernées</a:t>
            </a:r>
            <a:r>
              <a:rPr lang="de-CH" altLang="de-DE" sz="2400" dirty="0">
                <a:latin typeface="Calibri" panose="020F0502020204030204" pitchFamily="34" charset="0"/>
              </a:rPr>
              <a:t> (</a:t>
            </a:r>
            <a:r>
              <a:rPr lang="de-CH" altLang="de-DE" sz="2400" dirty="0" err="1">
                <a:latin typeface="Calibri" panose="020F0502020204030204" pitchFamily="34" charset="0"/>
              </a:rPr>
              <a:t>changement</a:t>
            </a:r>
            <a:r>
              <a:rPr lang="de-CH" altLang="de-DE" sz="2400" dirty="0">
                <a:latin typeface="Calibri" panose="020F0502020204030204" pitchFamily="34" charset="0"/>
              </a:rPr>
              <a:t> de poste, </a:t>
            </a:r>
            <a:r>
              <a:rPr lang="de-CH" altLang="de-DE" sz="2400" dirty="0" err="1">
                <a:latin typeface="Calibri" panose="020F0502020204030204" pitchFamily="34" charset="0"/>
              </a:rPr>
              <a:t>formation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continue</a:t>
            </a:r>
            <a:r>
              <a:rPr lang="de-CH" altLang="de-DE" sz="2400" dirty="0">
                <a:latin typeface="Calibri" panose="020F0502020204030204" pitchFamily="34" charset="0"/>
              </a:rPr>
              <a:t>, etc.).</a:t>
            </a: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Un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changement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structurel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peut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éventuellement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être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retardé</a:t>
            </a:r>
            <a:r>
              <a:rPr lang="de-CH" altLang="de-DE" sz="2400" dirty="0">
                <a:latin typeface="Calibri" panose="020F0502020204030204" pitchFamily="34" charset="0"/>
              </a:rPr>
              <a:t> par des </a:t>
            </a:r>
            <a:r>
              <a:rPr lang="de-CH" altLang="de-DE" sz="2400" dirty="0" err="1">
                <a:latin typeface="Calibri" panose="020F0502020204030204" pitchFamily="34" charset="0"/>
              </a:rPr>
              <a:t>politiques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coûteuses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mais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pas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empêché</a:t>
            </a:r>
            <a:r>
              <a:rPr lang="de-CH" altLang="de-DE" sz="2400" dirty="0">
                <a:latin typeface="Calibri" panose="020F0502020204030204" pitchFamily="34" charset="0"/>
              </a:rPr>
              <a:t>.  </a:t>
            </a:r>
          </a:p>
        </p:txBody>
      </p:sp>
      <p:sp>
        <p:nvSpPr>
          <p:cNvPr id="51205" name="Rectangle 3">
            <a:extLst>
              <a:ext uri="{FF2B5EF4-FFF2-40B4-BE49-F238E27FC236}">
                <a16:creationId xmlns:a16="http://schemas.microsoft.com/office/drawing/2014/main" id="{F8589D3F-82F6-A18A-2BF9-FC24C4B982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1206" name="Rectangle 2">
            <a:extLst>
              <a:ext uri="{FF2B5EF4-FFF2-40B4-BE49-F238E27FC236}">
                <a16:creationId xmlns:a16="http://schemas.microsoft.com/office/drawing/2014/main" id="{BCD47CB7-A015-660D-905F-13EEA81868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Croissance : tendance à long terme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4">
            <a:extLst>
              <a:ext uri="{FF2B5EF4-FFF2-40B4-BE49-F238E27FC236}">
                <a16:creationId xmlns:a16="http://schemas.microsoft.com/office/drawing/2014/main" id="{E2A3FD33-B319-9A15-5164-13F486A04F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52226" name="Text Box 7">
            <a:extLst>
              <a:ext uri="{FF2B5EF4-FFF2-40B4-BE49-F238E27FC236}">
                <a16:creationId xmlns:a16="http://schemas.microsoft.com/office/drawing/2014/main" id="{D19EC628-483A-889A-BF27-1198CF0018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52513"/>
            <a:ext cx="82994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Changement structurel en Suisse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401FE179-15AE-0673-2311-BC89DD2A5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2228" name="Rectangle 2">
            <a:extLst>
              <a:ext uri="{FF2B5EF4-FFF2-40B4-BE49-F238E27FC236}">
                <a16:creationId xmlns:a16="http://schemas.microsoft.com/office/drawing/2014/main" id="{DC995619-2EB5-009F-804E-CAA70B81E5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Croissance : tendance à long terme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792752F1-7590-157B-A9B5-D3EDDFBC4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" y="1903412"/>
            <a:ext cx="8372475" cy="4378023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 Box 7">
            <a:extLst>
              <a:ext uri="{FF2B5EF4-FFF2-40B4-BE49-F238E27FC236}">
                <a16:creationId xmlns:a16="http://schemas.microsoft.com/office/drawing/2014/main" id="{2F86CF98-84E7-AA1C-A29E-8CB5B10B29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53250" name="Rectangle 3">
            <a:extLst>
              <a:ext uri="{FF2B5EF4-FFF2-40B4-BE49-F238E27FC236}">
                <a16:creationId xmlns:a16="http://schemas.microsoft.com/office/drawing/2014/main" id="{47C6121B-9047-4C09-9F20-0B74FF416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3251" name="Rectangle 2">
            <a:extLst>
              <a:ext uri="{FF2B5EF4-FFF2-40B4-BE49-F238E27FC236}">
                <a16:creationId xmlns:a16="http://schemas.microsoft.com/office/drawing/2014/main" id="{9B243BA7-1907-EF64-FAFC-B033BD7D83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3252" name="Text Box 10">
            <a:extLst>
              <a:ext uri="{FF2B5EF4-FFF2-40B4-BE49-F238E27FC236}">
                <a16:creationId xmlns:a16="http://schemas.microsoft.com/office/drawing/2014/main" id="{193AE865-E4E8-4951-7E70-ED5D434102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275" y="1255713"/>
            <a:ext cx="829945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  <a:endParaRPr lang="de-DE" altLang="de-DE" sz="2400" b="1">
              <a:latin typeface="Calibri" panose="020F0502020204030204" pitchFamily="34" charset="0"/>
            </a:endParaRPr>
          </a:p>
          <a:p>
            <a:pPr eaLnBrk="1" hangingPunct="1"/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DE" altLang="de-DE" sz="2400">
                <a:latin typeface="Calibri" panose="020F0502020204030204" pitchFamily="34" charset="0"/>
              </a:rPr>
              <a:t>Mesurer la prospérité économique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Croissance : tendance à long terme</a:t>
            </a:r>
          </a:p>
          <a:p>
            <a:pPr eaLnBrk="1" hangingPunct="1">
              <a:buFontTx/>
              <a:buAutoNum type="arabicPeriod"/>
            </a:pPr>
            <a:r>
              <a:rPr lang="de-DE" altLang="de-DE" sz="2400" b="1">
                <a:solidFill>
                  <a:srgbClr val="2B53A0"/>
                </a:solidFill>
                <a:latin typeface="Calibri" panose="020F0502020204030204" pitchFamily="34" charset="0"/>
              </a:rPr>
              <a:t>Politique de croissance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Conjoncture : variations à court terme</a:t>
            </a:r>
          </a:p>
          <a:p>
            <a:pPr eaLnBrk="1" hangingPunct="1">
              <a:buFontTx/>
              <a:buAutoNum type="arabicPeriod"/>
            </a:pPr>
            <a:r>
              <a:rPr lang="de-DE" altLang="de-DE" sz="2400">
                <a:latin typeface="Calibri" panose="020F0502020204030204" pitchFamily="34" charset="0"/>
              </a:rPr>
              <a:t>Politique conjoncturelle </a:t>
            </a:r>
          </a:p>
          <a:p>
            <a:pPr eaLnBrk="1" hangingPunct="1"/>
            <a:r>
              <a:rPr lang="de-DE" altLang="de-DE" sz="2400">
                <a:latin typeface="Calibri" panose="020F0502020204030204" pitchFamily="34" charset="0"/>
              </a:rPr>
              <a:t>6. </a:t>
            </a:r>
            <a:r>
              <a:rPr lang="fr-FR" altLang="de-DE" sz="2400">
                <a:latin typeface="Calibri" panose="020F0502020204030204" pitchFamily="34" charset="0"/>
              </a:rPr>
              <a:t>La politique de croissance et la politique conjoncturelle de la Suisse</a:t>
            </a:r>
            <a:r>
              <a:rPr lang="de-DE" altLang="de-DE" sz="2400">
                <a:latin typeface="Calibri" panose="020F0502020204030204" pitchFamily="34" charset="0"/>
              </a:rPr>
              <a:t> </a:t>
            </a:r>
          </a:p>
          <a:p>
            <a:pPr eaLnBrk="1" hangingPunct="1"/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4">
            <a:extLst>
              <a:ext uri="{FF2B5EF4-FFF2-40B4-BE49-F238E27FC236}">
                <a16:creationId xmlns:a16="http://schemas.microsoft.com/office/drawing/2014/main" id="{90CC4C00-D805-4EC2-BB98-12D4782F9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54274" name="Text Box 7">
            <a:extLst>
              <a:ext uri="{FF2B5EF4-FFF2-40B4-BE49-F238E27FC236}">
                <a16:creationId xmlns:a16="http://schemas.microsoft.com/office/drawing/2014/main" id="{9F16DDA0-606A-9F4C-2979-93A595B641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950913"/>
            <a:ext cx="84248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La </a:t>
            </a:r>
            <a:r>
              <a:rPr lang="de-CH" altLang="de-DE" sz="2400" dirty="0" err="1">
                <a:latin typeface="Calibri" panose="020F0502020204030204" pitchFamily="34" charset="0"/>
              </a:rPr>
              <a:t>croissance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long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terme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déterminée</a:t>
            </a:r>
            <a:r>
              <a:rPr lang="de-CH" altLang="de-DE" sz="2400" dirty="0">
                <a:latin typeface="Calibri" panose="020F0502020204030204" pitchFamily="34" charset="0"/>
              </a:rPr>
              <a:t> par de </a:t>
            </a:r>
            <a:r>
              <a:rPr lang="de-CH" altLang="de-DE" sz="2400" dirty="0" err="1">
                <a:latin typeface="Calibri" panose="020F0502020204030204" pitchFamily="34" charset="0"/>
              </a:rPr>
              <a:t>nombreux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facteurs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eux-mêmes</a:t>
            </a:r>
            <a:r>
              <a:rPr lang="de-CH" altLang="de-DE" sz="2400" dirty="0">
                <a:latin typeface="Calibri" panose="020F0502020204030204" pitchFamily="34" charset="0"/>
              </a:rPr>
              <a:t> plus </a:t>
            </a:r>
            <a:r>
              <a:rPr lang="de-CH" altLang="de-DE" sz="2400" dirty="0" err="1">
                <a:latin typeface="Calibri" panose="020F0502020204030204" pitchFamily="34" charset="0"/>
              </a:rPr>
              <a:t>ou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moins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influençables</a:t>
            </a:r>
            <a:r>
              <a:rPr lang="de-CH" altLang="de-DE" sz="2400" dirty="0">
                <a:latin typeface="Calibri" panose="020F0502020204030204" pitchFamily="34" charset="0"/>
              </a:rPr>
              <a:t> par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politiques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publiques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B3201DFA-FEC9-6760-7B88-774066F6FA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4276" name="Rectangle 2">
            <a:extLst>
              <a:ext uri="{FF2B5EF4-FFF2-40B4-BE49-F238E27FC236}">
                <a16:creationId xmlns:a16="http://schemas.microsoft.com/office/drawing/2014/main" id="{5090DEEB-2123-9560-4CE2-92CE1A0E4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</a:t>
            </a:r>
            <a:r>
              <a:rPr lang="de-DE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Politique de croissance</a:t>
            </a:r>
          </a:p>
        </p:txBody>
      </p:sp>
      <p:pic>
        <p:nvPicPr>
          <p:cNvPr id="54277" name="Image 1">
            <a:extLst>
              <a:ext uri="{FF2B5EF4-FFF2-40B4-BE49-F238E27FC236}">
                <a16:creationId xmlns:a16="http://schemas.microsoft.com/office/drawing/2014/main" id="{4247811D-AF4D-B959-9532-F9433EB47C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085975"/>
            <a:ext cx="8964612" cy="328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8" name="Text Box 20">
            <a:extLst>
              <a:ext uri="{FF2B5EF4-FFF2-40B4-BE49-F238E27FC236}">
                <a16:creationId xmlns:a16="http://schemas.microsoft.com/office/drawing/2014/main" id="{C601067D-67E8-3A41-D89B-E1A5183D57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7550" y="5440363"/>
            <a:ext cx="2747963" cy="336550"/>
          </a:xfrm>
          <a:prstGeom prst="rect">
            <a:avLst/>
          </a:prstGeom>
          <a:solidFill>
            <a:srgbClr val="FFCC00">
              <a:alpha val="4588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1600">
                <a:latin typeface="Calibri" panose="020F0502020204030204" pitchFamily="34" charset="0"/>
              </a:rPr>
              <a:t>[Suite…]</a:t>
            </a:r>
            <a:endParaRPr lang="de-DE" altLang="de-DE" sz="16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4">
            <a:extLst>
              <a:ext uri="{FF2B5EF4-FFF2-40B4-BE49-F238E27FC236}">
                <a16:creationId xmlns:a16="http://schemas.microsoft.com/office/drawing/2014/main" id="{D7E0CE36-C35C-E27B-9E29-8417F66821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53251" name="Text Box 7">
            <a:extLst>
              <a:ext uri="{FF2B5EF4-FFF2-40B4-BE49-F238E27FC236}">
                <a16:creationId xmlns:a16="http://schemas.microsoft.com/office/drawing/2014/main" id="{CD685A8B-32C9-54D2-071F-9FA8A609D4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950913"/>
            <a:ext cx="8424863" cy="2616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marL="0" indent="0"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À </a:t>
            </a:r>
            <a:r>
              <a:rPr lang="de-CH" altLang="de-DE" sz="2400" dirty="0" err="1">
                <a:latin typeface="Calibri" panose="020F0502020204030204" pitchFamily="34" charset="0"/>
              </a:rPr>
              <a:t>court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terme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deux </a:t>
            </a:r>
            <a:r>
              <a:rPr lang="de-CH" altLang="de-DE" sz="2400" dirty="0" err="1">
                <a:latin typeface="Calibri" panose="020F0502020204030204" pitchFamily="34" charset="0"/>
              </a:rPr>
              <a:t>sources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croissances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peuvent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être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influencées</a:t>
            </a:r>
            <a:r>
              <a:rPr lang="de-CH" altLang="de-DE" sz="2400" dirty="0">
                <a:latin typeface="Calibri" panose="020F0502020204030204" pitchFamily="34" charset="0"/>
              </a:rPr>
              <a:t> par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err="1">
                <a:latin typeface="Calibri" panose="020F0502020204030204" pitchFamily="34" charset="0"/>
              </a:rPr>
              <a:t>moyens</a:t>
            </a:r>
            <a:r>
              <a:rPr lang="de-CH" altLang="de-DE" sz="2400">
                <a:latin typeface="Calibri" panose="020F0502020204030204" pitchFamily="34" charset="0"/>
              </a:rPr>
              <a:t> suivants :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marL="0" indent="0" eaLnBrk="1" hangingPunct="1">
              <a:defRPr/>
            </a:pPr>
            <a:endParaRPr lang="de-CH" altLang="de-DE" sz="10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>
                <a:latin typeface="Calibri" panose="020F0502020204030204" pitchFamily="34" charset="0"/>
              </a:rPr>
              <a:t>Emploi : </a:t>
            </a:r>
            <a:r>
              <a:rPr lang="de-CH" altLang="de-DE" sz="2400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l’emploi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err="1">
                <a:latin typeface="Calibri" panose="020F0502020204030204" pitchFamily="34" charset="0"/>
              </a:rPr>
              <a:t>politique</a:t>
            </a:r>
            <a:r>
              <a:rPr lang="de-CH" altLang="de-DE" sz="2400">
                <a:latin typeface="Calibri" panose="020F0502020204030204" pitchFamily="34" charset="0"/>
              </a:rPr>
              <a:t> sociale ;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10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Productivité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>
                <a:latin typeface="Calibri" panose="020F0502020204030204" pitchFamily="34" charset="0"/>
              </a:rPr>
              <a:t>du travail : </a:t>
            </a:r>
            <a:r>
              <a:rPr lang="de-CH" altLang="de-DE" sz="2400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concurrence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extérieure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budgétaire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formation</a:t>
            </a:r>
            <a:r>
              <a:rPr lang="de-CH" altLang="de-DE" sz="2400" dirty="0">
                <a:latin typeface="Calibri" panose="020F0502020204030204" pitchFamily="34" charset="0"/>
              </a:rPr>
              <a:t> et de la </a:t>
            </a:r>
            <a:r>
              <a:rPr lang="de-CH" altLang="de-DE" sz="2400" dirty="0" err="1">
                <a:latin typeface="Calibri" panose="020F0502020204030204" pitchFamily="34" charset="0"/>
              </a:rPr>
              <a:t>recherche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55299" name="Text Box 12">
            <a:extLst>
              <a:ext uri="{FF2B5EF4-FFF2-40B4-BE49-F238E27FC236}">
                <a16:creationId xmlns:a16="http://schemas.microsoft.com/office/drawing/2014/main" id="{481BAA69-8C8D-6607-2C2F-8159EAA3AA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4941888"/>
            <a:ext cx="8424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55300" name="Rectangle 3">
            <a:extLst>
              <a:ext uri="{FF2B5EF4-FFF2-40B4-BE49-F238E27FC236}">
                <a16:creationId xmlns:a16="http://schemas.microsoft.com/office/drawing/2014/main" id="{05CE3C6F-D7EE-DAAF-2ADF-DB918E6C46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5301" name="Rectangle 2">
            <a:extLst>
              <a:ext uri="{FF2B5EF4-FFF2-40B4-BE49-F238E27FC236}">
                <a16:creationId xmlns:a16="http://schemas.microsoft.com/office/drawing/2014/main" id="{C867C862-DF58-F714-13FF-04AF46618C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</a:t>
            </a:r>
            <a:r>
              <a:rPr lang="de-DE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Politique de croissance</a:t>
            </a:r>
          </a:p>
        </p:txBody>
      </p:sp>
      <p:sp>
        <p:nvSpPr>
          <p:cNvPr id="55302" name="Text Box 20">
            <a:extLst>
              <a:ext uri="{FF2B5EF4-FFF2-40B4-BE49-F238E27FC236}">
                <a16:creationId xmlns:a16="http://schemas.microsoft.com/office/drawing/2014/main" id="{F367DD08-0321-8A0A-ADD1-5E2AF78C60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4005263"/>
            <a:ext cx="2089150" cy="584200"/>
          </a:xfrm>
          <a:prstGeom prst="rect">
            <a:avLst/>
          </a:prstGeom>
          <a:solidFill>
            <a:srgbClr val="FFCC00">
              <a:alpha val="4588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1600">
                <a:latin typeface="Calibri" panose="020F0502020204030204" pitchFamily="34" charset="0"/>
              </a:rPr>
              <a:t>Heures de travail (emploi)</a:t>
            </a:r>
            <a:endParaRPr lang="de-DE" altLang="de-DE" sz="1600">
              <a:latin typeface="Calibri" panose="020F0502020204030204" pitchFamily="34" charset="0"/>
            </a:endParaRPr>
          </a:p>
        </p:txBody>
      </p:sp>
      <p:sp>
        <p:nvSpPr>
          <p:cNvPr id="55303" name="Text Box 20">
            <a:extLst>
              <a:ext uri="{FF2B5EF4-FFF2-40B4-BE49-F238E27FC236}">
                <a16:creationId xmlns:a16="http://schemas.microsoft.com/office/drawing/2014/main" id="{9884F555-A580-7452-AF9A-27C6DCFF78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9838" y="4005263"/>
            <a:ext cx="2160587" cy="581025"/>
          </a:xfrm>
          <a:prstGeom prst="rect">
            <a:avLst/>
          </a:prstGeom>
          <a:solidFill>
            <a:srgbClr val="FFCC00">
              <a:alpha val="4588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1600">
                <a:latin typeface="Calibri" panose="020F0502020204030204" pitchFamily="34" charset="0"/>
              </a:rPr>
              <a:t>Productivité du travail</a:t>
            </a:r>
          </a:p>
          <a:p>
            <a:pPr algn="ctr" eaLnBrk="1" hangingPunct="1"/>
            <a:endParaRPr lang="de-DE" altLang="de-DE" sz="1600">
              <a:latin typeface="Calibri" panose="020F0502020204030204" pitchFamily="34" charset="0"/>
            </a:endParaRPr>
          </a:p>
        </p:txBody>
      </p:sp>
      <p:pic>
        <p:nvPicPr>
          <p:cNvPr id="55304" name="Image 1">
            <a:extLst>
              <a:ext uri="{FF2B5EF4-FFF2-40B4-BE49-F238E27FC236}">
                <a16:creationId xmlns:a16="http://schemas.microsoft.com/office/drawing/2014/main" id="{0D5C93AC-9483-FFE7-BF0A-33E8178661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963" y="4586288"/>
            <a:ext cx="669607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 Box 4">
            <a:extLst>
              <a:ext uri="{FF2B5EF4-FFF2-40B4-BE49-F238E27FC236}">
                <a16:creationId xmlns:a16="http://schemas.microsoft.com/office/drawing/2014/main" id="{7015098F-E1EF-04BB-8586-6252447982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56322" name="Text Box 7">
            <a:extLst>
              <a:ext uri="{FF2B5EF4-FFF2-40B4-BE49-F238E27FC236}">
                <a16:creationId xmlns:a16="http://schemas.microsoft.com/office/drawing/2014/main" id="{D27AD217-6DAE-BA9C-C316-9E1B65D496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00125"/>
            <a:ext cx="8424863" cy="618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dirty="0" err="1">
                <a:latin typeface="Calibri" panose="020F0502020204030204" pitchFamily="34" charset="0"/>
              </a:rPr>
              <a:t>Perspectives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croissance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pays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>
                <a:latin typeface="Calibri" panose="020F0502020204030204" pitchFamily="34" charset="0"/>
              </a:rPr>
              <a:t>en développement :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10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Des </a:t>
            </a:r>
            <a:r>
              <a:rPr lang="de-CH" altLang="de-DE" sz="2400" dirty="0" err="1">
                <a:latin typeface="Calibri" panose="020F0502020204030204" pitchFamily="34" charset="0"/>
              </a:rPr>
              <a:t>réalités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géographiques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peuvent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freiner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croissance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mais</a:t>
            </a:r>
            <a:r>
              <a:rPr lang="de-CH" altLang="de-DE" sz="2400" dirty="0">
                <a:latin typeface="Calibri" panose="020F0502020204030204" pitchFamily="34" charset="0"/>
              </a:rPr>
              <a:t> ne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pas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décisives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/>
            <a:endParaRPr lang="de-CH" altLang="de-DE" sz="20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principaux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problèmes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pays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développement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propriété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privée</a:t>
            </a:r>
            <a:r>
              <a:rPr lang="de-CH" altLang="de-DE" sz="2400" dirty="0">
                <a:latin typeface="Calibri" panose="020F0502020204030204" pitchFamily="34" charset="0"/>
              </a:rPr>
              <a:t> et le </a:t>
            </a:r>
            <a:r>
              <a:rPr lang="de-CH" altLang="de-DE" sz="2400" dirty="0" err="1">
                <a:latin typeface="Calibri" panose="020F0502020204030204" pitchFamily="34" charset="0"/>
              </a:rPr>
              <a:t>droit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contractuel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manquants</a:t>
            </a:r>
            <a:r>
              <a:rPr lang="de-CH" altLang="de-DE" sz="2400" dirty="0">
                <a:latin typeface="Calibri" panose="020F0502020204030204" pitchFamily="34" charset="0"/>
              </a:rPr>
              <a:t>, la </a:t>
            </a:r>
            <a:r>
              <a:rPr lang="de-CH" altLang="de-DE" sz="2400" dirty="0" err="1">
                <a:latin typeface="Calibri" panose="020F0502020204030204" pitchFamily="34" charset="0"/>
              </a:rPr>
              <a:t>corruption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l’instabilité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</a:t>
            </a:r>
            <a:r>
              <a:rPr lang="de-CH" altLang="de-DE" sz="2400" dirty="0">
                <a:latin typeface="Calibri" panose="020F0502020204030204" pitchFamily="34" charset="0"/>
              </a:rPr>
              <a:t> Ces </a:t>
            </a:r>
            <a:r>
              <a:rPr lang="de-CH" altLang="de-DE" sz="2400" dirty="0" err="1">
                <a:latin typeface="Calibri" panose="020F0502020204030204" pitchFamily="34" charset="0"/>
              </a:rPr>
              <a:t>facteurs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modulables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long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terme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</a:pPr>
            <a:endParaRPr lang="de-CH" altLang="de-DE" sz="20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La </a:t>
            </a:r>
            <a:r>
              <a:rPr lang="de-CH" altLang="de-DE" sz="2400" dirty="0" err="1">
                <a:latin typeface="Calibri" panose="020F0502020204030204" pitchFamily="34" charset="0"/>
              </a:rPr>
              <a:t>globalisation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chance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pays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développement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  <a:p>
            <a:pPr eaLnBrk="1" hangingPunct="1">
              <a:buFontTx/>
              <a:buChar char="•"/>
            </a:pPr>
            <a:endParaRPr lang="de-CH" altLang="de-DE" sz="20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Dès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critères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plus </a:t>
            </a:r>
            <a:r>
              <a:rPr lang="de-CH" altLang="de-DE" sz="2400" dirty="0" err="1">
                <a:latin typeface="Calibri" panose="020F0502020204030204" pitchFamily="34" charset="0"/>
              </a:rPr>
              <a:t>ou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moins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remplis</a:t>
            </a:r>
            <a:r>
              <a:rPr lang="de-CH" altLang="de-DE" sz="2400" dirty="0">
                <a:latin typeface="Calibri" panose="020F0502020204030204" pitchFamily="34" charset="0"/>
              </a:rPr>
              <a:t>, la </a:t>
            </a:r>
            <a:r>
              <a:rPr lang="de-CH" altLang="de-DE" sz="2400" dirty="0" err="1">
                <a:latin typeface="Calibri" panose="020F0502020204030204" pitchFamily="34" charset="0"/>
              </a:rPr>
              <a:t>croissance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peut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survenir</a:t>
            </a:r>
            <a:r>
              <a:rPr lang="de-CH" altLang="de-DE" sz="2400" dirty="0">
                <a:latin typeface="Calibri" panose="020F0502020204030204" pitchFamily="34" charset="0"/>
              </a:rPr>
              <a:t> via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ouverture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marché</a:t>
            </a:r>
            <a:r>
              <a:rPr lang="de-CH" altLang="de-DE" sz="2400" dirty="0">
                <a:latin typeface="Calibri" panose="020F0502020204030204" pitchFamily="34" charset="0"/>
              </a:rPr>
              <a:t> (p. ex. </a:t>
            </a:r>
            <a:r>
              <a:rPr lang="de-CH" altLang="de-DE" sz="2400" dirty="0" err="1">
                <a:latin typeface="Calibri" panose="020F0502020204030204" pitchFamily="34" charset="0"/>
              </a:rPr>
              <a:t>Corée</a:t>
            </a:r>
            <a:r>
              <a:rPr lang="de-CH" altLang="de-DE" sz="2400" dirty="0">
                <a:latin typeface="Calibri" panose="020F0502020204030204" pitchFamily="34" charset="0"/>
              </a:rPr>
              <a:t> du Sud).</a:t>
            </a: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3BAFBD17-13DC-B2F9-BBCC-6D6F85AB36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6324" name="Rectangle 2">
            <a:extLst>
              <a:ext uri="{FF2B5EF4-FFF2-40B4-BE49-F238E27FC236}">
                <a16:creationId xmlns:a16="http://schemas.microsoft.com/office/drawing/2014/main" id="{DCB334E8-D3FD-FC54-D6FB-A71C4E1D83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</a:t>
            </a:r>
            <a:r>
              <a:rPr lang="de-DE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Politique de croissance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7">
            <a:extLst>
              <a:ext uri="{FF2B5EF4-FFF2-40B4-BE49-F238E27FC236}">
                <a16:creationId xmlns:a16="http://schemas.microsoft.com/office/drawing/2014/main" id="{338A36AC-0813-73F6-277D-8EC603A075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57346" name="Rectangle 3">
            <a:extLst>
              <a:ext uri="{FF2B5EF4-FFF2-40B4-BE49-F238E27FC236}">
                <a16:creationId xmlns:a16="http://schemas.microsoft.com/office/drawing/2014/main" id="{DF7FB1D7-5BEB-0BDA-2961-35E7E9ABF3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7347" name="Rectangle 2">
            <a:extLst>
              <a:ext uri="{FF2B5EF4-FFF2-40B4-BE49-F238E27FC236}">
                <a16:creationId xmlns:a16="http://schemas.microsoft.com/office/drawing/2014/main" id="{E5BC34D8-4161-42A9-43E3-708A3CCF30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7348" name="Text Box 10">
            <a:extLst>
              <a:ext uri="{FF2B5EF4-FFF2-40B4-BE49-F238E27FC236}">
                <a16:creationId xmlns:a16="http://schemas.microsoft.com/office/drawing/2014/main" id="{E1209C02-6A35-CEAA-B7E3-98C384DF40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275" y="1255713"/>
            <a:ext cx="829945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  <a:endParaRPr lang="de-DE" altLang="de-DE" sz="2400" b="1">
              <a:latin typeface="Calibri" panose="020F0502020204030204" pitchFamily="34" charset="0"/>
            </a:endParaRPr>
          </a:p>
          <a:p>
            <a:pPr eaLnBrk="1" hangingPunct="1"/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DE" altLang="de-DE" sz="2400">
                <a:latin typeface="Calibri" panose="020F0502020204030204" pitchFamily="34" charset="0"/>
              </a:rPr>
              <a:t>Mesurer la prospérité économique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Croissance : tendance à long terme</a:t>
            </a:r>
          </a:p>
          <a:p>
            <a:pPr eaLnBrk="1" hangingPunct="1">
              <a:buFontTx/>
              <a:buAutoNum type="arabicPeriod"/>
            </a:pPr>
            <a:r>
              <a:rPr lang="de-DE" altLang="de-DE" sz="2400">
                <a:latin typeface="Calibri" panose="020F0502020204030204" pitchFamily="34" charset="0"/>
              </a:rPr>
              <a:t>Politique de croissance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 b="1">
                <a:solidFill>
                  <a:srgbClr val="2B53A0"/>
                </a:solidFill>
                <a:latin typeface="Calibri" panose="020F0502020204030204" pitchFamily="34" charset="0"/>
              </a:rPr>
              <a:t>Conjoncture : variations à court terme</a:t>
            </a:r>
          </a:p>
          <a:p>
            <a:pPr eaLnBrk="1" hangingPunct="1">
              <a:buFontTx/>
              <a:buAutoNum type="arabicPeriod"/>
            </a:pPr>
            <a:r>
              <a:rPr lang="de-DE" altLang="de-DE" sz="2400">
                <a:latin typeface="Calibri" panose="020F0502020204030204" pitchFamily="34" charset="0"/>
              </a:rPr>
              <a:t>Politique conjoncturelle </a:t>
            </a:r>
          </a:p>
          <a:p>
            <a:pPr eaLnBrk="1" hangingPunct="1"/>
            <a:r>
              <a:rPr lang="de-DE" altLang="de-DE" sz="2400">
                <a:latin typeface="Calibri" panose="020F0502020204030204" pitchFamily="34" charset="0"/>
              </a:rPr>
              <a:t>6. </a:t>
            </a:r>
            <a:r>
              <a:rPr lang="fr-FR" altLang="de-DE" sz="2400">
                <a:latin typeface="Calibri" panose="020F0502020204030204" pitchFamily="34" charset="0"/>
              </a:rPr>
              <a:t>La politique de croissance et la politique conjoncturelle de la Suisse</a:t>
            </a:r>
            <a:r>
              <a:rPr lang="de-DE" altLang="de-DE" sz="2400">
                <a:latin typeface="Calibri" panose="020F0502020204030204" pitchFamily="34" charset="0"/>
              </a:rPr>
              <a:t> </a:t>
            </a:r>
          </a:p>
          <a:p>
            <a:pPr eaLnBrk="1" hangingPunct="1"/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7">
            <a:extLst>
              <a:ext uri="{FF2B5EF4-FFF2-40B4-BE49-F238E27FC236}">
                <a16:creationId xmlns:a16="http://schemas.microsoft.com/office/drawing/2014/main" id="{F53C226B-34DD-DD4F-188A-A00B26FE1A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29698" name="Text Box 10">
            <a:extLst>
              <a:ext uri="{FF2B5EF4-FFF2-40B4-BE49-F238E27FC236}">
                <a16:creationId xmlns:a16="http://schemas.microsoft.com/office/drawing/2014/main" id="{3E1CE713-35A4-34E2-A011-E8C284FCD9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 dirty="0" err="1">
                <a:latin typeface="Calibri" panose="020F0502020204030204" pitchFamily="34" charset="0"/>
              </a:rPr>
              <a:t>Structure</a:t>
            </a:r>
            <a:r>
              <a:rPr lang="de-CH" altLang="de-DE" sz="2400" b="1" dirty="0">
                <a:latin typeface="Calibri" panose="020F0502020204030204" pitchFamily="34" charset="0"/>
              </a:rPr>
              <a:t> du </a:t>
            </a:r>
            <a:r>
              <a:rPr lang="de-CH" altLang="de-DE" sz="2400" b="1" dirty="0" err="1">
                <a:latin typeface="Calibri" panose="020F0502020204030204" pitchFamily="34" charset="0"/>
              </a:rPr>
              <a:t>chapitre</a:t>
            </a:r>
            <a:r>
              <a:rPr lang="de-CH" altLang="de-DE" sz="2400" b="1" dirty="0">
                <a:latin typeface="Calibri" panose="020F0502020204030204" pitchFamily="34" charset="0"/>
              </a:rPr>
              <a:t> :</a:t>
            </a:r>
            <a:endParaRPr lang="de-DE" altLang="de-DE" sz="2400" b="1" dirty="0">
              <a:latin typeface="Calibri" panose="020F0502020204030204" pitchFamily="34" charset="0"/>
            </a:endParaRPr>
          </a:p>
          <a:p>
            <a:pPr eaLnBrk="1" hangingPunct="1"/>
            <a:endParaRPr lang="de-DE" altLang="de-DE" sz="2400" b="1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DE" altLang="de-DE" sz="2400" b="1" dirty="0" err="1">
                <a:solidFill>
                  <a:srgbClr val="2B53A0"/>
                </a:solidFill>
                <a:latin typeface="Calibri" panose="020F0502020204030204" pitchFamily="34" charset="0"/>
              </a:rPr>
              <a:t>Mesurer</a:t>
            </a:r>
            <a:r>
              <a:rPr lang="de-DE" altLang="de-DE" sz="2400" b="1" dirty="0">
                <a:solidFill>
                  <a:srgbClr val="2B53A0"/>
                </a:solidFill>
                <a:latin typeface="Calibri" panose="020F0502020204030204" pitchFamily="34" charset="0"/>
              </a:rPr>
              <a:t> la </a:t>
            </a:r>
            <a:r>
              <a:rPr lang="de-DE" altLang="de-DE" sz="2400" b="1" dirty="0" err="1">
                <a:solidFill>
                  <a:srgbClr val="2B53A0"/>
                </a:solidFill>
                <a:latin typeface="Calibri" panose="020F0502020204030204" pitchFamily="34" charset="0"/>
              </a:rPr>
              <a:t>prospérité</a:t>
            </a:r>
            <a:r>
              <a:rPr lang="de-DE" altLang="de-DE" sz="2400" b="1" dirty="0">
                <a:solidFill>
                  <a:srgbClr val="2B53A0"/>
                </a:solidFill>
                <a:latin typeface="Calibri" panose="020F0502020204030204" pitchFamily="34" charset="0"/>
              </a:rPr>
              <a:t> </a:t>
            </a:r>
            <a:r>
              <a:rPr lang="de-DE" altLang="de-DE" sz="2400" b="1" dirty="0" err="1">
                <a:solidFill>
                  <a:srgbClr val="2B53A0"/>
                </a:solidFill>
                <a:latin typeface="Calibri" panose="020F0502020204030204" pitchFamily="34" charset="0"/>
              </a:rPr>
              <a:t>économique</a:t>
            </a:r>
            <a:endParaRPr lang="de-DE" altLang="de-DE" sz="2400" b="1" dirty="0">
              <a:solidFill>
                <a:srgbClr val="2B53A0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 dirty="0">
                <a:latin typeface="Calibri" panose="020F0502020204030204" pitchFamily="34" charset="0"/>
              </a:rPr>
              <a:t>Croissance : tendance à long terme</a:t>
            </a:r>
          </a:p>
          <a:p>
            <a:pPr eaLnBrk="1" hangingPunct="1">
              <a:buFontTx/>
              <a:buAutoNum type="arabicPeriod"/>
            </a:pPr>
            <a:r>
              <a:rPr lang="de-DE" altLang="de-DE" sz="2400" dirty="0" err="1">
                <a:latin typeface="Calibri" panose="020F0502020204030204" pitchFamily="34" charset="0"/>
              </a:rPr>
              <a:t>Politique</a:t>
            </a:r>
            <a:r>
              <a:rPr lang="de-DE" altLang="de-DE" sz="2400" dirty="0">
                <a:latin typeface="Calibri" panose="020F0502020204030204" pitchFamily="34" charset="0"/>
              </a:rPr>
              <a:t> de </a:t>
            </a:r>
            <a:r>
              <a:rPr lang="de-DE" altLang="de-DE" sz="2400" dirty="0" err="1">
                <a:latin typeface="Calibri" panose="020F0502020204030204" pitchFamily="34" charset="0"/>
              </a:rPr>
              <a:t>croissance</a:t>
            </a:r>
            <a:endParaRPr lang="de-DE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 dirty="0">
                <a:latin typeface="Calibri" panose="020F0502020204030204" pitchFamily="34" charset="0"/>
              </a:rPr>
              <a:t>Conjoncture : variations à court terme</a:t>
            </a:r>
          </a:p>
          <a:p>
            <a:pPr eaLnBrk="1" hangingPunct="1">
              <a:buFontTx/>
              <a:buAutoNum type="arabicPeriod"/>
            </a:pPr>
            <a:r>
              <a:rPr lang="de-DE" altLang="de-DE" sz="2400" dirty="0" err="1">
                <a:latin typeface="Calibri" panose="020F0502020204030204" pitchFamily="34" charset="0"/>
              </a:rPr>
              <a:t>Politique</a:t>
            </a:r>
            <a:r>
              <a:rPr lang="de-DE" altLang="de-DE" sz="2400" dirty="0">
                <a:latin typeface="Calibri" panose="020F0502020204030204" pitchFamily="34" charset="0"/>
              </a:rPr>
              <a:t> </a:t>
            </a:r>
            <a:r>
              <a:rPr lang="de-DE" altLang="de-DE" sz="2400" dirty="0" err="1">
                <a:latin typeface="Calibri" panose="020F0502020204030204" pitchFamily="34" charset="0"/>
              </a:rPr>
              <a:t>conjoncturelle</a:t>
            </a:r>
            <a:r>
              <a:rPr lang="de-DE" altLang="de-DE" sz="2400" dirty="0">
                <a:latin typeface="Calibri" panose="020F0502020204030204" pitchFamily="34" charset="0"/>
              </a:rPr>
              <a:t> </a:t>
            </a:r>
          </a:p>
          <a:p>
            <a:pPr eaLnBrk="1" hangingPunct="1"/>
            <a:r>
              <a:rPr lang="de-DE" altLang="de-DE" sz="2400" dirty="0">
                <a:latin typeface="Calibri" panose="020F0502020204030204" pitchFamily="34" charset="0"/>
              </a:rPr>
              <a:t>6. </a:t>
            </a:r>
            <a:r>
              <a:rPr lang="fr-FR" altLang="de-DE" sz="2400" dirty="0">
                <a:latin typeface="Calibri" panose="020F0502020204030204" pitchFamily="34" charset="0"/>
              </a:rPr>
              <a:t>La politique de croissance et la politique conjoncturelle de la Suisse</a:t>
            </a:r>
            <a:r>
              <a:rPr lang="de-DE" altLang="de-DE" sz="2400" dirty="0">
                <a:latin typeface="Calibri" panose="020F0502020204030204" pitchFamily="34" charset="0"/>
              </a:rPr>
              <a:t> </a:t>
            </a:r>
          </a:p>
          <a:p>
            <a:pPr eaLnBrk="1" hangingPunct="1"/>
            <a:endParaRPr lang="de-DE" altLang="de-DE" sz="2400" dirty="0">
              <a:latin typeface="Calibri" panose="020F0502020204030204" pitchFamily="34" charset="0"/>
            </a:endParaRP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6A8DC10D-B540-A4E1-1FD9-4001440045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29700" name="Rectangle 2">
            <a:extLst>
              <a:ext uri="{FF2B5EF4-FFF2-40B4-BE49-F238E27FC236}">
                <a16:creationId xmlns:a16="http://schemas.microsoft.com/office/drawing/2014/main" id="{5A127A65-79D1-965C-1548-6970A98FD1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4">
            <a:extLst>
              <a:ext uri="{FF2B5EF4-FFF2-40B4-BE49-F238E27FC236}">
                <a16:creationId xmlns:a16="http://schemas.microsoft.com/office/drawing/2014/main" id="{8A39ACB4-B8F5-5870-63DE-296FDC5923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58370" name="Text Box 7">
            <a:extLst>
              <a:ext uri="{FF2B5EF4-FFF2-40B4-BE49-F238E27FC236}">
                <a16:creationId xmlns:a16="http://schemas.microsoft.com/office/drawing/2014/main" id="{602DCC0B-DA85-A57C-6497-25B3B0970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97425"/>
            <a:ext cx="84248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La conjoncture évolue typiquement selon un cycle pendant lequel une période de haute conjoncture est suivie d’une récession. </a:t>
            </a:r>
          </a:p>
        </p:txBody>
      </p:sp>
      <p:sp>
        <p:nvSpPr>
          <p:cNvPr id="58371" name="Text Box 9">
            <a:extLst>
              <a:ext uri="{FF2B5EF4-FFF2-40B4-BE49-F238E27FC236}">
                <a16:creationId xmlns:a16="http://schemas.microsoft.com/office/drawing/2014/main" id="{597F9CCE-713D-94CF-9544-E61185656F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125538"/>
            <a:ext cx="84248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La </a:t>
            </a:r>
            <a:r>
              <a:rPr lang="de-CH" altLang="de-DE" sz="2400" dirty="0" err="1">
                <a:latin typeface="Calibri" panose="020F0502020204030204" pitchFamily="34" charset="0"/>
              </a:rPr>
              <a:t>conjoncture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s’incarne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variations</a:t>
            </a:r>
            <a:r>
              <a:rPr lang="de-CH" altLang="de-DE" sz="2400" dirty="0">
                <a:latin typeface="Calibri" panose="020F0502020204030204" pitchFamily="34" charset="0"/>
              </a:rPr>
              <a:t> du PIB </a:t>
            </a:r>
            <a:r>
              <a:rPr lang="de-CH" altLang="de-DE" sz="2400" dirty="0" err="1">
                <a:latin typeface="Calibri" panose="020F0502020204030204" pitchFamily="34" charset="0"/>
              </a:rPr>
              <a:t>autour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droite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croissance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tendancielle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58372" name="Text Box 10">
            <a:extLst>
              <a:ext uri="{FF2B5EF4-FFF2-40B4-BE49-F238E27FC236}">
                <a16:creationId xmlns:a16="http://schemas.microsoft.com/office/drawing/2014/main" id="{25BEA65E-D8E8-3D69-5BA1-6E34FD7202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573338"/>
            <a:ext cx="8280400" cy="1570037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 typeface="Wingdings" pitchFamily="2" charset="2"/>
              <a:buChar char="à"/>
            </a:pPr>
            <a:r>
              <a:rPr lang="de-CH" altLang="de-DE" sz="2400" b="1" i="1">
                <a:latin typeface="Calibri" panose="020F0502020204030204" pitchFamily="34" charset="0"/>
              </a:rPr>
              <a:t> Conjoncture</a:t>
            </a:r>
            <a:r>
              <a:rPr lang="de-CH" altLang="de-DE" sz="2400">
                <a:latin typeface="Calibri" panose="020F0502020204030204" pitchFamily="34" charset="0"/>
              </a:rPr>
              <a:t> 			</a:t>
            </a:r>
          </a:p>
          <a:p>
            <a:pPr eaLnBrk="1" hangingPunct="1">
              <a:buFont typeface="Wingdings" pitchFamily="2" charset="2"/>
              <a:buNone/>
            </a:pPr>
            <a:r>
              <a:rPr lang="fr-FR" altLang="de-DE" sz="24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Évolution d’une économie sur le court terme. On estime la conjoncture en observant l’évolution du PIB sur un trimestre ou sur une année.</a:t>
            </a:r>
            <a:endParaRPr lang="de-DE" altLang="de-DE" sz="2400">
              <a:latin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58373" name="Rectangle 3">
            <a:extLst>
              <a:ext uri="{FF2B5EF4-FFF2-40B4-BE49-F238E27FC236}">
                <a16:creationId xmlns:a16="http://schemas.microsoft.com/office/drawing/2014/main" id="{C989D840-F37C-AB87-A455-BAC0B3EF62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8374" name="Rectangle 2">
            <a:extLst>
              <a:ext uri="{FF2B5EF4-FFF2-40B4-BE49-F238E27FC236}">
                <a16:creationId xmlns:a16="http://schemas.microsoft.com/office/drawing/2014/main" id="{C08B4046-FED5-2EC2-D422-4ADBBD7A40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4.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Conjoncture : variations à court terme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ext Box 4">
            <a:extLst>
              <a:ext uri="{FF2B5EF4-FFF2-40B4-BE49-F238E27FC236}">
                <a16:creationId xmlns:a16="http://schemas.microsoft.com/office/drawing/2014/main" id="{DA190778-34E9-468C-D96C-6CCFC61A1E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59394" name="Text Box 9">
            <a:extLst>
              <a:ext uri="{FF2B5EF4-FFF2-40B4-BE49-F238E27FC236}">
                <a16:creationId xmlns:a16="http://schemas.microsoft.com/office/drawing/2014/main" id="{6D9D6D52-5168-3CEF-5959-0E6291E126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981075"/>
            <a:ext cx="84248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Si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facteurs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production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sous-utilisés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l’économie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récession</a:t>
            </a:r>
            <a:r>
              <a:rPr lang="de-CH" altLang="de-DE" sz="2400" dirty="0">
                <a:latin typeface="Calibri" panose="020F0502020204030204" pitchFamily="34" charset="0"/>
              </a:rPr>
              <a:t>. En </a:t>
            </a:r>
            <a:r>
              <a:rPr lang="de-CH" altLang="de-DE" sz="2400" dirty="0" err="1">
                <a:latin typeface="Calibri" panose="020F0502020204030204" pitchFamily="34" charset="0"/>
              </a:rPr>
              <a:t>cas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sur-utilisation</a:t>
            </a:r>
            <a:r>
              <a:rPr lang="de-CH" altLang="de-DE" sz="2400" dirty="0">
                <a:latin typeface="Calibri" panose="020F0502020204030204" pitchFamily="34" charset="0"/>
              </a:rPr>
              <a:t>, on </a:t>
            </a:r>
            <a:r>
              <a:rPr lang="de-CH" altLang="de-DE" sz="2400" dirty="0" err="1">
                <a:latin typeface="Calibri" panose="020F0502020204030204" pitchFamily="34" charset="0"/>
              </a:rPr>
              <a:t>parle</a:t>
            </a:r>
            <a:r>
              <a:rPr lang="de-CH" altLang="de-DE" sz="2400" dirty="0">
                <a:latin typeface="Calibri" panose="020F0502020204030204" pitchFamily="34" charset="0"/>
              </a:rPr>
              <a:t> de haute </a:t>
            </a:r>
            <a:r>
              <a:rPr lang="de-CH" altLang="de-DE" sz="2400" dirty="0" err="1">
                <a:latin typeface="Calibri" panose="020F0502020204030204" pitchFamily="34" charset="0"/>
              </a:rPr>
              <a:t>conjoncture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ou</a:t>
            </a:r>
            <a:r>
              <a:rPr lang="de-CH" altLang="de-DE" sz="2400" dirty="0">
                <a:latin typeface="Calibri" panose="020F0502020204030204" pitchFamily="34" charset="0"/>
              </a:rPr>
              <a:t> de boom </a:t>
            </a:r>
            <a:r>
              <a:rPr lang="de-CH" altLang="de-DE" sz="2400" dirty="0" err="1">
                <a:latin typeface="Calibri" panose="020F0502020204030204" pitchFamily="34" charset="0"/>
              </a:rPr>
              <a:t>économique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F4EB6443-35B1-D380-93FF-76C1D76FB8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9396" name="Rectangle 2">
            <a:extLst>
              <a:ext uri="{FF2B5EF4-FFF2-40B4-BE49-F238E27FC236}">
                <a16:creationId xmlns:a16="http://schemas.microsoft.com/office/drawing/2014/main" id="{F96EFE88-3EEE-4E1A-4B3B-BF252FC4F4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4.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Conjoncture : variations à court terme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59397" name="Image 1">
            <a:extLst>
              <a:ext uri="{FF2B5EF4-FFF2-40B4-BE49-F238E27FC236}">
                <a16:creationId xmlns:a16="http://schemas.microsoft.com/office/drawing/2014/main" id="{24A6B8F0-7BF8-4D85-080A-F347CC8FC8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214563"/>
            <a:ext cx="7488237" cy="418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97F4E6A-67B1-ACA8-A120-35E0AE964942}"/>
              </a:ext>
            </a:extLst>
          </p:cNvPr>
          <p:cNvSpPr/>
          <p:nvPr/>
        </p:nvSpPr>
        <p:spPr>
          <a:xfrm>
            <a:off x="755650" y="2276475"/>
            <a:ext cx="863600" cy="215900"/>
          </a:xfrm>
          <a:prstGeom prst="rect">
            <a:avLst/>
          </a:prstGeom>
          <a:solidFill>
            <a:srgbClr val="E9EA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H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 Box 4">
            <a:extLst>
              <a:ext uri="{FF2B5EF4-FFF2-40B4-BE49-F238E27FC236}">
                <a16:creationId xmlns:a16="http://schemas.microsoft.com/office/drawing/2014/main" id="{EDEDDE98-9DEC-0A63-5055-8FE31DB101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60418" name="Text Box 7">
            <a:extLst>
              <a:ext uri="{FF2B5EF4-FFF2-40B4-BE49-F238E27FC236}">
                <a16:creationId xmlns:a16="http://schemas.microsoft.com/office/drawing/2014/main" id="{707DF7EF-3C86-476C-BB2C-A2488F95FD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437063"/>
            <a:ext cx="8424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60419" name="Text Box 8">
            <a:extLst>
              <a:ext uri="{FF2B5EF4-FFF2-40B4-BE49-F238E27FC236}">
                <a16:creationId xmlns:a16="http://schemas.microsoft.com/office/drawing/2014/main" id="{A739C2E8-D86F-3567-6A35-B3E1BDC164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243013"/>
            <a:ext cx="84248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Cycle conjoncturel concret en Suisse à l’aune du taux de croissance</a:t>
            </a:r>
          </a:p>
        </p:txBody>
      </p:sp>
      <p:sp>
        <p:nvSpPr>
          <p:cNvPr id="60420" name="Rectangle 3">
            <a:extLst>
              <a:ext uri="{FF2B5EF4-FFF2-40B4-BE49-F238E27FC236}">
                <a16:creationId xmlns:a16="http://schemas.microsoft.com/office/drawing/2014/main" id="{1807DAAA-BB40-A884-71EA-B907547643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0421" name="Rectangle 2">
            <a:extLst>
              <a:ext uri="{FF2B5EF4-FFF2-40B4-BE49-F238E27FC236}">
                <a16:creationId xmlns:a16="http://schemas.microsoft.com/office/drawing/2014/main" id="{394FC965-2F88-64F4-B066-29C40015A7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4.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Conjoncture : variations à court terme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60422" name="Image 2">
            <a:extLst>
              <a:ext uri="{FF2B5EF4-FFF2-40B4-BE49-F238E27FC236}">
                <a16:creationId xmlns:a16="http://schemas.microsoft.com/office/drawing/2014/main" id="{7954CB21-3652-387D-B007-328E4B5C2A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349500"/>
            <a:ext cx="8126412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4">
            <a:extLst>
              <a:ext uri="{FF2B5EF4-FFF2-40B4-BE49-F238E27FC236}">
                <a16:creationId xmlns:a16="http://schemas.microsoft.com/office/drawing/2014/main" id="{E37E3545-FA64-F99C-9BC1-EE0677602A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61442" name="Text Box 7">
            <a:extLst>
              <a:ext uri="{FF2B5EF4-FFF2-40B4-BE49-F238E27FC236}">
                <a16:creationId xmlns:a16="http://schemas.microsoft.com/office/drawing/2014/main" id="{4E34AF8B-1E1D-9249-D92B-5DF2AA6CDA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437063"/>
            <a:ext cx="8424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59396" name="Text Box 8">
            <a:extLst>
              <a:ext uri="{FF2B5EF4-FFF2-40B4-BE49-F238E27FC236}">
                <a16:creationId xmlns:a16="http://schemas.microsoft.com/office/drawing/2014/main" id="{C37530BA-EC6D-D921-9641-7572DF302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268413"/>
            <a:ext cx="8424862" cy="41544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cycles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conjoncturels</a:t>
            </a:r>
            <a:r>
              <a:rPr lang="de-CH" altLang="de-DE" sz="2400" dirty="0">
                <a:latin typeface="Calibri" panose="020F0502020204030204" pitchFamily="34" charset="0"/>
              </a:rPr>
              <a:t> se </a:t>
            </a:r>
            <a:r>
              <a:rPr lang="de-CH" altLang="de-DE" sz="2400" dirty="0" err="1">
                <a:latin typeface="Calibri" panose="020F0502020204030204" pitchFamily="34" charset="0"/>
              </a:rPr>
              <a:t>produisent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car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l’ensemble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l’économie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soumise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variations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demande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variations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demande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dues</a:t>
            </a:r>
            <a:r>
              <a:rPr lang="de-CH" altLang="de-DE" sz="2400" dirty="0">
                <a:latin typeface="Calibri" panose="020F0502020204030204" pitchFamily="34" charset="0"/>
              </a:rPr>
              <a:t> à divers </a:t>
            </a:r>
            <a:r>
              <a:rPr lang="de-CH" altLang="de-DE" sz="2400" dirty="0" err="1">
                <a:latin typeface="Calibri" panose="020F0502020204030204" pitchFamily="34" charset="0"/>
              </a:rPr>
              <a:t>déclencheurs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>
                <a:latin typeface="Calibri" panose="020F0502020204030204" pitchFamily="34" charset="0"/>
              </a:rPr>
              <a:t>par exemple : 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lvl="1" indent="-342900" eaLnBrk="1" hangingPunct="1">
              <a:buFontTx/>
              <a:buChar char="-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des </a:t>
            </a:r>
            <a:r>
              <a:rPr lang="de-CH" altLang="de-DE" sz="2400" dirty="0" err="1">
                <a:latin typeface="Calibri" panose="020F0502020204030204" pitchFamily="34" charset="0"/>
              </a:rPr>
              <a:t>turbulences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marchés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financiers</a:t>
            </a:r>
            <a:r>
              <a:rPr lang="de-CH" altLang="de-DE" sz="2400" dirty="0">
                <a:latin typeface="Calibri" panose="020F0502020204030204" pitchFamily="34" charset="0"/>
              </a:rPr>
              <a:t>,</a:t>
            </a:r>
          </a:p>
          <a:p>
            <a:pPr lvl="1" indent="-342900" eaLnBrk="1" hangingPunct="1">
              <a:buFontTx/>
              <a:buChar char="-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des </a:t>
            </a:r>
            <a:r>
              <a:rPr lang="de-CH" altLang="de-DE" sz="2400" dirty="0" err="1">
                <a:latin typeface="Calibri" panose="020F0502020204030204" pitchFamily="34" charset="0"/>
              </a:rPr>
              <a:t>événements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guerre</a:t>
            </a:r>
            <a:r>
              <a:rPr lang="de-CH" altLang="de-DE" sz="2400" dirty="0">
                <a:latin typeface="Calibri" panose="020F0502020204030204" pitchFamily="34" charset="0"/>
              </a:rPr>
              <a:t>,</a:t>
            </a:r>
          </a:p>
          <a:p>
            <a:pPr lvl="1" indent="-342900" eaLnBrk="1" hangingPunct="1">
              <a:buFontTx/>
              <a:buChar char="-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montée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d’intérêt</a:t>
            </a:r>
            <a:r>
              <a:rPr lang="de-CH" altLang="de-DE" sz="2400" dirty="0">
                <a:latin typeface="Calibri" panose="020F0502020204030204" pitchFamily="34" charset="0"/>
              </a:rPr>
              <a:t>,</a:t>
            </a:r>
          </a:p>
          <a:p>
            <a:pPr lvl="1" indent="-342900" eaLnBrk="1" hangingPunct="1">
              <a:buFontTx/>
              <a:buChar char="-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des </a:t>
            </a:r>
            <a:r>
              <a:rPr lang="de-CH" altLang="de-DE" sz="2400" dirty="0" err="1">
                <a:latin typeface="Calibri" panose="020F0502020204030204" pitchFamily="34" charset="0"/>
              </a:rPr>
              <a:t>attentes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négatives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concernant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l’avenir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notamment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raison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multiplication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d’articles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médiatiques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sur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licenciements</a:t>
            </a:r>
            <a:r>
              <a:rPr lang="de-CH" altLang="de-DE" sz="2400" dirty="0">
                <a:latin typeface="Calibri" panose="020F0502020204030204" pitchFamily="34" charset="0"/>
              </a:rPr>
              <a:t>.	</a:t>
            </a:r>
          </a:p>
        </p:txBody>
      </p:sp>
      <p:sp>
        <p:nvSpPr>
          <p:cNvPr id="61444" name="Rectangle 3">
            <a:extLst>
              <a:ext uri="{FF2B5EF4-FFF2-40B4-BE49-F238E27FC236}">
                <a16:creationId xmlns:a16="http://schemas.microsoft.com/office/drawing/2014/main" id="{E94AA99D-D8CB-3CF6-0C50-B1BA153BA1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1445" name="Rectangle 2">
            <a:extLst>
              <a:ext uri="{FF2B5EF4-FFF2-40B4-BE49-F238E27FC236}">
                <a16:creationId xmlns:a16="http://schemas.microsoft.com/office/drawing/2014/main" id="{E6DF5383-B14C-DFB6-6F9F-54A1445CE3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4.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Conjoncture : variations à court terme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 Box 4">
            <a:extLst>
              <a:ext uri="{FF2B5EF4-FFF2-40B4-BE49-F238E27FC236}">
                <a16:creationId xmlns:a16="http://schemas.microsoft.com/office/drawing/2014/main" id="{9C418310-3B9B-58BE-9EE1-0382FBE287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62466" name="Text Box 7">
            <a:extLst>
              <a:ext uri="{FF2B5EF4-FFF2-40B4-BE49-F238E27FC236}">
                <a16:creationId xmlns:a16="http://schemas.microsoft.com/office/drawing/2014/main" id="{6F11D878-419A-436A-4C0F-510AE5F563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437063"/>
            <a:ext cx="8424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62467" name="Text Box 8">
            <a:extLst>
              <a:ext uri="{FF2B5EF4-FFF2-40B4-BE49-F238E27FC236}">
                <a16:creationId xmlns:a16="http://schemas.microsoft.com/office/drawing/2014/main" id="{14597723-C425-A54C-35A8-0CE6D3EA1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679575"/>
            <a:ext cx="8424862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Toutes les composantes de la demande (consommation, investissements, dépenses étatiques, exportations nettes) peuvent subir une baisse en cas de repli de l’économie.  </a:t>
            </a:r>
            <a:br>
              <a:rPr lang="de-CH" altLang="de-DE" sz="2400">
                <a:latin typeface="Calibri" panose="020F0502020204030204" pitchFamily="34" charset="0"/>
              </a:rPr>
            </a:b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Ce sont les investissements qui subissent néanmoins les plus grandes variations, car ils sont très sensibles à la manière dont les consommateurs envisagent l’avenir. </a:t>
            </a:r>
          </a:p>
        </p:txBody>
      </p:sp>
      <p:sp>
        <p:nvSpPr>
          <p:cNvPr id="62468" name="Rectangle 3">
            <a:extLst>
              <a:ext uri="{FF2B5EF4-FFF2-40B4-BE49-F238E27FC236}">
                <a16:creationId xmlns:a16="http://schemas.microsoft.com/office/drawing/2014/main" id="{26F7A45E-5E98-2AE6-B91F-22D7D6E567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2469" name="Rectangle 2">
            <a:extLst>
              <a:ext uri="{FF2B5EF4-FFF2-40B4-BE49-F238E27FC236}">
                <a16:creationId xmlns:a16="http://schemas.microsoft.com/office/drawing/2014/main" id="{0BC99086-FBC6-0963-29F1-E170D0168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4.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Conjoncture : variations à court terme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 Box 4">
            <a:extLst>
              <a:ext uri="{FF2B5EF4-FFF2-40B4-BE49-F238E27FC236}">
                <a16:creationId xmlns:a16="http://schemas.microsoft.com/office/drawing/2014/main" id="{F04C59CA-E335-3326-43CC-5A93EC8CD7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63490" name="Text Box 7">
            <a:extLst>
              <a:ext uri="{FF2B5EF4-FFF2-40B4-BE49-F238E27FC236}">
                <a16:creationId xmlns:a16="http://schemas.microsoft.com/office/drawing/2014/main" id="{736B1E14-ED54-8E6B-6078-E10D4245B2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437063"/>
            <a:ext cx="8424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61444" name="Text Box 8">
            <a:extLst>
              <a:ext uri="{FF2B5EF4-FFF2-40B4-BE49-F238E27FC236}">
                <a16:creationId xmlns:a16="http://schemas.microsoft.com/office/drawing/2014/main" id="{DF0376C6-A5C9-65C1-3A19-CC90574223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981075"/>
            <a:ext cx="8424862" cy="52625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La Suisse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également</a:t>
            </a:r>
            <a:r>
              <a:rPr lang="de-CH" altLang="de-DE" sz="2400" dirty="0">
                <a:latin typeface="Calibri" panose="020F0502020204030204" pitchFamily="34" charset="0"/>
              </a:rPr>
              <a:t> très sensible </a:t>
            </a:r>
            <a:r>
              <a:rPr lang="de-CH" altLang="de-DE" sz="2400" dirty="0" err="1">
                <a:latin typeface="Calibri" panose="020F0502020204030204" pitchFamily="34" charset="0"/>
              </a:rPr>
              <a:t>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chocs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concernant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exportations</a:t>
            </a:r>
            <a:r>
              <a:rPr lang="de-CH" altLang="de-DE" sz="2400" dirty="0">
                <a:latin typeface="Calibri" panose="020F0502020204030204" pitchFamily="34" charset="0"/>
              </a:rPr>
              <a:t> nettes, </a:t>
            </a:r>
            <a:r>
              <a:rPr lang="de-CH" altLang="de-DE" sz="2400" dirty="0" err="1">
                <a:latin typeface="Calibri" panose="020F0502020204030204" pitchFamily="34" charset="0"/>
              </a:rPr>
              <a:t>dépendantes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conjoncture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mondiale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Des </a:t>
            </a:r>
            <a:r>
              <a:rPr lang="de-CH" altLang="de-DE" sz="2400" dirty="0" err="1">
                <a:latin typeface="Calibri" panose="020F0502020204030204" pitchFamily="34" charset="0"/>
              </a:rPr>
              <a:t>chocs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côté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l’offre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peuvent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également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induire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récession</a:t>
            </a:r>
            <a:r>
              <a:rPr lang="de-CH" altLang="de-DE" sz="2400" dirty="0">
                <a:latin typeface="Calibri" panose="020F0502020204030204" pitchFamily="34" charset="0"/>
              </a:rPr>
              <a:t> (p. ex. </a:t>
            </a:r>
            <a:r>
              <a:rPr lang="de-CH" altLang="de-DE" sz="2400" dirty="0" err="1">
                <a:latin typeface="Calibri" panose="020F0502020204030204" pitchFamily="34" charset="0"/>
              </a:rPr>
              <a:t>crise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pétrolière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années</a:t>
            </a:r>
            <a:r>
              <a:rPr lang="de-CH" altLang="de-DE" sz="2400" dirty="0">
                <a:latin typeface="Calibri" panose="020F0502020204030204" pitchFamily="34" charset="0"/>
              </a:rPr>
              <a:t> 1970).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Cet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exposé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faits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valable de </a:t>
            </a:r>
            <a:r>
              <a:rPr lang="de-CH" altLang="de-DE" sz="2400" dirty="0" err="1">
                <a:latin typeface="Calibri" panose="020F0502020204030204" pitchFamily="34" charset="0"/>
              </a:rPr>
              <a:t>manière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équivalente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reprise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>
                <a:latin typeface="Calibri" panose="020F0502020204030204" pitchFamily="34" charset="0"/>
              </a:rPr>
              <a:t>Le corona-choc : </a:t>
            </a:r>
            <a:r>
              <a:rPr lang="de-CH" altLang="de-DE" sz="2400" dirty="0" err="1">
                <a:latin typeface="Calibri" panose="020F0502020204030204" pitchFamily="34" charset="0"/>
              </a:rPr>
              <a:t>affecte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autant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demande</a:t>
            </a:r>
            <a:r>
              <a:rPr lang="de-CH" altLang="de-DE" sz="2400" dirty="0">
                <a:latin typeface="Calibri" panose="020F0502020204030204" pitchFamily="34" charset="0"/>
              </a:rPr>
              <a:t> globale </a:t>
            </a:r>
            <a:r>
              <a:rPr lang="de-CH" altLang="de-DE" sz="2400" dirty="0" err="1">
                <a:latin typeface="Calibri" panose="020F0502020204030204" pitchFamily="34" charset="0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l’offre</a:t>
            </a:r>
            <a:r>
              <a:rPr lang="de-CH" altLang="de-DE" sz="2400" dirty="0">
                <a:latin typeface="Calibri" panose="020F0502020204030204" pitchFamily="34" charset="0"/>
              </a:rPr>
              <a:t> globale.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63492" name="Rectangle 3">
            <a:extLst>
              <a:ext uri="{FF2B5EF4-FFF2-40B4-BE49-F238E27FC236}">
                <a16:creationId xmlns:a16="http://schemas.microsoft.com/office/drawing/2014/main" id="{57574AA7-00B7-6A4B-2308-087CC68DA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3493" name="Rectangle 2">
            <a:extLst>
              <a:ext uri="{FF2B5EF4-FFF2-40B4-BE49-F238E27FC236}">
                <a16:creationId xmlns:a16="http://schemas.microsoft.com/office/drawing/2014/main" id="{0A7B186F-24D8-599D-F0EA-A741D15407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4463"/>
            <a:ext cx="739298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4.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Conjoncture : variations à court terme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4">
            <a:extLst>
              <a:ext uri="{FF2B5EF4-FFF2-40B4-BE49-F238E27FC236}">
                <a16:creationId xmlns:a16="http://schemas.microsoft.com/office/drawing/2014/main" id="{A7CE28CE-0DFA-CEC3-E20A-C1EE67A2BD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64514" name="Text Box 7">
            <a:extLst>
              <a:ext uri="{FF2B5EF4-FFF2-40B4-BE49-F238E27FC236}">
                <a16:creationId xmlns:a16="http://schemas.microsoft.com/office/drawing/2014/main" id="{D3AC964A-0FFB-A5F0-375F-6106F7CA7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437063"/>
            <a:ext cx="8424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64515" name="Text Box 8">
            <a:extLst>
              <a:ext uri="{FF2B5EF4-FFF2-40B4-BE49-F238E27FC236}">
                <a16:creationId xmlns:a16="http://schemas.microsoft.com/office/drawing/2014/main" id="{0A758E23-AE20-0112-BCE0-1D865CA4DC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162050"/>
            <a:ext cx="84248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La </a:t>
            </a:r>
            <a:r>
              <a:rPr lang="de-CH" altLang="de-DE" sz="2400" i="1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i="1" dirty="0">
                <a:latin typeface="Calibri" panose="020F0502020204030204" pitchFamily="34" charset="0"/>
              </a:rPr>
              <a:t> </a:t>
            </a:r>
            <a:r>
              <a:rPr lang="de-CH" altLang="de-DE" sz="2400" i="1" dirty="0" err="1">
                <a:latin typeface="Calibri" panose="020F0502020204030204" pitchFamily="34" charset="0"/>
              </a:rPr>
              <a:t>monétaire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i="1" dirty="0">
                <a:latin typeface="Calibri" panose="020F0502020204030204" pitchFamily="34" charset="0"/>
              </a:rPr>
              <a:t>la </a:t>
            </a:r>
            <a:r>
              <a:rPr lang="de-CH" altLang="de-DE" sz="2400" i="1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i="1" dirty="0">
                <a:latin typeface="Calibri" panose="020F0502020204030204" pitchFamily="34" charset="0"/>
              </a:rPr>
              <a:t> </a:t>
            </a:r>
            <a:r>
              <a:rPr lang="de-CH" altLang="de-DE" sz="2400" i="1" dirty="0" err="1">
                <a:latin typeface="Calibri" panose="020F0502020204030204" pitchFamily="34" charset="0"/>
              </a:rPr>
              <a:t>fiscale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menées</a:t>
            </a:r>
            <a:r>
              <a:rPr lang="de-CH" altLang="de-DE" sz="2400" dirty="0">
                <a:latin typeface="Calibri" panose="020F0502020204030204" pitchFamily="34" charset="0"/>
              </a:rPr>
              <a:t> par </a:t>
            </a:r>
            <a:r>
              <a:rPr lang="de-CH" altLang="de-DE" sz="2400" dirty="0" err="1">
                <a:latin typeface="Calibri" panose="020F0502020204030204" pitchFamily="34" charset="0"/>
              </a:rPr>
              <a:t>l’État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influencent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également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cycles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conjoncturels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64516" name="Text Box 9">
            <a:extLst>
              <a:ext uri="{FF2B5EF4-FFF2-40B4-BE49-F238E27FC236}">
                <a16:creationId xmlns:a16="http://schemas.microsoft.com/office/drawing/2014/main" id="{6046D090-C365-A158-B57A-216E27B458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420938"/>
            <a:ext cx="8280400" cy="1570037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 typeface="Wingdings" pitchFamily="2" charset="2"/>
              <a:buChar char="à"/>
            </a:pPr>
            <a:r>
              <a:rPr lang="de-CH" altLang="de-DE" sz="2400" b="1" i="1">
                <a:latin typeface="Calibri" panose="020F0502020204030204" pitchFamily="34" charset="0"/>
              </a:rPr>
              <a:t> </a:t>
            </a:r>
            <a:r>
              <a:rPr lang="de-CH" altLang="de-DE" sz="2400" b="1" i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Politique monétaire</a:t>
            </a:r>
            <a:r>
              <a:rPr lang="de-DE" altLang="de-DE" sz="2400" b="1" i="1">
                <a:latin typeface="Calibri" panose="020F0502020204030204" pitchFamily="34" charset="0"/>
              </a:rPr>
              <a:t> </a:t>
            </a:r>
            <a:r>
              <a:rPr lang="de-CH" altLang="de-DE" sz="2400">
                <a:latin typeface="Calibri" panose="020F0502020204030204" pitchFamily="34" charset="0"/>
              </a:rPr>
              <a:t>			</a:t>
            </a:r>
          </a:p>
          <a:p>
            <a:pPr eaLnBrk="1" hangingPunct="1">
              <a:buFont typeface="Wingdings" pitchFamily="2" charset="2"/>
              <a:buNone/>
            </a:pPr>
            <a:r>
              <a:rPr lang="fr-FR" altLang="de-DE" sz="2400">
                <a:solidFill>
                  <a:srgbClr val="000000"/>
                </a:solidFill>
                <a:latin typeface="Calibri" panose="020F0502020204030204" pitchFamily="34" charset="0"/>
                <a:sym typeface="Wingdings" pitchFamily="2" charset="2"/>
              </a:rPr>
              <a:t>Régulation de l’offre de monnaie par la banque centrale. Une politique monétaire expansionniste accroît la masse monétaire alors qu’une politique restrictive la réduit.</a:t>
            </a:r>
            <a:r>
              <a:rPr lang="de-CH" altLang="de-DE" sz="2400">
                <a:solidFill>
                  <a:srgbClr val="000000"/>
                </a:solidFill>
                <a:latin typeface="Calibri" panose="020F0502020204030204" pitchFamily="34" charset="0"/>
                <a:sym typeface="Wingdings" pitchFamily="2" charset="2"/>
              </a:rPr>
              <a:t> </a:t>
            </a:r>
            <a:endParaRPr lang="de-DE" altLang="de-DE" sz="2400">
              <a:solidFill>
                <a:srgbClr val="000000"/>
              </a:solidFill>
              <a:latin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64517" name="Text Box 10">
            <a:extLst>
              <a:ext uri="{FF2B5EF4-FFF2-40B4-BE49-F238E27FC236}">
                <a16:creationId xmlns:a16="http://schemas.microsoft.com/office/drawing/2014/main" id="{D6D0CC90-D08D-CDA6-D1DC-07A98C9C9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584700"/>
            <a:ext cx="8280400" cy="1200150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 typeface="Wingdings" pitchFamily="2" charset="2"/>
              <a:buChar char="à"/>
            </a:pPr>
            <a:r>
              <a:rPr lang="de-CH" altLang="de-DE" sz="2400" b="1" i="1">
                <a:latin typeface="Calibri" panose="020F0502020204030204" pitchFamily="34" charset="0"/>
              </a:rPr>
              <a:t> </a:t>
            </a:r>
            <a:r>
              <a:rPr lang="de-CH" altLang="de-DE" sz="2400" b="1" i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Politique fiscale</a:t>
            </a:r>
            <a:r>
              <a:rPr lang="de-DE" altLang="de-DE" sz="2400" b="1" i="1">
                <a:latin typeface="Calibri" panose="020F0502020204030204" pitchFamily="34" charset="0"/>
              </a:rPr>
              <a:t> </a:t>
            </a:r>
            <a:r>
              <a:rPr lang="de-CH" altLang="de-DE" sz="2400">
                <a:latin typeface="Calibri" panose="020F0502020204030204" pitchFamily="34" charset="0"/>
              </a:rPr>
              <a:t>			</a:t>
            </a:r>
          </a:p>
          <a:p>
            <a:pPr eaLnBrk="1" hangingPunct="1">
              <a:buFont typeface="Wingdings" pitchFamily="2" charset="2"/>
              <a:buNone/>
            </a:pPr>
            <a:r>
              <a:rPr lang="fr-FR" altLang="de-DE" sz="2400">
                <a:solidFill>
                  <a:srgbClr val="000000"/>
                </a:solidFill>
                <a:latin typeface="Calibri" panose="020F0502020204030204" pitchFamily="34" charset="0"/>
                <a:sym typeface="Wingdings" pitchFamily="2" charset="2"/>
              </a:rPr>
              <a:t>Ensemble des mesures permettant d’influencer la conjoncture par la gestion des recettes et des dépenses publiques.</a:t>
            </a:r>
            <a:endParaRPr lang="de-DE" altLang="de-DE" sz="2400">
              <a:solidFill>
                <a:srgbClr val="000000"/>
              </a:solidFill>
              <a:latin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64518" name="Rectangle 3">
            <a:extLst>
              <a:ext uri="{FF2B5EF4-FFF2-40B4-BE49-F238E27FC236}">
                <a16:creationId xmlns:a16="http://schemas.microsoft.com/office/drawing/2014/main" id="{60B57246-6AD6-73EB-5F69-2DA57A3CAE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4519" name="Rectangle 2">
            <a:extLst>
              <a:ext uri="{FF2B5EF4-FFF2-40B4-BE49-F238E27FC236}">
                <a16:creationId xmlns:a16="http://schemas.microsoft.com/office/drawing/2014/main" id="{0BEE8B3D-9448-8A93-608F-577B14DC23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4.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Conjoncture : variations à court terme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 Box 4">
            <a:extLst>
              <a:ext uri="{FF2B5EF4-FFF2-40B4-BE49-F238E27FC236}">
                <a16:creationId xmlns:a16="http://schemas.microsoft.com/office/drawing/2014/main" id="{DE231F81-6AAD-8977-879B-5E66F372FA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65538" name="Text Box 7">
            <a:extLst>
              <a:ext uri="{FF2B5EF4-FFF2-40B4-BE49-F238E27FC236}">
                <a16:creationId xmlns:a16="http://schemas.microsoft.com/office/drawing/2014/main" id="{659B251F-3DE9-E202-1DDB-8BFC36CDD8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437063"/>
            <a:ext cx="8424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63492" name="Text Box 8">
            <a:extLst>
              <a:ext uri="{FF2B5EF4-FFF2-40B4-BE49-F238E27FC236}">
                <a16:creationId xmlns:a16="http://schemas.microsoft.com/office/drawing/2014/main" id="{C32BD2BE-AE4A-7888-7A9D-9D2C5DEC00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196975"/>
            <a:ext cx="8424862" cy="37861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marL="0" indent="0"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Le </a:t>
            </a:r>
            <a:r>
              <a:rPr lang="de-CH" altLang="de-DE" sz="2400" dirty="0" err="1">
                <a:latin typeface="Calibri" panose="020F0502020204030204" pitchFamily="34" charset="0"/>
              </a:rPr>
              <a:t>traitement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informations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conjoncturelles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médias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décisif</a:t>
            </a:r>
            <a:r>
              <a:rPr lang="de-CH" altLang="de-DE" sz="2400" dirty="0">
                <a:latin typeface="Calibri" panose="020F0502020204030204" pitchFamily="34" charset="0"/>
              </a:rPr>
              <a:t>, et </a:t>
            </a:r>
            <a:r>
              <a:rPr lang="de-CH" altLang="de-DE" sz="2400" dirty="0" err="1">
                <a:latin typeface="Calibri" panose="020F0502020204030204" pitchFamily="34" charset="0"/>
              </a:rPr>
              <a:t>prend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>
                <a:latin typeface="Calibri" panose="020F0502020204030204" pitchFamily="34" charset="0"/>
              </a:rPr>
              <a:t>deux formes :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b="1" dirty="0">
                <a:latin typeface="Calibri" panose="020F0502020204030204" pitchFamily="34" charset="0"/>
              </a:rPr>
              <a:t>Observation de </a:t>
            </a:r>
            <a:r>
              <a:rPr lang="de-CH" altLang="de-DE" sz="2400" b="1">
                <a:latin typeface="Calibri" panose="020F0502020204030204" pitchFamily="34" charset="0"/>
              </a:rPr>
              <a:t>la conjoncture </a:t>
            </a:r>
            <a:r>
              <a:rPr lang="de-CH" altLang="de-DE" sz="2400">
                <a:latin typeface="Calibri" panose="020F0502020204030204" pitchFamily="34" charset="0"/>
              </a:rPr>
              <a:t>: </a:t>
            </a:r>
            <a:r>
              <a:rPr lang="fr-FR" altLang="de-DE" sz="2400" dirty="0">
                <a:latin typeface="Calibri" panose="020F0502020204030204" pitchFamily="34" charset="0"/>
              </a:rPr>
              <a:t>évaluation de la situation conjoncturelle actuelle par l’interprétation d’indicateurs appropriés.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b="1" err="1">
                <a:latin typeface="Calibri" panose="020F0502020204030204" pitchFamily="34" charset="0"/>
              </a:rPr>
              <a:t>Prévision</a:t>
            </a:r>
            <a:r>
              <a:rPr lang="de-CH" altLang="de-DE" sz="2400" b="1">
                <a:latin typeface="Calibri" panose="020F0502020204030204" pitchFamily="34" charset="0"/>
              </a:rPr>
              <a:t> conjoncturelle </a:t>
            </a:r>
            <a:r>
              <a:rPr lang="de-CH" altLang="de-DE" sz="2400">
                <a:latin typeface="Calibri" panose="020F0502020204030204" pitchFamily="34" charset="0"/>
              </a:rPr>
              <a:t>: </a:t>
            </a:r>
            <a:r>
              <a:rPr lang="fr-FR" altLang="de-DE" sz="2400" dirty="0">
                <a:latin typeface="Calibri" panose="020F0502020204030204" pitchFamily="34" charset="0"/>
              </a:rPr>
              <a:t>estimation de l’évolution économique future au moyen de modèles prévisionnels.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65540" name="Rectangle 3">
            <a:extLst>
              <a:ext uri="{FF2B5EF4-FFF2-40B4-BE49-F238E27FC236}">
                <a16:creationId xmlns:a16="http://schemas.microsoft.com/office/drawing/2014/main" id="{24CB1712-4C22-D5F7-55E6-BC795C7A5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5541" name="Rectangle 2">
            <a:extLst>
              <a:ext uri="{FF2B5EF4-FFF2-40B4-BE49-F238E27FC236}">
                <a16:creationId xmlns:a16="http://schemas.microsoft.com/office/drawing/2014/main" id="{50184A34-1DC4-C282-088E-62D8D52880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4.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Conjoncture : variations à court terme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ext Box 4">
            <a:extLst>
              <a:ext uri="{FF2B5EF4-FFF2-40B4-BE49-F238E27FC236}">
                <a16:creationId xmlns:a16="http://schemas.microsoft.com/office/drawing/2014/main" id="{99C334CB-4288-10D4-5EF9-D466506EF2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66562" name="Text Box 7">
            <a:extLst>
              <a:ext uri="{FF2B5EF4-FFF2-40B4-BE49-F238E27FC236}">
                <a16:creationId xmlns:a16="http://schemas.microsoft.com/office/drawing/2014/main" id="{1546840A-2EDA-3301-83C7-A4AF417039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437063"/>
            <a:ext cx="8424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66563" name="Text Box 8">
            <a:extLst>
              <a:ext uri="{FF2B5EF4-FFF2-40B4-BE49-F238E27FC236}">
                <a16:creationId xmlns:a16="http://schemas.microsoft.com/office/drawing/2014/main" id="{DF7EBCC6-3756-7A16-436B-4540F05D46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000125"/>
            <a:ext cx="84248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À l’aide d’indicateurs avancés, retardés et coïncidents, les experts extrapolent l’évolution de la conjoncture.</a:t>
            </a:r>
          </a:p>
        </p:txBody>
      </p:sp>
      <p:sp>
        <p:nvSpPr>
          <p:cNvPr id="66564" name="Rectangle 3">
            <a:extLst>
              <a:ext uri="{FF2B5EF4-FFF2-40B4-BE49-F238E27FC236}">
                <a16:creationId xmlns:a16="http://schemas.microsoft.com/office/drawing/2014/main" id="{0998A9C3-A072-E2B6-9DB5-8A4B2354C6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6565" name="Rectangle 2">
            <a:extLst>
              <a:ext uri="{FF2B5EF4-FFF2-40B4-BE49-F238E27FC236}">
                <a16:creationId xmlns:a16="http://schemas.microsoft.com/office/drawing/2014/main" id="{CDADDA2B-BF4C-8084-9BB4-1C9A384022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4.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Conjoncture : variations à court terme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66566" name="Groupe 4">
            <a:extLst>
              <a:ext uri="{FF2B5EF4-FFF2-40B4-BE49-F238E27FC236}">
                <a16:creationId xmlns:a16="http://schemas.microsoft.com/office/drawing/2014/main" id="{BFE1EE9E-83D7-B17D-E29C-0CE8F1D89061}"/>
              </a:ext>
            </a:extLst>
          </p:cNvPr>
          <p:cNvGrpSpPr>
            <a:grpSpLocks/>
          </p:cNvGrpSpPr>
          <p:nvPr/>
        </p:nvGrpSpPr>
        <p:grpSpPr bwMode="auto">
          <a:xfrm>
            <a:off x="268288" y="2205038"/>
            <a:ext cx="8551862" cy="3503612"/>
            <a:chOff x="123825" y="2033057"/>
            <a:chExt cx="8551863" cy="3503746"/>
          </a:xfrm>
        </p:grpSpPr>
        <p:pic>
          <p:nvPicPr>
            <p:cNvPr id="66567" name="Image 1">
              <a:extLst>
                <a:ext uri="{FF2B5EF4-FFF2-40B4-BE49-F238E27FC236}">
                  <a16:creationId xmlns:a16="http://schemas.microsoft.com/office/drawing/2014/main" id="{0E20EC9A-21F8-52A3-8AD4-4C1DF7AD26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825" y="2033057"/>
              <a:ext cx="8551863" cy="3503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DADCBEC-C861-AD59-C23A-300721BE126F}"/>
                </a:ext>
              </a:extLst>
            </p:cNvPr>
            <p:cNvSpPr/>
            <p:nvPr/>
          </p:nvSpPr>
          <p:spPr>
            <a:xfrm>
              <a:off x="322262" y="2048933"/>
              <a:ext cx="744538" cy="155581"/>
            </a:xfrm>
            <a:prstGeom prst="rect">
              <a:avLst/>
            </a:prstGeom>
            <a:solidFill>
              <a:srgbClr val="E9EA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CH"/>
            </a:p>
          </p:txBody>
        </p: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3">
            <a:extLst>
              <a:ext uri="{FF2B5EF4-FFF2-40B4-BE49-F238E27FC236}">
                <a16:creationId xmlns:a16="http://schemas.microsoft.com/office/drawing/2014/main" id="{05F77263-BC1D-7CCB-9EC5-9A6A738632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7586" name="Rectangle 2">
            <a:extLst>
              <a:ext uri="{FF2B5EF4-FFF2-40B4-BE49-F238E27FC236}">
                <a16:creationId xmlns:a16="http://schemas.microsoft.com/office/drawing/2014/main" id="{40D6363B-4490-6BEA-77E6-8C4D8455EC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7587" name="Text Box 10">
            <a:extLst>
              <a:ext uri="{FF2B5EF4-FFF2-40B4-BE49-F238E27FC236}">
                <a16:creationId xmlns:a16="http://schemas.microsoft.com/office/drawing/2014/main" id="{40747F3B-7588-B2DF-AF24-DF9D42B5D3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275" y="1255713"/>
            <a:ext cx="829945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  <a:endParaRPr lang="de-DE" altLang="de-DE" sz="2400" b="1">
              <a:latin typeface="Calibri" panose="020F0502020204030204" pitchFamily="34" charset="0"/>
            </a:endParaRPr>
          </a:p>
          <a:p>
            <a:pPr eaLnBrk="1" hangingPunct="1"/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DE" altLang="de-DE" sz="2400">
                <a:latin typeface="Calibri" panose="020F0502020204030204" pitchFamily="34" charset="0"/>
              </a:rPr>
              <a:t>Mesurer la prospérité économique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Croissance : tendance à long terme</a:t>
            </a:r>
          </a:p>
          <a:p>
            <a:pPr eaLnBrk="1" hangingPunct="1">
              <a:buFontTx/>
              <a:buAutoNum type="arabicPeriod"/>
            </a:pPr>
            <a:r>
              <a:rPr lang="de-DE" altLang="de-DE" sz="2400">
                <a:latin typeface="Calibri" panose="020F0502020204030204" pitchFamily="34" charset="0"/>
              </a:rPr>
              <a:t>Politique de croissance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Conjoncture : variations à court terme</a:t>
            </a:r>
          </a:p>
          <a:p>
            <a:pPr eaLnBrk="1" hangingPunct="1">
              <a:buFontTx/>
              <a:buAutoNum type="arabicPeriod"/>
            </a:pPr>
            <a:r>
              <a:rPr lang="de-DE" altLang="de-DE" sz="2400" b="1">
                <a:solidFill>
                  <a:srgbClr val="2B53A0"/>
                </a:solidFill>
                <a:latin typeface="Calibri" panose="020F0502020204030204" pitchFamily="34" charset="0"/>
              </a:rPr>
              <a:t>Politique conjoncturelle </a:t>
            </a:r>
          </a:p>
          <a:p>
            <a:pPr eaLnBrk="1" hangingPunct="1"/>
            <a:r>
              <a:rPr lang="de-DE" altLang="de-DE" sz="2400">
                <a:latin typeface="Calibri" panose="020F0502020204030204" pitchFamily="34" charset="0"/>
              </a:rPr>
              <a:t>6. </a:t>
            </a:r>
            <a:r>
              <a:rPr lang="fr-FR" altLang="de-DE" sz="2400">
                <a:latin typeface="Calibri" panose="020F0502020204030204" pitchFamily="34" charset="0"/>
              </a:rPr>
              <a:t>La politique de croissance et la politique conjoncturelle de la Suisse</a:t>
            </a:r>
            <a:r>
              <a:rPr lang="de-DE" altLang="de-DE" sz="2400">
                <a:latin typeface="Calibri" panose="020F0502020204030204" pitchFamily="34" charset="0"/>
              </a:rPr>
              <a:t> </a:t>
            </a:r>
          </a:p>
          <a:p>
            <a:pPr eaLnBrk="1" hangingPunct="1"/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>
            <a:extLst>
              <a:ext uri="{FF2B5EF4-FFF2-40B4-BE49-F238E27FC236}">
                <a16:creationId xmlns:a16="http://schemas.microsoft.com/office/drawing/2014/main" id="{96C67FEC-AC3C-6183-1444-FCEA31C6D1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1. Mesurer la prospérité économique</a:t>
            </a:r>
          </a:p>
        </p:txBody>
      </p:sp>
      <p:sp>
        <p:nvSpPr>
          <p:cNvPr id="30722" name="Rectangle 3">
            <a:extLst>
              <a:ext uri="{FF2B5EF4-FFF2-40B4-BE49-F238E27FC236}">
                <a16:creationId xmlns:a16="http://schemas.microsoft.com/office/drawing/2014/main" id="{448889E3-E719-AD83-6DB0-9B7F966437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30723" name="Text Box 6">
            <a:extLst>
              <a:ext uri="{FF2B5EF4-FFF2-40B4-BE49-F238E27FC236}">
                <a16:creationId xmlns:a16="http://schemas.microsoft.com/office/drawing/2014/main" id="{DF9CCDBC-4609-F6B2-AE9C-A5679CF5D0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0724" name="Text Box 7">
            <a:extLst>
              <a:ext uri="{FF2B5EF4-FFF2-40B4-BE49-F238E27FC236}">
                <a16:creationId xmlns:a16="http://schemas.microsoft.com/office/drawing/2014/main" id="{C54E6773-124C-9E37-1BE3-963D36F831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412875"/>
            <a:ext cx="8391525" cy="830263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de-CH" altLang="de-DE" sz="2400" b="1" i="1">
                <a:latin typeface="Calibri" panose="020F0502020204030204" pitchFamily="34" charset="0"/>
                <a:sym typeface="Wingdings" pitchFamily="2" charset="2"/>
              </a:rPr>
              <a:t>Produit intérieur brut réel (PIB)</a:t>
            </a:r>
            <a:r>
              <a:rPr lang="de-CH" altLang="de-DE" sz="2400" b="1" i="1">
                <a:latin typeface="Calibri" panose="020F0502020204030204" pitchFamily="34" charset="0"/>
              </a:rPr>
              <a:t>		</a:t>
            </a:r>
            <a:r>
              <a:rPr lang="de-CH" altLang="de-DE" sz="2400">
                <a:latin typeface="Calibri" panose="020F0502020204030204" pitchFamily="34" charset="0"/>
              </a:rPr>
              <a:t>	</a:t>
            </a:r>
            <a:endParaRPr lang="de-CH" altLang="de-DE" sz="2400" i="1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</a:rPr>
              <a:t>Production totale d’une économie, mesurée à prix constants.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30725" name="Text Box 8">
            <a:extLst>
              <a:ext uri="{FF2B5EF4-FFF2-40B4-BE49-F238E27FC236}">
                <a16:creationId xmlns:a16="http://schemas.microsoft.com/office/drawing/2014/main" id="{26C9BCEF-6071-B252-500E-18A72DD2C1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3143250"/>
            <a:ext cx="82994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6213" indent="-176213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 Le PIB </a:t>
            </a:r>
            <a:r>
              <a:rPr lang="de-CH" altLang="de-DE" sz="2400" dirty="0" err="1">
                <a:latin typeface="Calibri" panose="020F0502020204030204" pitchFamily="34" charset="0"/>
              </a:rPr>
              <a:t>réel</a:t>
            </a:r>
            <a:r>
              <a:rPr lang="de-CH" altLang="de-DE" sz="2400" dirty="0">
                <a:latin typeface="Calibri" panose="020F0502020204030204" pitchFamily="34" charset="0"/>
              </a:rPr>
              <a:t> par </a:t>
            </a:r>
            <a:r>
              <a:rPr lang="de-CH" altLang="de-DE" sz="2400" dirty="0" err="1">
                <a:latin typeface="Calibri" panose="020F0502020204030204" pitchFamily="34" charset="0"/>
              </a:rPr>
              <a:t>habitant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mesure</a:t>
            </a:r>
            <a:r>
              <a:rPr lang="de-CH" altLang="de-DE" sz="2400" dirty="0">
                <a:latin typeface="Calibri" panose="020F0502020204030204" pitchFamily="34" charset="0"/>
              </a:rPr>
              <a:t> usuelle </a:t>
            </a:r>
            <a:r>
              <a:rPr lang="de-CH" altLang="de-DE" sz="2400" dirty="0" err="1">
                <a:latin typeface="Calibri" panose="020F0502020204030204" pitchFamily="34" charset="0"/>
              </a:rPr>
              <a:t>permettant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comparer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niveau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prospérité</a:t>
            </a:r>
            <a:r>
              <a:rPr lang="de-CH" altLang="de-DE" sz="2400" dirty="0">
                <a:latin typeface="Calibri" panose="020F0502020204030204" pitchFamily="34" charset="0"/>
              </a:rPr>
              <a:t> des États.</a:t>
            </a:r>
            <a:br>
              <a:rPr lang="de-CH" altLang="de-DE" sz="2400" dirty="0">
                <a:latin typeface="Calibri" panose="020F0502020204030204" pitchFamily="34" charset="0"/>
              </a:rPr>
            </a:b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 Pour </a:t>
            </a:r>
            <a:r>
              <a:rPr lang="de-CH" altLang="de-DE" sz="2400" dirty="0" err="1">
                <a:latin typeface="Calibri" panose="020F0502020204030204" pitchFamily="34" charset="0"/>
              </a:rPr>
              <a:t>permettre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meilleure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comparaison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tenant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compte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pouvoir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d’achat</a:t>
            </a:r>
            <a:r>
              <a:rPr lang="de-CH" altLang="de-DE" sz="2400" dirty="0">
                <a:latin typeface="Calibri" panose="020F0502020204030204" pitchFamily="34" charset="0"/>
              </a:rPr>
              <a:t>, le PIB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corrigé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l’inflation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ext Box 4">
            <a:extLst>
              <a:ext uri="{FF2B5EF4-FFF2-40B4-BE49-F238E27FC236}">
                <a16:creationId xmlns:a16="http://schemas.microsoft.com/office/drawing/2014/main" id="{B6ACCCA1-544C-866D-7BFC-875B6F2389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68610" name="Text Box 8">
            <a:extLst>
              <a:ext uri="{FF2B5EF4-FFF2-40B4-BE49-F238E27FC236}">
                <a16:creationId xmlns:a16="http://schemas.microsoft.com/office/drawing/2014/main" id="{F552D880-72F0-AC25-4487-40108E72E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196975"/>
            <a:ext cx="8424862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dirty="0">
                <a:latin typeface="Calibri" panose="020F0502020204030204" pitchFamily="34" charset="0"/>
              </a:rPr>
              <a:t>Concept de la </a:t>
            </a:r>
            <a:r>
              <a:rPr lang="de-CH" altLang="de-DE" sz="2400" b="1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err="1">
                <a:latin typeface="Calibri" panose="020F0502020204030204" pitchFamily="34" charset="0"/>
              </a:rPr>
              <a:t>conjoncturelle</a:t>
            </a:r>
            <a:r>
              <a:rPr lang="de-CH" altLang="de-DE" sz="2400" b="1">
                <a:latin typeface="Calibri" panose="020F0502020204030204" pitchFamily="34" charset="0"/>
              </a:rPr>
              <a:t> anticyclique </a:t>
            </a:r>
            <a:r>
              <a:rPr lang="de-CH" altLang="de-DE" sz="2400">
                <a:latin typeface="Calibri" panose="020F0502020204030204" pitchFamily="34" charset="0"/>
              </a:rPr>
              <a:t>: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En </a:t>
            </a:r>
            <a:r>
              <a:rPr lang="de-CH" altLang="de-DE" sz="2400" dirty="0" err="1">
                <a:latin typeface="Calibri" panose="020F0502020204030204" pitchFamily="34" charset="0"/>
              </a:rPr>
              <a:t>situation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récession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l’État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stimule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l’économie</a:t>
            </a:r>
            <a:r>
              <a:rPr lang="de-CH" altLang="de-DE" sz="2400" dirty="0">
                <a:latin typeface="Calibri" panose="020F0502020204030204" pitchFamily="34" charset="0"/>
              </a:rPr>
              <a:t> par la </a:t>
            </a:r>
            <a:r>
              <a:rPr lang="de-CH" altLang="de-DE" sz="2400" dirty="0" err="1">
                <a:latin typeface="Calibri" panose="020F0502020204030204" pitchFamily="34" charset="0"/>
              </a:rPr>
              <a:t>demande</a:t>
            </a:r>
            <a:r>
              <a:rPr lang="de-CH" altLang="de-DE" sz="2400" dirty="0">
                <a:latin typeface="Calibri" panose="020F0502020204030204" pitchFamily="34" charset="0"/>
              </a:rPr>
              <a:t>. En </a:t>
            </a:r>
            <a:r>
              <a:rPr lang="de-CH" altLang="de-DE" sz="2400" dirty="0" err="1">
                <a:latin typeface="Calibri" panose="020F0502020204030204" pitchFamily="34" charset="0"/>
              </a:rPr>
              <a:t>situation</a:t>
            </a:r>
            <a:r>
              <a:rPr lang="de-CH" altLang="de-DE" sz="2400" dirty="0">
                <a:latin typeface="Calibri" panose="020F0502020204030204" pitchFamily="34" charset="0"/>
              </a:rPr>
              <a:t> de boom, </a:t>
            </a:r>
            <a:r>
              <a:rPr lang="de-CH" altLang="de-DE" sz="2400" dirty="0" err="1">
                <a:latin typeface="Calibri" panose="020F0502020204030204" pitchFamily="34" charset="0"/>
              </a:rPr>
              <a:t>il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freine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l’économie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</a:pPr>
            <a:endParaRPr lang="de-CH" altLang="de-DE" sz="10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Cette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err="1">
                <a:latin typeface="Calibri" panose="020F0502020204030204" pitchFamily="34" charset="0"/>
              </a:rPr>
              <a:t>nommée</a:t>
            </a:r>
            <a:r>
              <a:rPr lang="de-CH" altLang="de-DE" sz="2400">
                <a:latin typeface="Calibri" panose="020F0502020204030204" pitchFamily="34" charset="0"/>
              </a:rPr>
              <a:t> « keynesienne » </a:t>
            </a:r>
            <a:r>
              <a:rPr lang="de-CH" altLang="de-DE" sz="2400" dirty="0">
                <a:latin typeface="Calibri" panose="020F0502020204030204" pitchFamily="34" charset="0"/>
              </a:rPr>
              <a:t>en </a:t>
            </a:r>
            <a:r>
              <a:rPr lang="de-CH" altLang="de-DE" sz="2400" dirty="0" err="1">
                <a:latin typeface="Calibri" panose="020F0502020204030204" pitchFamily="34" charset="0"/>
              </a:rPr>
              <a:t>référence</a:t>
            </a:r>
            <a:r>
              <a:rPr lang="de-CH" altLang="de-DE" sz="2400" dirty="0">
                <a:latin typeface="Calibri" panose="020F0502020204030204" pitchFamily="34" charset="0"/>
              </a:rPr>
              <a:t> au célèbre </a:t>
            </a:r>
            <a:r>
              <a:rPr lang="de-CH" altLang="de-DE" sz="2400" dirty="0" err="1">
                <a:latin typeface="Calibri" panose="020F0502020204030204" pitchFamily="34" charset="0"/>
              </a:rPr>
              <a:t>économiste</a:t>
            </a:r>
            <a:r>
              <a:rPr lang="de-CH" altLang="de-DE" sz="2400" dirty="0">
                <a:latin typeface="Calibri" panose="020F0502020204030204" pitchFamily="34" charset="0"/>
              </a:rPr>
              <a:t> John Maynard Keynes.</a:t>
            </a:r>
          </a:p>
        </p:txBody>
      </p:sp>
      <p:sp>
        <p:nvSpPr>
          <p:cNvPr id="68611" name="Text Box 10">
            <a:extLst>
              <a:ext uri="{FF2B5EF4-FFF2-40B4-BE49-F238E27FC236}">
                <a16:creationId xmlns:a16="http://schemas.microsoft.com/office/drawing/2014/main" id="{B366EDB2-6458-8B21-7A28-A48C770C63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967163"/>
            <a:ext cx="8353425" cy="2462212"/>
          </a:xfrm>
          <a:prstGeom prst="rect">
            <a:avLst/>
          </a:prstGeom>
          <a:solidFill>
            <a:srgbClr val="7193FF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Canaux influençant le PIB : 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b="1">
                <a:latin typeface="Calibri" panose="020F0502020204030204" pitchFamily="34" charset="0"/>
              </a:rPr>
              <a:t>Politique fiscale</a:t>
            </a:r>
            <a:r>
              <a:rPr lang="de-CH" altLang="de-DE" sz="2400">
                <a:latin typeface="Calibri" panose="020F0502020204030204" pitchFamily="34" charset="0"/>
              </a:rPr>
              <a:t>, qui porte sur les dépenses et les recettes de l’État (impôts).</a:t>
            </a:r>
          </a:p>
          <a:p>
            <a:pPr eaLnBrk="1" hangingPunct="1">
              <a:buFontTx/>
              <a:buChar char="•"/>
            </a:pPr>
            <a:endParaRPr lang="de-CH" altLang="de-DE" sz="10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b="1">
                <a:latin typeface="Calibri" panose="020F0502020204030204" pitchFamily="34" charset="0"/>
              </a:rPr>
              <a:t>Politique monétaire</a:t>
            </a:r>
            <a:r>
              <a:rPr lang="de-CH" altLang="de-DE" sz="2400">
                <a:latin typeface="Calibri" panose="020F0502020204030204" pitchFamily="34" charset="0"/>
              </a:rPr>
              <a:t>, qui influence les investissements et les exportations nettes.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68612" name="Rectangle 3">
            <a:extLst>
              <a:ext uri="{FF2B5EF4-FFF2-40B4-BE49-F238E27FC236}">
                <a16:creationId xmlns:a16="http://schemas.microsoft.com/office/drawing/2014/main" id="{9FBE9AB9-D793-0598-1AF5-AA56C0041C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8613" name="Rectangle 2">
            <a:extLst>
              <a:ext uri="{FF2B5EF4-FFF2-40B4-BE49-F238E27FC236}">
                <a16:creationId xmlns:a16="http://schemas.microsoft.com/office/drawing/2014/main" id="{22BF7F36-3004-EC1D-8CE2-4289492932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de-DE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Politique conjoncturelle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 Box 4">
            <a:extLst>
              <a:ext uri="{FF2B5EF4-FFF2-40B4-BE49-F238E27FC236}">
                <a16:creationId xmlns:a16="http://schemas.microsoft.com/office/drawing/2014/main" id="{ABFF4C05-17AC-F64A-1C0D-06B151B078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69634" name="Text Box 7">
            <a:extLst>
              <a:ext uri="{FF2B5EF4-FFF2-40B4-BE49-F238E27FC236}">
                <a16:creationId xmlns:a16="http://schemas.microsoft.com/office/drawing/2014/main" id="{C069B6CF-1B10-3EBC-B47F-4E84AA747A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437063"/>
            <a:ext cx="8424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67588" name="Text Box 8">
            <a:extLst>
              <a:ext uri="{FF2B5EF4-FFF2-40B4-BE49-F238E27FC236}">
                <a16:creationId xmlns:a16="http://schemas.microsoft.com/office/drawing/2014/main" id="{B6D163D4-03FC-E97D-B34A-1BA4B75AA6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365375"/>
            <a:ext cx="8424862" cy="30464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  <a:defRPr/>
            </a:pPr>
            <a:r>
              <a:rPr lang="de-CH" altLang="de-DE" sz="2400" i="1" dirty="0" err="1">
                <a:latin typeface="Calibri" panose="020F0502020204030204" pitchFamily="34" charset="0"/>
              </a:rPr>
              <a:t>Expansionniste</a:t>
            </a:r>
            <a:r>
              <a:rPr lang="de-CH" altLang="de-DE" sz="2400" dirty="0">
                <a:latin typeface="Calibri" panose="020F0502020204030204" pitchFamily="34" charset="0"/>
              </a:rPr>
              <a:t> (en </a:t>
            </a:r>
            <a:r>
              <a:rPr lang="de-CH" altLang="de-DE" sz="2400" dirty="0" err="1">
                <a:latin typeface="Calibri" panose="020F0502020204030204" pitchFamily="34" charset="0"/>
              </a:rPr>
              <a:t>cas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err="1">
                <a:latin typeface="Calibri" panose="020F0502020204030204" pitchFamily="34" charset="0"/>
              </a:rPr>
              <a:t>récession</a:t>
            </a:r>
            <a:r>
              <a:rPr lang="de-CH" altLang="de-DE" sz="2400">
                <a:latin typeface="Calibri" panose="020F0502020204030204" pitchFamily="34" charset="0"/>
              </a:rPr>
              <a:t>) : </a:t>
            </a:r>
            <a:r>
              <a:rPr lang="de-CH" altLang="de-DE" sz="2400" dirty="0" err="1">
                <a:latin typeface="Calibri" panose="020F0502020204030204" pitchFamily="34" charset="0"/>
              </a:rPr>
              <a:t>l’État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augmente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dépenses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ou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réduit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impôts</a:t>
            </a:r>
            <a:r>
              <a:rPr lang="de-CH" altLang="de-DE" sz="2400" dirty="0">
                <a:latin typeface="Calibri" panose="020F0502020204030204" pitchFamily="34" charset="0"/>
              </a:rPr>
              <a:t>. En </a:t>
            </a:r>
            <a:r>
              <a:rPr lang="de-CH" altLang="de-DE" sz="2400" dirty="0" err="1">
                <a:latin typeface="Calibri" panose="020F0502020204030204" pitchFamily="34" charset="0"/>
              </a:rPr>
              <a:t>situation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récession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cela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provoque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déficits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budgétaires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entraîne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l’endettement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l’État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i="1" dirty="0" err="1">
                <a:latin typeface="Calibri" panose="020F0502020204030204" pitchFamily="34" charset="0"/>
              </a:rPr>
              <a:t>Restrictive</a:t>
            </a:r>
            <a:r>
              <a:rPr lang="de-CH" altLang="de-DE" sz="2400" dirty="0">
                <a:latin typeface="Calibri" panose="020F0502020204030204" pitchFamily="34" charset="0"/>
              </a:rPr>
              <a:t> (en </a:t>
            </a:r>
            <a:r>
              <a:rPr lang="de-CH" altLang="de-DE" sz="2400" dirty="0" err="1">
                <a:latin typeface="Calibri" panose="020F0502020204030204" pitchFamily="34" charset="0"/>
              </a:rPr>
              <a:t>cas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>
                <a:latin typeface="Calibri" panose="020F0502020204030204" pitchFamily="34" charset="0"/>
              </a:rPr>
              <a:t>boom) : </a:t>
            </a:r>
            <a:r>
              <a:rPr lang="de-CH" altLang="de-DE" sz="2400" dirty="0" err="1">
                <a:latin typeface="Calibri" panose="020F0502020204030204" pitchFamily="34" charset="0"/>
              </a:rPr>
              <a:t>l’État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réduit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dépenses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ou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augmente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impôts</a:t>
            </a:r>
            <a:r>
              <a:rPr lang="de-CH" altLang="de-DE" sz="2400" dirty="0">
                <a:latin typeface="Calibri" panose="020F0502020204030204" pitchFamily="34" charset="0"/>
              </a:rPr>
              <a:t>. Cela </a:t>
            </a:r>
            <a:r>
              <a:rPr lang="de-CH" altLang="de-DE" sz="2400" dirty="0" err="1">
                <a:latin typeface="Calibri" panose="020F0502020204030204" pitchFamily="34" charset="0"/>
              </a:rPr>
              <a:t>conduit</a:t>
            </a:r>
            <a:r>
              <a:rPr lang="de-CH" altLang="de-DE" sz="2400" dirty="0">
                <a:latin typeface="Calibri" panose="020F0502020204030204" pitchFamily="34" charset="0"/>
              </a:rPr>
              <a:t> à des </a:t>
            </a:r>
            <a:r>
              <a:rPr lang="de-CH" altLang="de-DE" sz="2400" dirty="0" err="1">
                <a:latin typeface="Calibri" panose="020F0502020204030204" pitchFamily="34" charset="0"/>
              </a:rPr>
              <a:t>excédents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budgétaires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permettant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diminuer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dettes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69636" name="Text Box 11">
            <a:extLst>
              <a:ext uri="{FF2B5EF4-FFF2-40B4-BE49-F238E27FC236}">
                <a16:creationId xmlns:a16="http://schemas.microsoft.com/office/drawing/2014/main" id="{3AA57319-E197-70A0-BE68-E29A04B2C3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738" y="1387475"/>
            <a:ext cx="8426450" cy="457200"/>
          </a:xfrm>
          <a:prstGeom prst="rect">
            <a:avLst/>
          </a:prstGeom>
          <a:solidFill>
            <a:srgbClr val="7193FF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Politique fiscale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69637" name="Rectangle 3">
            <a:extLst>
              <a:ext uri="{FF2B5EF4-FFF2-40B4-BE49-F238E27FC236}">
                <a16:creationId xmlns:a16="http://schemas.microsoft.com/office/drawing/2014/main" id="{397C7C19-B6E0-4355-50D7-C30A75223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9638" name="Rectangle 2">
            <a:extLst>
              <a:ext uri="{FF2B5EF4-FFF2-40B4-BE49-F238E27FC236}">
                <a16:creationId xmlns:a16="http://schemas.microsoft.com/office/drawing/2014/main" id="{8B6CF398-EA7D-0122-AD6A-D15CF4DACC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de-DE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Politique conjoncturelle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ext Box 4">
            <a:extLst>
              <a:ext uri="{FF2B5EF4-FFF2-40B4-BE49-F238E27FC236}">
                <a16:creationId xmlns:a16="http://schemas.microsoft.com/office/drawing/2014/main" id="{3DE11FFC-3B7E-CF02-728A-83C2EA83B3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70658" name="Text Box 7">
            <a:extLst>
              <a:ext uri="{FF2B5EF4-FFF2-40B4-BE49-F238E27FC236}">
                <a16:creationId xmlns:a16="http://schemas.microsoft.com/office/drawing/2014/main" id="{3E414AC1-AF5A-66CD-294E-4D75EE4A3C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437063"/>
            <a:ext cx="8424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70659" name="Text Box 8">
            <a:extLst>
              <a:ext uri="{FF2B5EF4-FFF2-40B4-BE49-F238E27FC236}">
                <a16:creationId xmlns:a16="http://schemas.microsoft.com/office/drawing/2014/main" id="{E41952F1-3DE5-2ECF-0055-CF521C845B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711325"/>
            <a:ext cx="84248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Mode opératoire d’une politique fiscale expansionniste :</a:t>
            </a:r>
          </a:p>
        </p:txBody>
      </p:sp>
      <p:sp>
        <p:nvSpPr>
          <p:cNvPr id="70660" name="Rectangle 3">
            <a:extLst>
              <a:ext uri="{FF2B5EF4-FFF2-40B4-BE49-F238E27FC236}">
                <a16:creationId xmlns:a16="http://schemas.microsoft.com/office/drawing/2014/main" id="{A60F5932-C01D-9FA8-DFF7-77F06F0187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0661" name="Rectangle 2">
            <a:extLst>
              <a:ext uri="{FF2B5EF4-FFF2-40B4-BE49-F238E27FC236}">
                <a16:creationId xmlns:a16="http://schemas.microsoft.com/office/drawing/2014/main" id="{75DE1418-F3FA-CBE9-8172-D7C75CE018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de-DE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Politique conjoncturelle</a:t>
            </a:r>
          </a:p>
        </p:txBody>
      </p:sp>
      <p:sp>
        <p:nvSpPr>
          <p:cNvPr id="70662" name="Text Box 11">
            <a:extLst>
              <a:ext uri="{FF2B5EF4-FFF2-40B4-BE49-F238E27FC236}">
                <a16:creationId xmlns:a16="http://schemas.microsoft.com/office/drawing/2014/main" id="{6A6C5FF1-E888-BFD0-1005-77C2E16637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738" y="1387475"/>
            <a:ext cx="8426450" cy="457200"/>
          </a:xfrm>
          <a:prstGeom prst="rect">
            <a:avLst/>
          </a:prstGeom>
          <a:solidFill>
            <a:srgbClr val="7193FF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Politique fiscale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pic>
        <p:nvPicPr>
          <p:cNvPr id="70663" name="Image 1">
            <a:extLst>
              <a:ext uri="{FF2B5EF4-FFF2-40B4-BE49-F238E27FC236}">
                <a16:creationId xmlns:a16="http://schemas.microsoft.com/office/drawing/2014/main" id="{1B1E7A14-9A8C-2A66-4E80-D4325ACC8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3" y="2852738"/>
            <a:ext cx="7978775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 Box 4">
            <a:extLst>
              <a:ext uri="{FF2B5EF4-FFF2-40B4-BE49-F238E27FC236}">
                <a16:creationId xmlns:a16="http://schemas.microsoft.com/office/drawing/2014/main" id="{B53B7594-7CB5-6818-2C74-93DB70BB70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71682" name="Text Box 7">
            <a:extLst>
              <a:ext uri="{FF2B5EF4-FFF2-40B4-BE49-F238E27FC236}">
                <a16:creationId xmlns:a16="http://schemas.microsoft.com/office/drawing/2014/main" id="{9C98459C-1C17-1DCA-2367-69A2585B21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437063"/>
            <a:ext cx="8424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69636" name="Text Box 8">
            <a:extLst>
              <a:ext uri="{FF2B5EF4-FFF2-40B4-BE49-F238E27FC236}">
                <a16:creationId xmlns:a16="http://schemas.microsoft.com/office/drawing/2014/main" id="{9C92B2BE-EF18-83B3-C3D8-7595BB4229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514600"/>
            <a:ext cx="8424862" cy="2308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  <a:defRPr/>
            </a:pPr>
            <a:r>
              <a:rPr lang="de-CH" altLang="de-DE" sz="2400" i="1" dirty="0" err="1">
                <a:latin typeface="Calibri" panose="020F0502020204030204" pitchFamily="34" charset="0"/>
              </a:rPr>
              <a:t>Expansionniste</a:t>
            </a:r>
            <a:r>
              <a:rPr lang="de-CH" altLang="de-DE" sz="2400" dirty="0">
                <a:latin typeface="Calibri" panose="020F0502020204030204" pitchFamily="34" charset="0"/>
              </a:rPr>
              <a:t> (en </a:t>
            </a:r>
            <a:r>
              <a:rPr lang="de-CH" altLang="de-DE" sz="2400" dirty="0" err="1">
                <a:latin typeface="Calibri" panose="020F0502020204030204" pitchFamily="34" charset="0"/>
              </a:rPr>
              <a:t>cas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err="1">
                <a:latin typeface="Calibri" panose="020F0502020204030204" pitchFamily="34" charset="0"/>
              </a:rPr>
              <a:t>récession</a:t>
            </a:r>
            <a:r>
              <a:rPr lang="de-CH" altLang="de-DE" sz="2400">
                <a:latin typeface="Calibri" panose="020F0502020204030204" pitchFamily="34" charset="0"/>
              </a:rPr>
              <a:t>) : </a:t>
            </a:r>
            <a:r>
              <a:rPr lang="de-CH" altLang="de-DE" sz="2400" dirty="0">
                <a:latin typeface="Calibri" panose="020F0502020204030204" pitchFamily="34" charset="0"/>
              </a:rPr>
              <a:t>la </a:t>
            </a:r>
            <a:r>
              <a:rPr lang="de-CH" altLang="de-DE" sz="2400" dirty="0" err="1">
                <a:latin typeface="Calibri" panose="020F0502020204030204" pitchFamily="34" charset="0"/>
              </a:rPr>
              <a:t>banque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centrale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augmente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masse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monétaire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baisse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d’intérêt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i="1" dirty="0" err="1">
                <a:latin typeface="Calibri" panose="020F0502020204030204" pitchFamily="34" charset="0"/>
              </a:rPr>
              <a:t>Restrictive</a:t>
            </a:r>
            <a:r>
              <a:rPr lang="de-CH" altLang="de-DE" sz="2400" dirty="0">
                <a:latin typeface="Calibri" panose="020F0502020204030204" pitchFamily="34" charset="0"/>
              </a:rPr>
              <a:t> (en </a:t>
            </a:r>
            <a:r>
              <a:rPr lang="de-CH" altLang="de-DE" sz="2400" dirty="0" err="1">
                <a:latin typeface="Calibri" panose="020F0502020204030204" pitchFamily="34" charset="0"/>
              </a:rPr>
              <a:t>cas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>
                <a:latin typeface="Calibri" panose="020F0502020204030204" pitchFamily="34" charset="0"/>
              </a:rPr>
              <a:t>boom) : </a:t>
            </a:r>
            <a:r>
              <a:rPr lang="de-CH" altLang="de-DE" sz="2400" dirty="0">
                <a:latin typeface="Calibri" panose="020F0502020204030204" pitchFamily="34" charset="0"/>
              </a:rPr>
              <a:t>la </a:t>
            </a:r>
            <a:r>
              <a:rPr lang="de-CH" altLang="de-DE" sz="2400" dirty="0" err="1">
                <a:latin typeface="Calibri" panose="020F0502020204030204" pitchFamily="34" charset="0"/>
              </a:rPr>
              <a:t>banque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centrale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réduit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masse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monétaire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augmente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intérêts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71684" name="Rectangle 3">
            <a:extLst>
              <a:ext uri="{FF2B5EF4-FFF2-40B4-BE49-F238E27FC236}">
                <a16:creationId xmlns:a16="http://schemas.microsoft.com/office/drawing/2014/main" id="{0E967624-5AFE-FFC2-37C8-30F2EC1FA1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1685" name="Rectangle 2">
            <a:extLst>
              <a:ext uri="{FF2B5EF4-FFF2-40B4-BE49-F238E27FC236}">
                <a16:creationId xmlns:a16="http://schemas.microsoft.com/office/drawing/2014/main" id="{30B24B12-569F-39A0-B126-7AE97214C0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de-DE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Politique conjoncturelle</a:t>
            </a:r>
          </a:p>
        </p:txBody>
      </p:sp>
      <p:sp>
        <p:nvSpPr>
          <p:cNvPr id="71686" name="Text Box 11">
            <a:extLst>
              <a:ext uri="{FF2B5EF4-FFF2-40B4-BE49-F238E27FC236}">
                <a16:creationId xmlns:a16="http://schemas.microsoft.com/office/drawing/2014/main" id="{B3ADAC87-4A69-DCB8-ED19-1EB9E140CB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738" y="1387475"/>
            <a:ext cx="8426450" cy="457200"/>
          </a:xfrm>
          <a:prstGeom prst="rect">
            <a:avLst/>
          </a:prstGeom>
          <a:solidFill>
            <a:srgbClr val="7193FF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Politique monétaire</a:t>
            </a:r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ext Box 4">
            <a:extLst>
              <a:ext uri="{FF2B5EF4-FFF2-40B4-BE49-F238E27FC236}">
                <a16:creationId xmlns:a16="http://schemas.microsoft.com/office/drawing/2014/main" id="{05D89CFF-05AC-A7B8-6A16-1254D52106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72706" name="Rectangle 3">
            <a:extLst>
              <a:ext uri="{FF2B5EF4-FFF2-40B4-BE49-F238E27FC236}">
                <a16:creationId xmlns:a16="http://schemas.microsoft.com/office/drawing/2014/main" id="{B2718CAB-F994-F51F-DB84-4D0B46C443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2707" name="Rectangle 2">
            <a:extLst>
              <a:ext uri="{FF2B5EF4-FFF2-40B4-BE49-F238E27FC236}">
                <a16:creationId xmlns:a16="http://schemas.microsoft.com/office/drawing/2014/main" id="{A66791C9-3DF3-B9D5-9EDF-8E34DAB645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de-DE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Politique conjoncturelle</a:t>
            </a:r>
          </a:p>
        </p:txBody>
      </p:sp>
      <p:sp>
        <p:nvSpPr>
          <p:cNvPr id="72708" name="Text Box 11">
            <a:extLst>
              <a:ext uri="{FF2B5EF4-FFF2-40B4-BE49-F238E27FC236}">
                <a16:creationId xmlns:a16="http://schemas.microsoft.com/office/drawing/2014/main" id="{6B718F3C-D259-AA6E-51A5-6D988101B3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738" y="1387475"/>
            <a:ext cx="8426450" cy="457200"/>
          </a:xfrm>
          <a:prstGeom prst="rect">
            <a:avLst/>
          </a:prstGeom>
          <a:solidFill>
            <a:srgbClr val="7193FF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Politique monétaire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72709" name="Text Box 8">
            <a:extLst>
              <a:ext uri="{FF2B5EF4-FFF2-40B4-BE49-F238E27FC236}">
                <a16:creationId xmlns:a16="http://schemas.microsoft.com/office/drawing/2014/main" id="{5EB34389-7D37-304E-9643-453B271023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711325"/>
            <a:ext cx="84248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Mode opératoire d’une politique monétaire expansionniste :</a:t>
            </a:r>
          </a:p>
        </p:txBody>
      </p:sp>
      <p:pic>
        <p:nvPicPr>
          <p:cNvPr id="72710" name="Image 1">
            <a:extLst>
              <a:ext uri="{FF2B5EF4-FFF2-40B4-BE49-F238E27FC236}">
                <a16:creationId xmlns:a16="http://schemas.microsoft.com/office/drawing/2014/main" id="{D9A44E41-137B-9BFD-EB5F-81DD422DD9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8" y="2898775"/>
            <a:ext cx="6985000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ext Box 4">
            <a:extLst>
              <a:ext uri="{FF2B5EF4-FFF2-40B4-BE49-F238E27FC236}">
                <a16:creationId xmlns:a16="http://schemas.microsoft.com/office/drawing/2014/main" id="{EB9CC504-D143-E049-170E-A8DE22FB5B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73730" name="Text Box 7">
            <a:extLst>
              <a:ext uri="{FF2B5EF4-FFF2-40B4-BE49-F238E27FC236}">
                <a16:creationId xmlns:a16="http://schemas.microsoft.com/office/drawing/2014/main" id="{3458C3C3-6F0A-8EE3-320A-0E86C5AFF8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437063"/>
            <a:ext cx="8424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73731" name="Text Box 10">
            <a:extLst>
              <a:ext uri="{FF2B5EF4-FFF2-40B4-BE49-F238E27FC236}">
                <a16:creationId xmlns:a16="http://schemas.microsoft.com/office/drawing/2014/main" id="{9B39C196-8FDD-F39E-124F-2FEDC1101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25538"/>
            <a:ext cx="828040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fr-FR" altLang="de-DE" sz="2400" b="1">
                <a:latin typeface="Calibri" panose="020F0502020204030204" pitchFamily="34" charset="0"/>
              </a:rPr>
              <a:t>Limites de la politique anticyclique</a:t>
            </a:r>
            <a:r>
              <a:rPr lang="de-CH" altLang="de-DE" sz="2400" b="1">
                <a:latin typeface="Calibri" panose="020F0502020204030204" pitchFamily="34" charset="0"/>
              </a:rPr>
              <a:t> 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Décalage des effets :</a:t>
            </a:r>
            <a:endParaRPr lang="de-CH" altLang="de-DE" sz="2400" b="1">
              <a:latin typeface="Calibri" panose="020F0502020204030204" pitchFamily="34" charset="0"/>
            </a:endParaRPr>
          </a:p>
          <a:p>
            <a:pPr eaLnBrk="1" hangingPunct="1">
              <a:lnSpc>
                <a:spcPct val="200000"/>
              </a:lnSpc>
            </a:pPr>
            <a:r>
              <a:rPr lang="de-CH" altLang="de-DE" sz="2400" b="1">
                <a:latin typeface="Calibri" panose="020F0502020204030204" pitchFamily="34" charset="0"/>
              </a:rPr>
              <a:t>	</a:t>
            </a:r>
            <a:r>
              <a:rPr lang="de-CH" altLang="de-DE" sz="2400">
                <a:latin typeface="Calibri" panose="020F0502020204030204" pitchFamily="34" charset="0"/>
              </a:rPr>
              <a:t>1. par la reconnaissance tardive de la situation conjoncturelle ;</a:t>
            </a:r>
          </a:p>
          <a:p>
            <a:pPr eaLnBrk="1" hangingPunct="1">
              <a:lnSpc>
                <a:spcPct val="200000"/>
              </a:lnSpc>
            </a:pPr>
            <a:r>
              <a:rPr lang="de-CH" altLang="de-DE" sz="2400">
                <a:latin typeface="Calibri" panose="020F0502020204030204" pitchFamily="34" charset="0"/>
              </a:rPr>
              <a:t>	2. par l’adoption tardive de mesures ;</a:t>
            </a:r>
          </a:p>
          <a:p>
            <a:pPr eaLnBrk="1" hangingPunct="1">
              <a:lnSpc>
                <a:spcPct val="200000"/>
              </a:lnSpc>
            </a:pPr>
            <a:r>
              <a:rPr lang="de-CH" altLang="de-DE" sz="2400">
                <a:latin typeface="Calibri" panose="020F0502020204030204" pitchFamily="34" charset="0"/>
              </a:rPr>
              <a:t>	3. par l’action tardive des mesures prises.</a:t>
            </a:r>
          </a:p>
          <a:p>
            <a:pPr eaLnBrk="1" hangingPunct="1"/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73732" name="Rectangle 3">
            <a:extLst>
              <a:ext uri="{FF2B5EF4-FFF2-40B4-BE49-F238E27FC236}">
                <a16:creationId xmlns:a16="http://schemas.microsoft.com/office/drawing/2014/main" id="{9164B85D-1E6B-B2B7-C719-3873551AF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3733" name="Rectangle 2">
            <a:extLst>
              <a:ext uri="{FF2B5EF4-FFF2-40B4-BE49-F238E27FC236}">
                <a16:creationId xmlns:a16="http://schemas.microsoft.com/office/drawing/2014/main" id="{E0849FE8-725F-82C6-FCC6-0F104E765B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4463"/>
            <a:ext cx="739298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de-DE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Politique conjoncturelle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ext Box 4">
            <a:extLst>
              <a:ext uri="{FF2B5EF4-FFF2-40B4-BE49-F238E27FC236}">
                <a16:creationId xmlns:a16="http://schemas.microsoft.com/office/drawing/2014/main" id="{1FEA0706-D2E5-F7EA-AF7C-4E663E69B9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74754" name="Text Box 7">
            <a:extLst>
              <a:ext uri="{FF2B5EF4-FFF2-40B4-BE49-F238E27FC236}">
                <a16:creationId xmlns:a16="http://schemas.microsoft.com/office/drawing/2014/main" id="{337C146F-3A3F-C16C-675E-D120FB84C2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437063"/>
            <a:ext cx="8424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72708" name="Text Box 10">
            <a:extLst>
              <a:ext uri="{FF2B5EF4-FFF2-40B4-BE49-F238E27FC236}">
                <a16:creationId xmlns:a16="http://schemas.microsoft.com/office/drawing/2014/main" id="{77BCD8EE-053F-9598-BD01-53C4012036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125538"/>
            <a:ext cx="8208962" cy="37861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de-DE" sz="2400" b="1" dirty="0">
                <a:latin typeface="Calibri" panose="020F0502020204030204" pitchFamily="34" charset="0"/>
              </a:rPr>
              <a:t>Limites de la politique anticyclique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b="1">
                <a:latin typeface="Calibri" panose="020F0502020204030204" pitchFamily="34" charset="0"/>
              </a:rPr>
              <a:t>Asymétrie : </a:t>
            </a:r>
            <a:r>
              <a:rPr lang="de-CH" altLang="de-DE" sz="2400" dirty="0">
                <a:latin typeface="Calibri" panose="020F0502020204030204" pitchFamily="34" charset="0"/>
              </a:rPr>
              <a:t>en </a:t>
            </a:r>
            <a:r>
              <a:rPr lang="de-CH" altLang="de-DE" sz="2400" dirty="0" err="1">
                <a:latin typeface="Calibri" panose="020F0502020204030204" pitchFamily="34" charset="0"/>
              </a:rPr>
              <a:t>situation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récession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stimuler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conjoncture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politiquement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attractif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mais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pas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freiner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conjoncture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situation</a:t>
            </a:r>
            <a:r>
              <a:rPr lang="de-CH" altLang="de-DE" sz="2400" dirty="0">
                <a:latin typeface="Calibri" panose="020F0502020204030204" pitchFamily="34" charset="0"/>
              </a:rPr>
              <a:t> de boom. </a:t>
            </a:r>
          </a:p>
          <a:p>
            <a:pPr marL="0" indent="0"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	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Tendance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à des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déficits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chroniques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.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	</a:t>
            </a:r>
          </a:p>
          <a:p>
            <a:pPr eaLnBrk="1" hangingPunct="1">
              <a:buFontTx/>
              <a:buChar char="•"/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Cycles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err="1">
                <a:latin typeface="Calibri" panose="020F0502020204030204" pitchFamily="34" charset="0"/>
              </a:rPr>
              <a:t>conjoncturels</a:t>
            </a:r>
            <a:r>
              <a:rPr lang="de-CH" altLang="de-DE" sz="2400" b="1">
                <a:latin typeface="Calibri" panose="020F0502020204030204" pitchFamily="34" charset="0"/>
              </a:rPr>
              <a:t> politiques :</a:t>
            </a:r>
            <a:r>
              <a:rPr lang="de-CH" altLang="de-DE" sz="240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cycles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conjoncturels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liés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processus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politiques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objectif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réélection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marL="0" indent="0" eaLnBrk="1" hangingPunct="1">
              <a:defRPr/>
            </a:pPr>
            <a:endParaRPr lang="de-CH" altLang="de-DE" sz="2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389B58BA-910D-491E-B227-43552BDAF3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74757" name="Rectangle 2">
            <a:extLst>
              <a:ext uri="{FF2B5EF4-FFF2-40B4-BE49-F238E27FC236}">
                <a16:creationId xmlns:a16="http://schemas.microsoft.com/office/drawing/2014/main" id="{B2DED64B-F386-A547-AC84-F485A1830A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de-DE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Politique conjoncturelle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ext Box 4">
            <a:extLst>
              <a:ext uri="{FF2B5EF4-FFF2-40B4-BE49-F238E27FC236}">
                <a16:creationId xmlns:a16="http://schemas.microsoft.com/office/drawing/2014/main" id="{99F96945-51C2-D23D-733D-88B1B9A1B7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75778" name="Text Box 7">
            <a:extLst>
              <a:ext uri="{FF2B5EF4-FFF2-40B4-BE49-F238E27FC236}">
                <a16:creationId xmlns:a16="http://schemas.microsoft.com/office/drawing/2014/main" id="{EA8CA388-DCCB-6ADE-4934-B36BE0DAF6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437063"/>
            <a:ext cx="8424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75779" name="Text Box 10">
            <a:extLst>
              <a:ext uri="{FF2B5EF4-FFF2-40B4-BE49-F238E27FC236}">
                <a16:creationId xmlns:a16="http://schemas.microsoft.com/office/drawing/2014/main" id="{9E5F56D7-5C73-221E-D057-D39B701F2D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125538"/>
            <a:ext cx="8208962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 dirty="0" err="1">
                <a:latin typeface="Calibri" panose="020F0502020204030204" pitchFamily="34" charset="0"/>
              </a:rPr>
              <a:t>Stabilisateurs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automatiques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Ces </a:t>
            </a:r>
            <a:r>
              <a:rPr lang="de-CH" altLang="de-DE" sz="2400" dirty="0" err="1">
                <a:latin typeface="Calibri" panose="020F0502020204030204" pitchFamily="34" charset="0"/>
              </a:rPr>
              <a:t>mécanismes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compensent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automatiquement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récession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de-CH" altLang="de-DE" sz="2400" dirty="0">
                <a:latin typeface="Calibri" panose="020F0502020204030204" pitchFamily="34" charset="0"/>
              </a:rPr>
              <a:t>Alternative à la </a:t>
            </a:r>
            <a:r>
              <a:rPr lang="de-CH" altLang="de-DE" sz="2400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anticyclique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Ces </a:t>
            </a:r>
            <a:r>
              <a:rPr lang="de-CH" altLang="de-DE" sz="2400" dirty="0" err="1">
                <a:latin typeface="Calibri" panose="020F0502020204030204" pitchFamily="34" charset="0"/>
              </a:rPr>
              <a:t>stabilisateurs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agissent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recettes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dépenses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l’État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Avantage : </a:t>
            </a:r>
            <a:r>
              <a:rPr lang="de-CH" altLang="de-DE" sz="2400" dirty="0" err="1">
                <a:latin typeface="Calibri" panose="020F0502020204030204" pitchFamily="34" charset="0"/>
              </a:rPr>
              <a:t>ces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stabilisateurs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agissent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immédiatement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sans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devoir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être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décidés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politiquement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entrer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vigueur</a:t>
            </a:r>
            <a:r>
              <a:rPr lang="de-CH" altLang="de-DE" sz="2400" dirty="0">
                <a:latin typeface="Calibri" panose="020F0502020204030204" pitchFamily="34" charset="0"/>
              </a:rPr>
              <a:t> (</a:t>
            </a:r>
            <a:r>
              <a:rPr lang="de-CH" altLang="de-DE" sz="2400" dirty="0" err="1">
                <a:latin typeface="Calibri" panose="020F0502020204030204" pitchFamily="34" charset="0"/>
              </a:rPr>
              <a:t>impliquant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certain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délai</a:t>
            </a:r>
            <a:r>
              <a:rPr lang="de-CH" altLang="de-DE" sz="2400" dirty="0">
                <a:latin typeface="Calibri" panose="020F0502020204030204" pitchFamily="34" charset="0"/>
              </a:rPr>
              <a:t>).</a:t>
            </a: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75780" name="Rectangle 3">
            <a:extLst>
              <a:ext uri="{FF2B5EF4-FFF2-40B4-BE49-F238E27FC236}">
                <a16:creationId xmlns:a16="http://schemas.microsoft.com/office/drawing/2014/main" id="{79954A48-2972-A01A-8C46-6202DB1772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75781" name="Rectangle 2">
            <a:extLst>
              <a:ext uri="{FF2B5EF4-FFF2-40B4-BE49-F238E27FC236}">
                <a16:creationId xmlns:a16="http://schemas.microsoft.com/office/drawing/2014/main" id="{0EB79669-E85D-D1C5-D4E5-EF9A02EAD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de-DE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Politique conjoncturelle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ext Box 4">
            <a:extLst>
              <a:ext uri="{FF2B5EF4-FFF2-40B4-BE49-F238E27FC236}">
                <a16:creationId xmlns:a16="http://schemas.microsoft.com/office/drawing/2014/main" id="{A9503B7E-A328-83DC-C735-2147F69FF7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76802" name="Text Box 7">
            <a:extLst>
              <a:ext uri="{FF2B5EF4-FFF2-40B4-BE49-F238E27FC236}">
                <a16:creationId xmlns:a16="http://schemas.microsoft.com/office/drawing/2014/main" id="{491AF477-30F2-5B42-5220-A554510B9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437063"/>
            <a:ext cx="8424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74756" name="Text Box 10">
            <a:extLst>
              <a:ext uri="{FF2B5EF4-FFF2-40B4-BE49-F238E27FC236}">
                <a16:creationId xmlns:a16="http://schemas.microsoft.com/office/drawing/2014/main" id="{E2D45872-C6CA-0EF6-BF28-0EAE0D4814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125538"/>
            <a:ext cx="8208962" cy="37861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Stabilisateurs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automatiques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Exemple du </a:t>
            </a:r>
            <a:r>
              <a:rPr lang="de-CH" altLang="de-DE" sz="2400" dirty="0" err="1">
                <a:latin typeface="Calibri" panose="020F0502020204030204" pitchFamily="34" charset="0"/>
              </a:rPr>
              <a:t>côté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>
                <a:latin typeface="Calibri" panose="020F0502020204030204" pitchFamily="34" charset="0"/>
              </a:rPr>
              <a:t>des recettes :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>
                <a:latin typeface="Calibri" panose="020F0502020204030204" pitchFamily="34" charset="0"/>
              </a:rPr>
              <a:t>Impôts : </a:t>
            </a:r>
            <a:r>
              <a:rPr lang="de-CH" altLang="de-DE" sz="2400" dirty="0">
                <a:latin typeface="Calibri" panose="020F0502020204030204" pitchFamily="34" charset="0"/>
              </a:rPr>
              <a:t>en </a:t>
            </a:r>
            <a:r>
              <a:rPr lang="de-CH" altLang="de-DE" sz="2400" dirty="0" err="1">
                <a:latin typeface="Calibri" panose="020F0502020204030204" pitchFamily="34" charset="0"/>
              </a:rPr>
              <a:t>récession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recettes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fiscales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cotisations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sociales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baissent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ménages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disposent</a:t>
            </a:r>
            <a:r>
              <a:rPr lang="de-CH" altLang="de-DE" sz="2400" dirty="0">
                <a:latin typeface="Calibri" panose="020F0502020204030204" pitchFamily="34" charset="0"/>
              </a:rPr>
              <a:t> de plus </a:t>
            </a:r>
            <a:r>
              <a:rPr lang="de-CH" altLang="de-DE" sz="2400" dirty="0" err="1">
                <a:latin typeface="Calibri" panose="020F0502020204030204" pitchFamily="34" charset="0"/>
              </a:rPr>
              <a:t>d’argent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</a:p>
          <a:p>
            <a:pPr marL="0" indent="0"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	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hausse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demande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.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Cet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effet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particulièrement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puissant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systèmes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fiscaux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progressifs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76804" name="Rectangle 3">
            <a:extLst>
              <a:ext uri="{FF2B5EF4-FFF2-40B4-BE49-F238E27FC236}">
                <a16:creationId xmlns:a16="http://schemas.microsoft.com/office/drawing/2014/main" id="{6A3B7DA7-ED73-A921-1AC5-A2FB6999E8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76805" name="Rectangle 2">
            <a:extLst>
              <a:ext uri="{FF2B5EF4-FFF2-40B4-BE49-F238E27FC236}">
                <a16:creationId xmlns:a16="http://schemas.microsoft.com/office/drawing/2014/main" id="{17B708C4-2113-0FAE-21F0-CA8A2932B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de-DE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Politique conjoncturelle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ext Box 4">
            <a:extLst>
              <a:ext uri="{FF2B5EF4-FFF2-40B4-BE49-F238E27FC236}">
                <a16:creationId xmlns:a16="http://schemas.microsoft.com/office/drawing/2014/main" id="{B00298DB-7193-4892-1F74-4854EA422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77826" name="Text Box 7">
            <a:extLst>
              <a:ext uri="{FF2B5EF4-FFF2-40B4-BE49-F238E27FC236}">
                <a16:creationId xmlns:a16="http://schemas.microsoft.com/office/drawing/2014/main" id="{9C7ACA6A-3BB9-F80F-9C9E-2A95F4F513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437063"/>
            <a:ext cx="8424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77827" name="Text Box 10">
            <a:extLst>
              <a:ext uri="{FF2B5EF4-FFF2-40B4-BE49-F238E27FC236}">
                <a16:creationId xmlns:a16="http://schemas.microsoft.com/office/drawing/2014/main" id="{BA99BCB3-8A9C-45EE-76EB-2DBB66E24E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1150938"/>
            <a:ext cx="8208963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 err="1">
                <a:latin typeface="Calibri" panose="020F0502020204030204" pitchFamily="34" charset="0"/>
              </a:rPr>
              <a:t>Stabilisateurs</a:t>
            </a:r>
            <a:r>
              <a:rPr lang="de-CH" altLang="de-DE" sz="2400" b="1">
                <a:latin typeface="Calibri" panose="020F0502020204030204" pitchFamily="34" charset="0"/>
              </a:rPr>
              <a:t> automatiques : 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 dirty="0">
                <a:latin typeface="Calibri" panose="020F0502020204030204" pitchFamily="34" charset="0"/>
              </a:rPr>
              <a:t>Exemple du </a:t>
            </a:r>
            <a:r>
              <a:rPr lang="de-CH" altLang="de-DE" sz="2400" dirty="0" err="1">
                <a:latin typeface="Calibri" panose="020F0502020204030204" pitchFamily="34" charset="0"/>
              </a:rPr>
              <a:t>côté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>
                <a:latin typeface="Calibri" panose="020F0502020204030204" pitchFamily="34" charset="0"/>
              </a:rPr>
              <a:t>des dépenses :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L’assurance-chômage :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personnes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licenciées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obtiennent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versements</a:t>
            </a:r>
            <a:r>
              <a:rPr lang="de-CH" altLang="de-DE" sz="2400" dirty="0">
                <a:latin typeface="Calibri" panose="020F0502020204030204" pitchFamily="34" charset="0"/>
              </a:rPr>
              <a:t> (</a:t>
            </a:r>
            <a:r>
              <a:rPr lang="de-CH" altLang="de-DE" sz="2400" dirty="0" err="1">
                <a:latin typeface="Calibri" panose="020F0502020204030204" pitchFamily="34" charset="0"/>
              </a:rPr>
              <a:t>augmentation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dépenses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étatiques</a:t>
            </a:r>
            <a:r>
              <a:rPr lang="de-CH" altLang="de-DE" sz="2400" dirty="0">
                <a:latin typeface="Calibri" panose="020F0502020204030204" pitchFamily="34" charset="0"/>
              </a:rPr>
              <a:t>) 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chômeurs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peuvent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à nouveau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consommer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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stabilisation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demande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globale.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77828" name="Rectangle 3">
            <a:extLst>
              <a:ext uri="{FF2B5EF4-FFF2-40B4-BE49-F238E27FC236}">
                <a16:creationId xmlns:a16="http://schemas.microsoft.com/office/drawing/2014/main" id="{3E5B0965-B0D7-D581-0B80-C4AAD1B9A4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77829" name="Rectangle 2">
            <a:extLst>
              <a:ext uri="{FF2B5EF4-FFF2-40B4-BE49-F238E27FC236}">
                <a16:creationId xmlns:a16="http://schemas.microsoft.com/office/drawing/2014/main" id="{654B50BB-128A-AF3B-07A9-36789A0F8A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</a:t>
            </a:r>
            <a:r>
              <a:rPr lang="de-DE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Politique conjoncturelle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6">
            <a:extLst>
              <a:ext uri="{FF2B5EF4-FFF2-40B4-BE49-F238E27FC236}">
                <a16:creationId xmlns:a16="http://schemas.microsoft.com/office/drawing/2014/main" id="{F1D001DB-1C82-3D59-33BE-3611D2FCE5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1746" name="Text Box 8">
            <a:extLst>
              <a:ext uri="{FF2B5EF4-FFF2-40B4-BE49-F238E27FC236}">
                <a16:creationId xmlns:a16="http://schemas.microsoft.com/office/drawing/2014/main" id="{A8FF76E1-3A7B-7400-271A-0EFA0E7574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52513"/>
            <a:ext cx="8299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Le PIB se calcule de trois manières, produisant toutes le même résultat. </a:t>
            </a:r>
          </a:p>
          <a:p>
            <a:pPr eaLnBrk="1" hangingPunct="1"/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31747" name="Text Box 11">
            <a:extLst>
              <a:ext uri="{FF2B5EF4-FFF2-40B4-BE49-F238E27FC236}">
                <a16:creationId xmlns:a16="http://schemas.microsoft.com/office/drawing/2014/main" id="{C79C135D-477E-8BDE-DC34-FCB14A9087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2286000"/>
            <a:ext cx="8342313" cy="3416300"/>
          </a:xfrm>
          <a:prstGeom prst="rect">
            <a:avLst/>
          </a:prstGeom>
          <a:solidFill>
            <a:srgbClr val="7193FF">
              <a:alpha val="6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3 manières de calculer le PIB :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 L’optique de la production</a:t>
            </a:r>
          </a:p>
          <a:p>
            <a:pPr eaLnBrk="1" hangingPunct="1">
              <a:buFontTx/>
              <a:buAutoNum type="arabicPeriod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 L’optique des dépenses</a:t>
            </a:r>
          </a:p>
          <a:p>
            <a:pPr eaLnBrk="1" hangingPunct="1">
              <a:buFontTx/>
              <a:buAutoNum type="arabicPeriod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 L’optique des revenus</a:t>
            </a:r>
          </a:p>
          <a:p>
            <a:pPr eaLnBrk="1" hangingPunct="1"/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31748" name="Rectangle 2">
            <a:extLst>
              <a:ext uri="{FF2B5EF4-FFF2-40B4-BE49-F238E27FC236}">
                <a16:creationId xmlns:a16="http://schemas.microsoft.com/office/drawing/2014/main" id="{8FB027E0-6FE1-ABD5-D4A5-272C8EC1B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1. Mesurer la prospérité économique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1749" name="Rectangle 3">
            <a:extLst>
              <a:ext uri="{FF2B5EF4-FFF2-40B4-BE49-F238E27FC236}">
                <a16:creationId xmlns:a16="http://schemas.microsoft.com/office/drawing/2014/main" id="{1678D370-6700-D139-F0FF-2764DE8A0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ext Box 7">
            <a:extLst>
              <a:ext uri="{FF2B5EF4-FFF2-40B4-BE49-F238E27FC236}">
                <a16:creationId xmlns:a16="http://schemas.microsoft.com/office/drawing/2014/main" id="{216C965A-20C1-2D21-DC14-EAB2CFC228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78850" name="Rectangle 3">
            <a:extLst>
              <a:ext uri="{FF2B5EF4-FFF2-40B4-BE49-F238E27FC236}">
                <a16:creationId xmlns:a16="http://schemas.microsoft.com/office/drawing/2014/main" id="{77AE3B14-598D-E668-8161-3B3C2C9F0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78851" name="Rectangle 2">
            <a:extLst>
              <a:ext uri="{FF2B5EF4-FFF2-40B4-BE49-F238E27FC236}">
                <a16:creationId xmlns:a16="http://schemas.microsoft.com/office/drawing/2014/main" id="{334B6114-4DD0-6AC7-2BC3-A31BB6C4AF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8852" name="Text Box 10">
            <a:extLst>
              <a:ext uri="{FF2B5EF4-FFF2-40B4-BE49-F238E27FC236}">
                <a16:creationId xmlns:a16="http://schemas.microsoft.com/office/drawing/2014/main" id="{A02CBA4C-625B-E53F-1BA8-F4F4D56864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275" y="1255713"/>
            <a:ext cx="829945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  <a:endParaRPr lang="de-DE" altLang="de-DE" sz="2400" b="1">
              <a:latin typeface="Calibri" panose="020F0502020204030204" pitchFamily="34" charset="0"/>
            </a:endParaRPr>
          </a:p>
          <a:p>
            <a:pPr eaLnBrk="1" hangingPunct="1"/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DE" altLang="de-DE" sz="2400">
                <a:latin typeface="Calibri" panose="020F0502020204030204" pitchFamily="34" charset="0"/>
              </a:rPr>
              <a:t>Mesurer la prospérité économique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Croissance : tendance à long terme</a:t>
            </a:r>
          </a:p>
          <a:p>
            <a:pPr eaLnBrk="1" hangingPunct="1">
              <a:buFontTx/>
              <a:buAutoNum type="arabicPeriod"/>
            </a:pPr>
            <a:r>
              <a:rPr lang="de-DE" altLang="de-DE" sz="2400">
                <a:latin typeface="Calibri" panose="020F0502020204030204" pitchFamily="34" charset="0"/>
              </a:rPr>
              <a:t>Politique de croissance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Conjoncture : variations à court terme</a:t>
            </a:r>
          </a:p>
          <a:p>
            <a:pPr eaLnBrk="1" hangingPunct="1">
              <a:buFontTx/>
              <a:buAutoNum type="arabicPeriod"/>
            </a:pPr>
            <a:r>
              <a:rPr lang="de-DE" altLang="de-DE" sz="2400">
                <a:latin typeface="Calibri" panose="020F0502020204030204" pitchFamily="34" charset="0"/>
              </a:rPr>
              <a:t>Politique conjoncturelle 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 b="1">
                <a:solidFill>
                  <a:srgbClr val="2B53A0"/>
                </a:solidFill>
                <a:latin typeface="Calibri" panose="020F0502020204030204" pitchFamily="34" charset="0"/>
              </a:rPr>
              <a:t>La politique de croissance et la politique conjoncturelle de la Suisse</a:t>
            </a:r>
            <a:r>
              <a:rPr lang="de-DE" altLang="de-DE" sz="2400" b="1">
                <a:solidFill>
                  <a:srgbClr val="2B53A0"/>
                </a:solidFill>
                <a:latin typeface="Calibri" panose="020F0502020204030204" pitchFamily="34" charset="0"/>
              </a:rPr>
              <a:t> </a:t>
            </a:r>
          </a:p>
          <a:p>
            <a:pPr eaLnBrk="1" hangingPunct="1"/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ext Box 4">
            <a:extLst>
              <a:ext uri="{FF2B5EF4-FFF2-40B4-BE49-F238E27FC236}">
                <a16:creationId xmlns:a16="http://schemas.microsoft.com/office/drawing/2014/main" id="{BDEEB3A7-A17B-E50B-87B5-E34FF2AB13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79874" name="Text Box 7">
            <a:extLst>
              <a:ext uri="{FF2B5EF4-FFF2-40B4-BE49-F238E27FC236}">
                <a16:creationId xmlns:a16="http://schemas.microsoft.com/office/drawing/2014/main" id="{B4D1DFB1-1B4A-280F-3856-55BEACCEB6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437063"/>
            <a:ext cx="8424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79875" name="Text Box 8">
            <a:extLst>
              <a:ext uri="{FF2B5EF4-FFF2-40B4-BE49-F238E27FC236}">
                <a16:creationId xmlns:a16="http://schemas.microsoft.com/office/drawing/2014/main" id="{CCAE6F11-4ACA-2D76-5981-7CCA2B3AD7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3676650"/>
            <a:ext cx="8299450" cy="1938338"/>
          </a:xfrm>
          <a:prstGeom prst="rect">
            <a:avLst/>
          </a:prstGeom>
          <a:solidFill>
            <a:srgbClr val="7193FF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8288" indent="-268288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Biais d’actions possibles (= source de la croissance) :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CH" altLang="de-DE" sz="2400" b="1">
                <a:latin typeface="Calibri" panose="020F0502020204030204" pitchFamily="34" charset="0"/>
              </a:rPr>
              <a:t> Taux d’occupation (nombre d’heures travaillées)  </a:t>
            </a:r>
          </a:p>
          <a:p>
            <a:pPr eaLnBrk="1" hangingPunct="1">
              <a:buFontTx/>
              <a:buAutoNum type="arabicPeriod"/>
            </a:pPr>
            <a:endParaRPr lang="de-CH" altLang="de-DE" sz="2400" b="1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CH" altLang="de-DE" sz="2400" b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Productivité du travail</a:t>
            </a:r>
          </a:p>
        </p:txBody>
      </p:sp>
      <p:sp>
        <p:nvSpPr>
          <p:cNvPr id="79876" name="Rectangle 3">
            <a:extLst>
              <a:ext uri="{FF2B5EF4-FFF2-40B4-BE49-F238E27FC236}">
                <a16:creationId xmlns:a16="http://schemas.microsoft.com/office/drawing/2014/main" id="{4E0DB315-8EB3-449E-32B5-5BD391888B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79877" name="Rectangle 2">
            <a:extLst>
              <a:ext uri="{FF2B5EF4-FFF2-40B4-BE49-F238E27FC236}">
                <a16:creationId xmlns:a16="http://schemas.microsoft.com/office/drawing/2014/main" id="{D8D2EC1E-0CDA-008A-6BDC-F18F99EE8F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6.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politique de croissance et la politique conjoncturelle </a:t>
            </a:r>
          </a:p>
          <a:p>
            <a:pPr eaLnBrk="1" hangingPunct="1"/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    de la Suisse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9878" name="Text Box 10">
            <a:extLst>
              <a:ext uri="{FF2B5EF4-FFF2-40B4-BE49-F238E27FC236}">
                <a16:creationId xmlns:a16="http://schemas.microsoft.com/office/drawing/2014/main" id="{A1DBBA88-1610-4E0B-FF58-565BDCD7C0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908050"/>
            <a:ext cx="8208962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En Suisse, dans les années 1990, la croissance était plutôt basse en comparaison internationale. 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réaction, le Conseil fédéral a lancé une politique de croissance.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ext Box 4">
            <a:extLst>
              <a:ext uri="{FF2B5EF4-FFF2-40B4-BE49-F238E27FC236}">
                <a16:creationId xmlns:a16="http://schemas.microsoft.com/office/drawing/2014/main" id="{F99D1ACF-2566-E3D9-7456-E2615F152B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80898" name="Text Box 7">
            <a:extLst>
              <a:ext uri="{FF2B5EF4-FFF2-40B4-BE49-F238E27FC236}">
                <a16:creationId xmlns:a16="http://schemas.microsoft.com/office/drawing/2014/main" id="{975BAEF0-B049-2D00-2574-26599EDEFB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437063"/>
            <a:ext cx="8424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80899" name="Text Box 8">
            <a:extLst>
              <a:ext uri="{FF2B5EF4-FFF2-40B4-BE49-F238E27FC236}">
                <a16:creationId xmlns:a16="http://schemas.microsoft.com/office/drawing/2014/main" id="{0D720F50-838A-CAAF-59A8-BAEB2E40B1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52513"/>
            <a:ext cx="8351838" cy="457200"/>
          </a:xfrm>
          <a:prstGeom prst="rect">
            <a:avLst/>
          </a:prstGeom>
          <a:solidFill>
            <a:srgbClr val="7193FF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1. Taux d’occupation</a:t>
            </a:r>
            <a:endParaRPr lang="de-CH" altLang="de-DE" sz="2400" b="1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0900" name="Text Box 13">
            <a:extLst>
              <a:ext uri="{FF2B5EF4-FFF2-40B4-BE49-F238E27FC236}">
                <a16:creationId xmlns:a16="http://schemas.microsoft.com/office/drawing/2014/main" id="{D546C88D-CE9D-7A91-7D9A-018AC38B46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716338"/>
            <a:ext cx="8353425" cy="1200150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 typeface="Wingdings" pitchFamily="2" charset="2"/>
              <a:buChar char="à"/>
            </a:pPr>
            <a:r>
              <a:rPr lang="de-CH" altLang="de-DE" sz="2400" b="1" i="1">
                <a:latin typeface="Calibri" panose="020F0502020204030204" pitchFamily="34" charset="0"/>
              </a:rPr>
              <a:t> Taux d’actifs occupés</a:t>
            </a:r>
            <a:r>
              <a:rPr lang="de-CH" altLang="de-DE" sz="2400">
                <a:latin typeface="Calibri" panose="020F0502020204030204" pitchFamily="34" charset="0"/>
              </a:rPr>
              <a:t>			</a:t>
            </a:r>
          </a:p>
          <a:p>
            <a:pPr eaLnBrk="1" hangingPunct="1">
              <a:buFont typeface="Wingdings" pitchFamily="2" charset="2"/>
              <a:buNone/>
            </a:pPr>
            <a:r>
              <a:rPr lang="fr-FR" altLang="de-DE" sz="2400">
                <a:solidFill>
                  <a:srgbClr val="000000"/>
                </a:solidFill>
                <a:latin typeface="Calibri" panose="020F0502020204030204" pitchFamily="34" charset="0"/>
                <a:sym typeface="Wingdings" pitchFamily="2" charset="2"/>
              </a:rPr>
              <a:t>Part des personnes actives exerçant une activité rémunérée dans la population âgée d’au moins 15 ans.</a:t>
            </a:r>
            <a:endParaRPr lang="de-DE" altLang="de-DE" sz="2400">
              <a:latin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80901" name="Rectangle 3">
            <a:extLst>
              <a:ext uri="{FF2B5EF4-FFF2-40B4-BE49-F238E27FC236}">
                <a16:creationId xmlns:a16="http://schemas.microsoft.com/office/drawing/2014/main" id="{DDADBF78-F2BE-24F2-5D75-78FF8B967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80902" name="Rectangle 2">
            <a:extLst>
              <a:ext uri="{FF2B5EF4-FFF2-40B4-BE49-F238E27FC236}">
                <a16:creationId xmlns:a16="http://schemas.microsoft.com/office/drawing/2014/main" id="{8458E548-0171-E3F2-6EBA-3F667287F3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6.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politique de croissance et la politique conjoncturelle </a:t>
            </a:r>
          </a:p>
          <a:p>
            <a:pPr eaLnBrk="1" hangingPunct="1"/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    de la Suisse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0903" name="Text Box 10">
            <a:extLst>
              <a:ext uri="{FF2B5EF4-FFF2-40B4-BE49-F238E27FC236}">
                <a16:creationId xmlns:a16="http://schemas.microsoft.com/office/drawing/2014/main" id="{7D22A9D7-DEC7-C4D3-6B7F-7915ED32FD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557338"/>
            <a:ext cx="8208963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Le potentiel en matière de taux d’activité est déjà épuisé en Suisse. Ceci est démontré par un </a:t>
            </a:r>
            <a:r>
              <a:rPr lang="de-CH" altLang="de-DE" sz="2400" i="1">
                <a:latin typeface="Calibri" panose="020F0502020204030204" pitchFamily="34" charset="0"/>
              </a:rPr>
              <a:t>taux d’actifs occupés </a:t>
            </a:r>
            <a:r>
              <a:rPr lang="de-CH" altLang="de-DE" sz="2400">
                <a:latin typeface="Calibri" panose="020F0502020204030204" pitchFamily="34" charset="0"/>
              </a:rPr>
              <a:t>record.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ext Box 4">
            <a:extLst>
              <a:ext uri="{FF2B5EF4-FFF2-40B4-BE49-F238E27FC236}">
                <a16:creationId xmlns:a16="http://schemas.microsoft.com/office/drawing/2014/main" id="{7A260982-0C72-950D-FA7B-F23B7253EC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81922" name="Text Box 8">
            <a:extLst>
              <a:ext uri="{FF2B5EF4-FFF2-40B4-BE49-F238E27FC236}">
                <a16:creationId xmlns:a16="http://schemas.microsoft.com/office/drawing/2014/main" id="{81C33701-125B-3D95-A24F-F120A5EA4A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725" y="1052513"/>
            <a:ext cx="8351838" cy="457200"/>
          </a:xfrm>
          <a:prstGeom prst="rect">
            <a:avLst/>
          </a:prstGeom>
          <a:solidFill>
            <a:srgbClr val="7193FF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1. Taux d’occupation</a:t>
            </a:r>
            <a:endParaRPr lang="de-CH" altLang="de-DE" sz="2400" b="1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1923" name="Rectangle 3">
            <a:extLst>
              <a:ext uri="{FF2B5EF4-FFF2-40B4-BE49-F238E27FC236}">
                <a16:creationId xmlns:a16="http://schemas.microsoft.com/office/drawing/2014/main" id="{72A4C92B-3291-FD84-504F-D3B952C595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81924" name="Rectangle 2">
            <a:extLst>
              <a:ext uri="{FF2B5EF4-FFF2-40B4-BE49-F238E27FC236}">
                <a16:creationId xmlns:a16="http://schemas.microsoft.com/office/drawing/2014/main" id="{672070C5-A8AA-2821-E5E3-147E7476ED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6.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politique de croissance et la politique conjoncturelle </a:t>
            </a:r>
          </a:p>
          <a:p>
            <a:pPr eaLnBrk="1" hangingPunct="1"/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    de la Suisse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38CE098-E52F-260E-07FC-0D382C560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650" y="1768476"/>
            <a:ext cx="8048699" cy="4854771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ext Box 4">
            <a:extLst>
              <a:ext uri="{FF2B5EF4-FFF2-40B4-BE49-F238E27FC236}">
                <a16:creationId xmlns:a16="http://schemas.microsoft.com/office/drawing/2014/main" id="{F6154D7C-2952-04E4-3072-1547B9E010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82946" name="Text Box 7">
            <a:extLst>
              <a:ext uri="{FF2B5EF4-FFF2-40B4-BE49-F238E27FC236}">
                <a16:creationId xmlns:a16="http://schemas.microsoft.com/office/drawing/2014/main" id="{A08F14C2-84BA-92D7-994C-FAFBF2D863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437063"/>
            <a:ext cx="8424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82947" name="Text Box 8">
            <a:extLst>
              <a:ext uri="{FF2B5EF4-FFF2-40B4-BE49-F238E27FC236}">
                <a16:creationId xmlns:a16="http://schemas.microsoft.com/office/drawing/2014/main" id="{255F901B-40F9-F6E8-E79D-1035DC4BB0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52513"/>
            <a:ext cx="8351838" cy="457200"/>
          </a:xfrm>
          <a:prstGeom prst="rect">
            <a:avLst/>
          </a:prstGeom>
          <a:solidFill>
            <a:srgbClr val="7193FF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2. Productivité du travail</a:t>
            </a:r>
            <a:endParaRPr lang="de-CH" altLang="de-DE" sz="2400" b="1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0901" name="Text Box 8">
            <a:extLst>
              <a:ext uri="{FF2B5EF4-FFF2-40B4-BE49-F238E27FC236}">
                <a16:creationId xmlns:a16="http://schemas.microsoft.com/office/drawing/2014/main" id="{C599661C-F7F9-2CDE-9BAE-E61DA8676E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773238"/>
            <a:ext cx="8299450" cy="41544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266700" indent="-2667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Le </a:t>
            </a:r>
            <a:r>
              <a:rPr lang="de-CH" altLang="de-DE" sz="2400" dirty="0" err="1">
                <a:latin typeface="Calibri" panose="020F0502020204030204" pitchFamily="34" charset="0"/>
              </a:rPr>
              <a:t>niveau</a:t>
            </a:r>
            <a:r>
              <a:rPr lang="de-CH" altLang="de-DE" sz="2400" dirty="0">
                <a:latin typeface="Calibri" panose="020F0502020204030204" pitchFamily="34" charset="0"/>
              </a:rPr>
              <a:t>, en Suisse, de la </a:t>
            </a:r>
            <a:r>
              <a:rPr lang="de-CH" altLang="de-DE" sz="2400" dirty="0" err="1">
                <a:latin typeface="Calibri" panose="020F0502020204030204" pitchFamily="34" charset="0"/>
              </a:rPr>
              <a:t>productivité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travail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relativement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bas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comparaison</a:t>
            </a:r>
            <a:r>
              <a:rPr lang="de-CH" altLang="de-DE" sz="2400" dirty="0">
                <a:latin typeface="Calibri" panose="020F0502020204030204" pitchFamily="34" charset="0"/>
              </a:rPr>
              <a:t> internationale 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potentiel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croissance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marL="0" indent="0" eaLnBrk="1" hangingPunct="1"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Stratégie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>
                <a:latin typeface="Calibri" panose="020F0502020204030204" pitchFamily="34" charset="0"/>
              </a:rPr>
              <a:t>Conseil fédéral :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Stimulation de la </a:t>
            </a:r>
            <a:r>
              <a:rPr lang="de-CH" altLang="de-DE" sz="2400" dirty="0" err="1">
                <a:latin typeface="Calibri" panose="020F0502020204030204" pitchFamily="34" charset="0"/>
              </a:rPr>
              <a:t>productivité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favorisant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concurrence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secteurs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peu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productifs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orientés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vers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marché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intérieur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Mise en </a:t>
            </a:r>
            <a:r>
              <a:rPr lang="de-CH" altLang="de-DE" sz="2400" dirty="0" err="1">
                <a:latin typeface="Calibri" panose="020F0502020204030204" pitchFamily="34" charset="0"/>
              </a:rPr>
              <a:t>place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concrète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frein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l’endettement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permettant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limiter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part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étatique</a:t>
            </a:r>
            <a:r>
              <a:rPr lang="de-CH" altLang="de-DE" sz="2400" dirty="0">
                <a:latin typeface="Calibri" panose="020F0502020204030204" pitchFamily="34" charset="0"/>
              </a:rPr>
              <a:t> du PIB.</a:t>
            </a:r>
          </a:p>
        </p:txBody>
      </p:sp>
      <p:sp>
        <p:nvSpPr>
          <p:cNvPr id="82949" name="Rectangle 3">
            <a:extLst>
              <a:ext uri="{FF2B5EF4-FFF2-40B4-BE49-F238E27FC236}">
                <a16:creationId xmlns:a16="http://schemas.microsoft.com/office/drawing/2014/main" id="{887E292D-AB9F-96AF-6BE5-51FE37F696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82950" name="Rectangle 2">
            <a:extLst>
              <a:ext uri="{FF2B5EF4-FFF2-40B4-BE49-F238E27FC236}">
                <a16:creationId xmlns:a16="http://schemas.microsoft.com/office/drawing/2014/main" id="{8B3B848C-44A6-A34A-6C70-37E6C1A668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6.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politique de croissance et la politique conjoncturelle </a:t>
            </a:r>
          </a:p>
          <a:p>
            <a:pPr eaLnBrk="1" hangingPunct="1"/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    de la Suisse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ext Box 4">
            <a:extLst>
              <a:ext uri="{FF2B5EF4-FFF2-40B4-BE49-F238E27FC236}">
                <a16:creationId xmlns:a16="http://schemas.microsoft.com/office/drawing/2014/main" id="{5175BEE1-5C7B-BB44-5DA1-38C2FD4702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83970" name="Text Box 7">
            <a:extLst>
              <a:ext uri="{FF2B5EF4-FFF2-40B4-BE49-F238E27FC236}">
                <a16:creationId xmlns:a16="http://schemas.microsoft.com/office/drawing/2014/main" id="{8E09B96B-6D60-2545-88F8-4B3B138E14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437063"/>
            <a:ext cx="8424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83971" name="Rectangle 3">
            <a:extLst>
              <a:ext uri="{FF2B5EF4-FFF2-40B4-BE49-F238E27FC236}">
                <a16:creationId xmlns:a16="http://schemas.microsoft.com/office/drawing/2014/main" id="{B44E2FD5-A11E-4796-AE01-ED4C37FD09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83972" name="Rectangle 2">
            <a:extLst>
              <a:ext uri="{FF2B5EF4-FFF2-40B4-BE49-F238E27FC236}">
                <a16:creationId xmlns:a16="http://schemas.microsoft.com/office/drawing/2014/main" id="{8486849E-EE82-FF49-DA18-D52694CEFA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6.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politique de croissance et la politique conjoncturelle </a:t>
            </a:r>
          </a:p>
          <a:p>
            <a:pPr eaLnBrk="1" hangingPunct="1"/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    de la Suisse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3973" name="Text Box 8">
            <a:extLst>
              <a:ext uri="{FF2B5EF4-FFF2-40B4-BE49-F238E27FC236}">
                <a16:creationId xmlns:a16="http://schemas.microsoft.com/office/drawing/2014/main" id="{D88200C1-4214-B7B4-112B-DE7064E166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52513"/>
            <a:ext cx="8351838" cy="457200"/>
          </a:xfrm>
          <a:prstGeom prst="rect">
            <a:avLst/>
          </a:prstGeom>
          <a:solidFill>
            <a:srgbClr val="7193FF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2. Productivité du travail</a:t>
            </a:r>
            <a:endParaRPr lang="de-CH" altLang="de-DE" sz="2400" b="1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83974" name="Groupe 3">
            <a:extLst>
              <a:ext uri="{FF2B5EF4-FFF2-40B4-BE49-F238E27FC236}">
                <a16:creationId xmlns:a16="http://schemas.microsoft.com/office/drawing/2014/main" id="{724D9C54-CF7A-71D8-7BC9-7E85D24666F6}"/>
              </a:ext>
            </a:extLst>
          </p:cNvPr>
          <p:cNvGrpSpPr>
            <a:grpSpLocks/>
          </p:cNvGrpSpPr>
          <p:nvPr/>
        </p:nvGrpSpPr>
        <p:grpSpPr bwMode="auto">
          <a:xfrm>
            <a:off x="322263" y="1776413"/>
            <a:ext cx="8035925" cy="4676775"/>
            <a:chOff x="322263" y="1775639"/>
            <a:chExt cx="8035710" cy="4677698"/>
          </a:xfrm>
        </p:grpSpPr>
        <p:pic>
          <p:nvPicPr>
            <p:cNvPr id="83975" name="Image 1">
              <a:extLst>
                <a:ext uri="{FF2B5EF4-FFF2-40B4-BE49-F238E27FC236}">
                  <a16:creationId xmlns:a16="http://schemas.microsoft.com/office/drawing/2014/main" id="{9CFDB3E5-6296-2B60-14FE-E63AF5D837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263" y="1775639"/>
              <a:ext cx="8035710" cy="4677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5DB9896-6717-0B08-888B-43F1C08FFC74}"/>
                </a:ext>
              </a:extLst>
            </p:cNvPr>
            <p:cNvSpPr/>
            <p:nvPr/>
          </p:nvSpPr>
          <p:spPr>
            <a:xfrm>
              <a:off x="468309" y="1775639"/>
              <a:ext cx="1008035" cy="141315"/>
            </a:xfrm>
            <a:prstGeom prst="rect">
              <a:avLst/>
            </a:prstGeom>
            <a:solidFill>
              <a:srgbClr val="E9EA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CH"/>
            </a:p>
          </p:txBody>
        </p:sp>
      </p:grp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ext Box 4">
            <a:extLst>
              <a:ext uri="{FF2B5EF4-FFF2-40B4-BE49-F238E27FC236}">
                <a16:creationId xmlns:a16="http://schemas.microsoft.com/office/drawing/2014/main" id="{765A5562-E94D-1D2C-DF8A-577D2FA977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84994" name="Text Box 8">
            <a:extLst>
              <a:ext uri="{FF2B5EF4-FFF2-40B4-BE49-F238E27FC236}">
                <a16:creationId xmlns:a16="http://schemas.microsoft.com/office/drawing/2014/main" id="{C93648CC-EE3F-83A4-F42E-EABBCC5F0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052513"/>
            <a:ext cx="829945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6700" indent="-2667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conjoncturelle</a:t>
            </a:r>
            <a:r>
              <a:rPr lang="de-CH" altLang="de-DE" sz="2400" b="1" dirty="0">
                <a:latin typeface="Calibri" panose="020F0502020204030204" pitchFamily="34" charset="0"/>
              </a:rPr>
              <a:t> de la Suisse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En </a:t>
            </a:r>
            <a:r>
              <a:rPr lang="de-CH" altLang="de-DE" sz="2400" dirty="0" err="1">
                <a:latin typeface="Calibri" panose="020F0502020204030204" pitchFamily="34" charset="0"/>
              </a:rPr>
              <a:t>temps</a:t>
            </a:r>
            <a:r>
              <a:rPr lang="de-CH" altLang="de-DE" sz="2400" dirty="0">
                <a:latin typeface="Calibri" panose="020F0502020204030204" pitchFamily="34" charset="0"/>
              </a:rPr>
              <a:t> normal, </a:t>
            </a:r>
            <a:r>
              <a:rPr lang="de-CH" altLang="de-DE" sz="2400" dirty="0" err="1">
                <a:latin typeface="Calibri" panose="020F0502020204030204" pitchFamily="34" charset="0"/>
              </a:rPr>
              <a:t>pas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keynésienne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Focalisation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stabilisateurs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automatiques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soutenus</a:t>
            </a:r>
            <a:r>
              <a:rPr lang="de-CH" altLang="de-DE" sz="2400" dirty="0">
                <a:latin typeface="Calibri" panose="020F0502020204030204" pitchFamily="34" charset="0"/>
              </a:rPr>
              <a:t> par le </a:t>
            </a:r>
            <a:r>
              <a:rPr lang="de-CH" altLang="de-DE" sz="2400" dirty="0" err="1">
                <a:latin typeface="Calibri" panose="020F0502020204030204" pitchFamily="34" charset="0"/>
              </a:rPr>
              <a:t>frein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l’endettement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Bien </a:t>
            </a:r>
            <a:r>
              <a:rPr lang="de-CH" altLang="de-DE" sz="2400" dirty="0" err="1">
                <a:latin typeface="Calibri" panose="020F0502020204030204" pitchFamily="34" charset="0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monétaire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cible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premier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lieu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stabilité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elle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considère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tout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même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conjoncture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84995" name="Text Box 10">
            <a:extLst>
              <a:ext uri="{FF2B5EF4-FFF2-40B4-BE49-F238E27FC236}">
                <a16:creationId xmlns:a16="http://schemas.microsoft.com/office/drawing/2014/main" id="{9DDB5AD3-B0D5-87CD-F467-4B274A8B9B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725" y="4824413"/>
            <a:ext cx="8280400" cy="1200150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 typeface="Wingdings" pitchFamily="2" charset="2"/>
              <a:buChar char="à"/>
            </a:pPr>
            <a:r>
              <a:rPr lang="de-CH" altLang="de-DE" sz="2400" b="1" i="1">
                <a:latin typeface="Calibri" panose="020F0502020204030204" pitchFamily="34" charset="0"/>
              </a:rPr>
              <a:t> Frein à l’endettement</a:t>
            </a:r>
            <a:r>
              <a:rPr lang="de-DE" altLang="de-DE" sz="2400" b="1" i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CH" altLang="de-DE" sz="2400">
                <a:latin typeface="Calibri" panose="020F0502020204030204" pitchFamily="34" charset="0"/>
              </a:rPr>
              <a:t>			</a:t>
            </a:r>
          </a:p>
          <a:p>
            <a:pPr eaLnBrk="1" hangingPunct="1">
              <a:buFont typeface="Wingdings" pitchFamily="2" charset="2"/>
              <a:buNone/>
            </a:pPr>
            <a:r>
              <a:rPr lang="fr-FR" altLang="de-DE" sz="2400">
                <a:solidFill>
                  <a:srgbClr val="000000"/>
                </a:solidFill>
                <a:latin typeface="Calibri" panose="020F0502020204030204" pitchFamily="34" charset="0"/>
                <a:sym typeface="Wingdings" pitchFamily="2" charset="2"/>
              </a:rPr>
              <a:t>Mécanisme de politique budgétaire visant à stabiliser la dette publique en tenant compte du cycle conjoncturel.</a:t>
            </a:r>
            <a:r>
              <a:rPr lang="de-DE" altLang="de-DE" sz="2400">
                <a:solidFill>
                  <a:srgbClr val="000000"/>
                </a:solidFill>
                <a:latin typeface="Calibri" panose="020F0502020204030204" pitchFamily="34" charset="0"/>
                <a:sym typeface="Wingdings" pitchFamily="2" charset="2"/>
              </a:rPr>
              <a:t> </a:t>
            </a:r>
          </a:p>
        </p:txBody>
      </p:sp>
      <p:sp>
        <p:nvSpPr>
          <p:cNvPr id="84996" name="Rectangle 3">
            <a:extLst>
              <a:ext uri="{FF2B5EF4-FFF2-40B4-BE49-F238E27FC236}">
                <a16:creationId xmlns:a16="http://schemas.microsoft.com/office/drawing/2014/main" id="{4E8117A4-45CD-DF81-9450-8A12F31A2E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84997" name="Rectangle 2">
            <a:extLst>
              <a:ext uri="{FF2B5EF4-FFF2-40B4-BE49-F238E27FC236}">
                <a16:creationId xmlns:a16="http://schemas.microsoft.com/office/drawing/2014/main" id="{3C26E7DF-38F4-8D37-357E-257141676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6. </a:t>
            </a:r>
            <a:r>
              <a:rPr lang="fr-FR" altLang="de-DE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La politique de croissance et la politique conjoncturelle </a:t>
            </a:r>
          </a:p>
          <a:p>
            <a:pPr eaLnBrk="1" hangingPunct="1"/>
            <a:r>
              <a:rPr lang="fr-FR" altLang="de-DE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    de la Suisse</a:t>
            </a:r>
            <a:endParaRPr lang="de-DE" altLang="de-DE" sz="2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ext Box 4">
            <a:extLst>
              <a:ext uri="{FF2B5EF4-FFF2-40B4-BE49-F238E27FC236}">
                <a16:creationId xmlns:a16="http://schemas.microsoft.com/office/drawing/2014/main" id="{558C733A-7CD3-D464-3A31-C70E23B314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86018" name="Text Box 7">
            <a:extLst>
              <a:ext uri="{FF2B5EF4-FFF2-40B4-BE49-F238E27FC236}">
                <a16:creationId xmlns:a16="http://schemas.microsoft.com/office/drawing/2014/main" id="{D6DC78C4-3F0E-902F-3649-A8260966F1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437063"/>
            <a:ext cx="8424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86019" name="Text Box 8">
            <a:extLst>
              <a:ext uri="{FF2B5EF4-FFF2-40B4-BE49-F238E27FC236}">
                <a16:creationId xmlns:a16="http://schemas.microsoft.com/office/drawing/2014/main" id="{6157FB4C-7049-0F1B-12EE-F2F47C3465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052513"/>
            <a:ext cx="8569325" cy="42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6700" indent="-2667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fr-FR" altLang="de-DE" sz="2400" b="1">
                <a:latin typeface="Calibri" panose="020F0502020204030204" pitchFamily="34" charset="0"/>
              </a:rPr>
              <a:t>Politique conjoncturelle de la Suisse pendant la crise économique et financière</a:t>
            </a:r>
          </a:p>
          <a:p>
            <a:pPr eaLnBrk="1" hangingPunct="1"/>
            <a:endParaRPr lang="de-CH" altLang="de-DE" sz="1400" b="1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Les incertitudes concernant l’ampleur et le déroulement de la crise étaient énormes. </a:t>
            </a:r>
          </a:p>
          <a:p>
            <a:pPr eaLnBrk="1" hangingPunct="1">
              <a:buFontTx/>
              <a:buChar char="•"/>
            </a:pPr>
            <a:endParaRPr lang="de-CH" altLang="de-DE" sz="1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Le Conseil fédéral a décidé des </a:t>
            </a:r>
            <a:r>
              <a:rPr lang="de-CH" altLang="de-DE" sz="2400" i="1">
                <a:latin typeface="Calibri" panose="020F0502020204030204" pitchFamily="34" charset="0"/>
              </a:rPr>
              <a:t>mesures de stabilisation </a:t>
            </a:r>
            <a:r>
              <a:rPr lang="de-CH" altLang="de-DE" sz="2400">
                <a:latin typeface="Calibri" panose="020F0502020204030204" pitchFamily="34" charset="0"/>
              </a:rPr>
              <a:t>en trois étapes.</a:t>
            </a:r>
          </a:p>
          <a:p>
            <a:pPr eaLnBrk="1" hangingPunct="1">
              <a:buFontTx/>
              <a:buChar char="•"/>
            </a:pPr>
            <a:endParaRPr lang="de-CH" altLang="de-DE" sz="1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Important : ces mesures se sont inscrites dans le mécanisme du frein à l’endettement et n’ont pas occasionné de dette supplémentaire.</a:t>
            </a:r>
          </a:p>
        </p:txBody>
      </p:sp>
      <p:sp>
        <p:nvSpPr>
          <p:cNvPr id="86020" name="Text Box 10">
            <a:extLst>
              <a:ext uri="{FF2B5EF4-FFF2-40B4-BE49-F238E27FC236}">
                <a16:creationId xmlns:a16="http://schemas.microsoft.com/office/drawing/2014/main" id="{86AB5083-C720-679B-B748-9D660DF734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263" y="5157788"/>
            <a:ext cx="8280400" cy="1200150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 typeface="Wingdings" pitchFamily="2" charset="2"/>
              <a:buChar char="à"/>
            </a:pPr>
            <a:r>
              <a:rPr lang="de-CH" altLang="de-DE" sz="2400" b="1" i="1">
                <a:latin typeface="Calibri" panose="020F0502020204030204" pitchFamily="34" charset="0"/>
              </a:rPr>
              <a:t> Mesures de stabilisation</a:t>
            </a:r>
            <a:r>
              <a:rPr lang="de-DE" altLang="de-DE" sz="2400" b="1" i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CH" altLang="de-DE" sz="2400">
                <a:latin typeface="Calibri" panose="020F0502020204030204" pitchFamily="34" charset="0"/>
              </a:rPr>
              <a:t>			</a:t>
            </a:r>
          </a:p>
          <a:p>
            <a:pPr eaLnBrk="1" hangingPunct="1">
              <a:buFont typeface="Wingdings" pitchFamily="2" charset="2"/>
              <a:buNone/>
            </a:pPr>
            <a:r>
              <a:rPr lang="fr-FR" altLang="de-DE" sz="2400">
                <a:solidFill>
                  <a:srgbClr val="000000"/>
                </a:solidFill>
                <a:latin typeface="Calibri" panose="020F0502020204030204" pitchFamily="34" charset="0"/>
                <a:sym typeface="Wingdings" pitchFamily="2" charset="2"/>
              </a:rPr>
              <a:t>Mesures de politique économique visant à atténuer les fluctuations conjoncturelles.</a:t>
            </a:r>
            <a:endParaRPr lang="de-DE" altLang="de-DE" sz="2400">
              <a:solidFill>
                <a:srgbClr val="000000"/>
              </a:solidFill>
              <a:latin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86021" name="Rectangle 3">
            <a:extLst>
              <a:ext uri="{FF2B5EF4-FFF2-40B4-BE49-F238E27FC236}">
                <a16:creationId xmlns:a16="http://schemas.microsoft.com/office/drawing/2014/main" id="{BFEA6838-49C0-F380-C1BC-CE90FA141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6550" y="136525"/>
            <a:ext cx="719138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86022" name="Rectangle 2">
            <a:extLst>
              <a:ext uri="{FF2B5EF4-FFF2-40B4-BE49-F238E27FC236}">
                <a16:creationId xmlns:a16="http://schemas.microsoft.com/office/drawing/2014/main" id="{31DA7DD6-1A6F-A0F0-2C2E-17CC9D2A9B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6.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La politique de croissance et la politique conjoncturelle </a:t>
            </a:r>
          </a:p>
          <a:p>
            <a:pPr eaLnBrk="1" hangingPunct="1"/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    de la Suisse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6">
            <a:extLst>
              <a:ext uri="{FF2B5EF4-FFF2-40B4-BE49-F238E27FC236}">
                <a16:creationId xmlns:a16="http://schemas.microsoft.com/office/drawing/2014/main" id="{D08C4604-351D-462C-63DB-BA3A5D4B97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3794" name="Text Box 7">
            <a:extLst>
              <a:ext uri="{FF2B5EF4-FFF2-40B4-BE49-F238E27FC236}">
                <a16:creationId xmlns:a16="http://schemas.microsoft.com/office/drawing/2014/main" id="{360EA325-F173-F5D4-39C9-27EFF7B41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286000"/>
            <a:ext cx="82994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Se concentre sur la production de biens et services.</a:t>
            </a:r>
            <a:br>
              <a:rPr lang="de-CH" altLang="de-DE" sz="2400">
                <a:latin typeface="Calibri" panose="020F0502020204030204" pitchFamily="34" charset="0"/>
              </a:rPr>
            </a:b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Somme de la</a:t>
            </a:r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i="1">
                <a:latin typeface="Calibri" panose="020F0502020204030204" pitchFamily="34" charset="0"/>
              </a:rPr>
              <a:t>création de valeur </a:t>
            </a:r>
            <a:r>
              <a:rPr lang="de-CH" altLang="de-DE" sz="2400">
                <a:latin typeface="Calibri" panose="020F0502020204030204" pitchFamily="34" charset="0"/>
              </a:rPr>
              <a:t>auprès des producteurs de biens et services.</a:t>
            </a:r>
          </a:p>
        </p:txBody>
      </p:sp>
      <p:sp>
        <p:nvSpPr>
          <p:cNvPr id="33795" name="Text Box 7">
            <a:extLst>
              <a:ext uri="{FF2B5EF4-FFF2-40B4-BE49-F238E27FC236}">
                <a16:creationId xmlns:a16="http://schemas.microsoft.com/office/drawing/2014/main" id="{113663C7-D819-3272-BE6D-01581952A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96975"/>
            <a:ext cx="8391525" cy="461963"/>
          </a:xfrm>
          <a:prstGeom prst="rect">
            <a:avLst/>
          </a:prstGeom>
          <a:solidFill>
            <a:srgbClr val="7193FF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spcBef>
                <a:spcPts val="300"/>
              </a:spcBef>
              <a:spcAft>
                <a:spcPts val="300"/>
              </a:spcAft>
            </a:pPr>
            <a:r>
              <a:rPr lang="de-CH" altLang="de-DE" sz="2400">
                <a:latin typeface="Calibri" panose="020F0502020204030204" pitchFamily="34" charset="0"/>
              </a:rPr>
              <a:t>1. L’optique de la production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33796" name="Text Box 7">
            <a:extLst>
              <a:ext uri="{FF2B5EF4-FFF2-40B4-BE49-F238E27FC236}">
                <a16:creationId xmlns:a16="http://schemas.microsoft.com/office/drawing/2014/main" id="{F3911869-CFA4-EA2A-28E8-B002D58B95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4572000"/>
            <a:ext cx="8286750" cy="1570038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de-CH" altLang="de-DE" sz="2400" b="1" i="1">
                <a:latin typeface="Calibri" panose="020F0502020204030204" pitchFamily="34" charset="0"/>
                <a:sym typeface="Wingdings" pitchFamily="2" charset="2"/>
              </a:rPr>
              <a:t>Création de valeur </a:t>
            </a:r>
            <a:r>
              <a:rPr lang="de-CH" altLang="de-DE" sz="2400">
                <a:latin typeface="Calibri" panose="020F0502020204030204" pitchFamily="34" charset="0"/>
              </a:rPr>
              <a:t>			</a:t>
            </a:r>
            <a:endParaRPr lang="de-CH" altLang="de-DE" sz="2400" i="1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</a:rPr>
              <a:t>Valeur ajoutée lors de la production grâce à la transformation d’un bien existant en un autre bien. La valeur ajoutée correspond à la valeur du bien produit moins la valeur des intrants.</a:t>
            </a: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33797" name="Rectangle 2">
            <a:extLst>
              <a:ext uri="{FF2B5EF4-FFF2-40B4-BE49-F238E27FC236}">
                <a16:creationId xmlns:a16="http://schemas.microsoft.com/office/drawing/2014/main" id="{A1503C80-E2E0-3B45-5D7A-46DA8A80D8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1. Mesurer la prospérité économique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3798" name="Rectangle 3">
            <a:extLst>
              <a:ext uri="{FF2B5EF4-FFF2-40B4-BE49-F238E27FC236}">
                <a16:creationId xmlns:a16="http://schemas.microsoft.com/office/drawing/2014/main" id="{435CAE83-3CED-F626-10DD-BF25BB6E5B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6">
            <a:extLst>
              <a:ext uri="{FF2B5EF4-FFF2-40B4-BE49-F238E27FC236}">
                <a16:creationId xmlns:a16="http://schemas.microsoft.com/office/drawing/2014/main" id="{22C5D8BE-21D5-3A28-DD6F-25B793BA92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08C08577-04EE-A061-081E-610CFABA5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1. Mesurer la prospérité économique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948FAEA2-09EC-E33F-37E6-444C8E992B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34820" name="Text Box 7">
            <a:extLst>
              <a:ext uri="{FF2B5EF4-FFF2-40B4-BE49-F238E27FC236}">
                <a16:creationId xmlns:a16="http://schemas.microsoft.com/office/drawing/2014/main" id="{EF9ED1DC-0266-8A49-722B-7BBBF7D38D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96975"/>
            <a:ext cx="8391525" cy="461963"/>
          </a:xfrm>
          <a:prstGeom prst="rect">
            <a:avLst/>
          </a:prstGeom>
          <a:solidFill>
            <a:srgbClr val="7193FF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spcBef>
                <a:spcPts val="300"/>
              </a:spcBef>
              <a:spcAft>
                <a:spcPts val="300"/>
              </a:spcAft>
            </a:pPr>
            <a:r>
              <a:rPr lang="de-CH" altLang="de-DE" sz="2400">
                <a:latin typeface="Calibri" panose="020F0502020204030204" pitchFamily="34" charset="0"/>
              </a:rPr>
              <a:t>1. L’optique de la production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grpSp>
        <p:nvGrpSpPr>
          <p:cNvPr id="34821" name="Groupe 5">
            <a:extLst>
              <a:ext uri="{FF2B5EF4-FFF2-40B4-BE49-F238E27FC236}">
                <a16:creationId xmlns:a16="http://schemas.microsoft.com/office/drawing/2014/main" id="{813AF349-FF26-2212-9B2B-09FB6FB0819D}"/>
              </a:ext>
            </a:extLst>
          </p:cNvPr>
          <p:cNvGrpSpPr>
            <a:grpSpLocks/>
          </p:cNvGrpSpPr>
          <p:nvPr/>
        </p:nvGrpSpPr>
        <p:grpSpPr bwMode="auto">
          <a:xfrm>
            <a:off x="1357313" y="2276475"/>
            <a:ext cx="6324600" cy="3168650"/>
            <a:chOff x="1166188" y="2780928"/>
            <a:chExt cx="6323971" cy="3168650"/>
          </a:xfrm>
        </p:grpSpPr>
        <p:pic>
          <p:nvPicPr>
            <p:cNvPr id="34822" name="Image 4">
              <a:extLst>
                <a:ext uri="{FF2B5EF4-FFF2-40B4-BE49-F238E27FC236}">
                  <a16:creationId xmlns:a16="http://schemas.microsoft.com/office/drawing/2014/main" id="{5F4149D7-B11A-AFA4-FE01-88BD1EBA4B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6188" y="2780929"/>
              <a:ext cx="2552047" cy="3168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23" name="Image 3">
              <a:extLst>
                <a:ext uri="{FF2B5EF4-FFF2-40B4-BE49-F238E27FC236}">
                  <a16:creationId xmlns:a16="http://schemas.microsoft.com/office/drawing/2014/main" id="{AD5A1CD3-ACE9-80A9-8E39-9E7C255B03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8013" y="2780928"/>
              <a:ext cx="3802146" cy="3168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6">
            <a:extLst>
              <a:ext uri="{FF2B5EF4-FFF2-40B4-BE49-F238E27FC236}">
                <a16:creationId xmlns:a16="http://schemas.microsoft.com/office/drawing/2014/main" id="{B9086106-AA59-CF26-00EB-F57A955DDD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703FFEE0-F412-C5F8-C956-2CAFB30AD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1. Mesurer la prospérité économique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489D2F0B-5AB9-0BB5-CE3E-7D7288A7D1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35844" name="Text Box 7">
            <a:extLst>
              <a:ext uri="{FF2B5EF4-FFF2-40B4-BE49-F238E27FC236}">
                <a16:creationId xmlns:a16="http://schemas.microsoft.com/office/drawing/2014/main" id="{B2C3CA7F-B769-957E-0B66-E091AA1F48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125538"/>
            <a:ext cx="829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La chaîne de création de valeur</a:t>
            </a:r>
          </a:p>
        </p:txBody>
      </p:sp>
      <p:grpSp>
        <p:nvGrpSpPr>
          <p:cNvPr id="35845" name="Groupe 3">
            <a:extLst>
              <a:ext uri="{FF2B5EF4-FFF2-40B4-BE49-F238E27FC236}">
                <a16:creationId xmlns:a16="http://schemas.microsoft.com/office/drawing/2014/main" id="{F3A83438-85F0-531B-8A38-523101C93B5A}"/>
              </a:ext>
            </a:extLst>
          </p:cNvPr>
          <p:cNvGrpSpPr>
            <a:grpSpLocks/>
          </p:cNvGrpSpPr>
          <p:nvPr/>
        </p:nvGrpSpPr>
        <p:grpSpPr bwMode="auto">
          <a:xfrm>
            <a:off x="322263" y="1779588"/>
            <a:ext cx="8388350" cy="4313237"/>
            <a:chOff x="322262" y="1779588"/>
            <a:chExt cx="8388107" cy="4313708"/>
          </a:xfrm>
        </p:grpSpPr>
        <p:pic>
          <p:nvPicPr>
            <p:cNvPr id="35846" name="Image 1">
              <a:extLst>
                <a:ext uri="{FF2B5EF4-FFF2-40B4-BE49-F238E27FC236}">
                  <a16:creationId xmlns:a16="http://schemas.microsoft.com/office/drawing/2014/main" id="{C3B5F496-9843-A67D-921A-A80259FDDD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262" y="1779588"/>
              <a:ext cx="8388107" cy="4313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EEA97AE-7F8F-EA50-DDF4-20B59B258082}"/>
                </a:ext>
              </a:extLst>
            </p:cNvPr>
            <p:cNvSpPr/>
            <p:nvPr/>
          </p:nvSpPr>
          <p:spPr>
            <a:xfrm>
              <a:off x="322262" y="1779588"/>
              <a:ext cx="839763" cy="261966"/>
            </a:xfrm>
            <a:prstGeom prst="rect">
              <a:avLst/>
            </a:prstGeom>
            <a:solidFill>
              <a:srgbClr val="E9EA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CH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6">
            <a:extLst>
              <a:ext uri="{FF2B5EF4-FFF2-40B4-BE49-F238E27FC236}">
                <a16:creationId xmlns:a16="http://schemas.microsoft.com/office/drawing/2014/main" id="{2822B7D1-F6F5-15C3-7A23-FDBEED579F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6866" name="Text Box 7">
            <a:extLst>
              <a:ext uri="{FF2B5EF4-FFF2-40B4-BE49-F238E27FC236}">
                <a16:creationId xmlns:a16="http://schemas.microsoft.com/office/drawing/2014/main" id="{0584F835-1C80-C490-4A3C-599B6741DC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" y="2133600"/>
            <a:ext cx="860742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PIB comme la somme des dépenses des groupes de demandeurs (consommateurs, État, entreprises, étranger).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PIB = consommation, investissements, dépenses étatiques, </a:t>
            </a:r>
            <a:r>
              <a:rPr lang="de-CH" altLang="de-DE" sz="2400" i="1">
                <a:latin typeface="Calibri" panose="020F0502020204030204" pitchFamily="34" charset="0"/>
              </a:rPr>
              <a:t>exportations nettes.</a:t>
            </a:r>
          </a:p>
        </p:txBody>
      </p:sp>
      <p:sp>
        <p:nvSpPr>
          <p:cNvPr id="36867" name="Text Box 7">
            <a:extLst>
              <a:ext uri="{FF2B5EF4-FFF2-40B4-BE49-F238E27FC236}">
                <a16:creationId xmlns:a16="http://schemas.microsoft.com/office/drawing/2014/main" id="{180D0D4E-EC41-DDE3-C41A-A034D875CF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96975"/>
            <a:ext cx="8391525" cy="457200"/>
          </a:xfrm>
          <a:prstGeom prst="rect">
            <a:avLst/>
          </a:prstGeom>
          <a:solidFill>
            <a:srgbClr val="7193FF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2. L’optique des dépenses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36868" name="Rectangle 2">
            <a:extLst>
              <a:ext uri="{FF2B5EF4-FFF2-40B4-BE49-F238E27FC236}">
                <a16:creationId xmlns:a16="http://schemas.microsoft.com/office/drawing/2014/main" id="{8CF7493D-1DDD-54EF-E542-4DDC103B8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1. Mesurer la prospérité économique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6869" name="Rectangle 3">
            <a:extLst>
              <a:ext uri="{FF2B5EF4-FFF2-40B4-BE49-F238E27FC236}">
                <a16:creationId xmlns:a16="http://schemas.microsoft.com/office/drawing/2014/main" id="{DD75CD89-D657-75A6-EDC3-84E37C6317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2B5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36870" name="Text Box 8">
            <a:extLst>
              <a:ext uri="{FF2B5EF4-FFF2-40B4-BE49-F238E27FC236}">
                <a16:creationId xmlns:a16="http://schemas.microsoft.com/office/drawing/2014/main" id="{675BEFED-E128-71F2-74D3-FAB76F111A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4508500"/>
            <a:ext cx="8318500" cy="1200150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 typeface="Wingdings" pitchFamily="2" charset="2"/>
              <a:buChar char="à"/>
            </a:pPr>
            <a:r>
              <a:rPr lang="de-CH" altLang="de-DE" sz="2400" b="1" i="1">
                <a:latin typeface="Calibri" panose="020F0502020204030204" pitchFamily="34" charset="0"/>
              </a:rPr>
              <a:t> Exportations nettes</a:t>
            </a:r>
            <a:r>
              <a:rPr lang="de-CH" altLang="de-DE" sz="2400">
                <a:latin typeface="Calibri" panose="020F0502020204030204" pitchFamily="34" charset="0"/>
              </a:rPr>
              <a:t> 			</a:t>
            </a:r>
          </a:p>
          <a:p>
            <a:pPr eaLnBrk="1" hangingPunct="1">
              <a:buFont typeface="Wingdings" pitchFamily="2" charset="2"/>
              <a:buNone/>
            </a:pPr>
            <a:r>
              <a:rPr lang="fr-FR" altLang="de-DE" sz="2400">
                <a:latin typeface="Calibri" panose="020F0502020204030204" pitchFamily="34" charset="0"/>
                <a:sym typeface="Wingdings" pitchFamily="2" charset="2"/>
              </a:rPr>
              <a:t>Valeur des exportations après déduction de la valeur des importations.</a:t>
            </a:r>
            <a:endParaRPr lang="de-DE" altLang="de-DE" sz="2400">
              <a:latin typeface="Calibri" panose="020F0502020204030204" pitchFamily="34" charset="0"/>
              <a:sym typeface="Wingdings" pitchFamily="2" charset="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ign KAPITEL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 KAPITEL 1" id="{DD133BA0-00F6-4058-A13E-D0A8A5BDDEB4}" vid="{56F45A12-2BCA-4FA7-A0DC-F09880C92FD9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 KAPITEL 1</Template>
  <TotalTime>586</TotalTime>
  <Words>2780</Words>
  <Application>Microsoft Macintosh PowerPoint</Application>
  <PresentationFormat>Affichage à l'écran (4:3)</PresentationFormat>
  <Paragraphs>398</Paragraphs>
  <Slides>57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57</vt:i4>
      </vt:variant>
    </vt:vector>
  </HeadingPairs>
  <TitlesOfParts>
    <vt:vector size="65" baseType="lpstr">
      <vt:lpstr>Arial</vt:lpstr>
      <vt:lpstr>Calibri</vt:lpstr>
      <vt:lpstr>Calibri Light</vt:lpstr>
      <vt:lpstr>Frutiger 45 Light</vt:lpstr>
      <vt:lpstr>Tunga</vt:lpstr>
      <vt:lpstr>Wingdings</vt:lpstr>
      <vt:lpstr>Design KAPITEL 1</vt:lpstr>
      <vt:lpstr>Benutzerdefiniertes Design</vt:lpstr>
      <vt:lpstr>Croissance et conjoncture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Inflation und Geldpolitik</dc:title>
  <dc:creator>Damian Künzi</dc:creator>
  <cp:lastModifiedBy>Alice Micheau</cp:lastModifiedBy>
  <cp:revision>362</cp:revision>
  <cp:lastPrinted>2019-05-09T06:02:34Z</cp:lastPrinted>
  <dcterms:created xsi:type="dcterms:W3CDTF">2007-08-28T15:32:08Z</dcterms:created>
  <dcterms:modified xsi:type="dcterms:W3CDTF">2025-03-04T09:01:38Z</dcterms:modified>
</cp:coreProperties>
</file>