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7"/>
  </p:notesMasterIdLst>
  <p:sldIdLst>
    <p:sldId id="256" r:id="rId2"/>
    <p:sldId id="257" r:id="rId3"/>
    <p:sldId id="303" r:id="rId4"/>
    <p:sldId id="259" r:id="rId5"/>
    <p:sldId id="261" r:id="rId6"/>
    <p:sldId id="262" r:id="rId7"/>
    <p:sldId id="330" r:id="rId8"/>
    <p:sldId id="275" r:id="rId9"/>
    <p:sldId id="276" r:id="rId10"/>
    <p:sldId id="311" r:id="rId11"/>
    <p:sldId id="277" r:id="rId12"/>
    <p:sldId id="332" r:id="rId13"/>
    <p:sldId id="329" r:id="rId14"/>
    <p:sldId id="278" r:id="rId15"/>
    <p:sldId id="279" r:id="rId16"/>
    <p:sldId id="280" r:id="rId17"/>
    <p:sldId id="281" r:id="rId18"/>
    <p:sldId id="314" r:id="rId19"/>
    <p:sldId id="312" r:id="rId20"/>
    <p:sldId id="313" r:id="rId21"/>
    <p:sldId id="320" r:id="rId22"/>
    <p:sldId id="272" r:id="rId23"/>
    <p:sldId id="273" r:id="rId24"/>
    <p:sldId id="317" r:id="rId25"/>
    <p:sldId id="274" r:id="rId26"/>
    <p:sldId id="322" r:id="rId27"/>
    <p:sldId id="263" r:id="rId28"/>
    <p:sldId id="264" r:id="rId29"/>
    <p:sldId id="265" r:id="rId30"/>
    <p:sldId id="266" r:id="rId31"/>
    <p:sldId id="267" r:id="rId32"/>
    <p:sldId id="268" r:id="rId33"/>
    <p:sldId id="269" r:id="rId34"/>
    <p:sldId id="270" r:id="rId35"/>
    <p:sldId id="308" r:id="rId36"/>
    <p:sldId id="309" r:id="rId37"/>
    <p:sldId id="310" r:id="rId38"/>
    <p:sldId id="326" r:id="rId39"/>
    <p:sldId id="323" r:id="rId40"/>
    <p:sldId id="283" r:id="rId41"/>
    <p:sldId id="284" r:id="rId42"/>
    <p:sldId id="285" r:id="rId43"/>
    <p:sldId id="287" r:id="rId44"/>
    <p:sldId id="316" r:id="rId45"/>
    <p:sldId id="324" r:id="rId46"/>
    <p:sldId id="282" r:id="rId47"/>
    <p:sldId id="288" r:id="rId48"/>
    <p:sldId id="289" r:id="rId49"/>
    <p:sldId id="290" r:id="rId50"/>
    <p:sldId id="291" r:id="rId51"/>
    <p:sldId id="292" r:id="rId52"/>
    <p:sldId id="327" r:id="rId53"/>
    <p:sldId id="331" r:id="rId54"/>
    <p:sldId id="333" r:id="rId55"/>
    <p:sldId id="334" r:id="rId56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86" autoAdjust="0"/>
    <p:restoredTop sz="96327"/>
  </p:normalViewPr>
  <p:slideViewPr>
    <p:cSldViewPr>
      <p:cViewPr varScale="1">
        <p:scale>
          <a:sx n="119" d="100"/>
          <a:sy n="119" d="100"/>
        </p:scale>
        <p:origin x="12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A140FF9-59D7-7B1D-8216-1325B0410B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0D51817-FD26-8494-BB5D-8D3B97E8BEA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65DE944-EA5F-3447-9EAB-98E7FF067F3E}" type="datetimeFigureOut">
              <a:rPr lang="fr-FR"/>
              <a:pPr>
                <a:defRPr/>
              </a:pPr>
              <a:t>04/03/2025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F5872296-45A2-B4EA-13BA-646823A232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43D91E14-3987-4CF7-A153-393B5A67C9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51A2F8-9541-104C-9DF8-D5DAC74EF05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DBAF4A-F87F-ABAE-C123-336417F54A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B0EA93F-07A6-364A-A053-2CDBF295C1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0EA93F-07A6-364A-A053-2CDBF295C1F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59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0EA93F-07A6-364A-A053-2CDBF295C1F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11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0EA93F-07A6-364A-A053-2CDBF295C1FF}" type="slidenum">
              <a:rPr lang="fr-FR" smtClean="0"/>
              <a:pPr>
                <a:defRPr/>
              </a:pPr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94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0EA93F-07A6-364A-A053-2CDBF295C1FF}" type="slidenum">
              <a:rPr lang="fr-FR" smtClean="0"/>
              <a:pPr>
                <a:defRPr/>
              </a:pPr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49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2B49A4-1317-221A-2A12-FAA97D6F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E5AFA9-5926-2AD1-9822-7AE5BABB6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64163" y="6102350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CDDCB2-1808-66EE-9890-F1210FCDB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27763" y="573722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5F93CAB5-1460-464E-A114-9735B3B875CB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9357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dak\Desktop\hep_logo [klein].jpg">
            <a:extLst>
              <a:ext uri="{FF2B5EF4-FFF2-40B4-BE49-F238E27FC236}">
                <a16:creationId xmlns:a16="http://schemas.microsoft.com/office/drawing/2014/main" id="{1400E248-D4BD-668E-8D65-6A002ED1C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id="{34039447-E84B-0E6D-60EA-79C21E4EF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C5A5BC46-0B70-C265-91F3-E5D40B38D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7" name="Picture 10" descr="C:\Users\dak\Desktop\hep_logo [klein2].jpg">
            <a:extLst>
              <a:ext uri="{FF2B5EF4-FFF2-40B4-BE49-F238E27FC236}">
                <a16:creationId xmlns:a16="http://schemas.microsoft.com/office/drawing/2014/main" id="{B1CB93EA-915E-68E1-7B2A-BFA1179F33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2939B1B-A5AE-3CA2-3F69-17ABAD049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FFFC4017-E2B3-9E03-5923-FBB5EB1A0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953B0E3D-4F0E-34C4-D2F4-5019467CD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EFA1A97-0E9C-7F4D-A8D5-EC12C25AF5E7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2755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dak\Desktop\hep_logo [klein].jpg">
            <a:extLst>
              <a:ext uri="{FF2B5EF4-FFF2-40B4-BE49-F238E27FC236}">
                <a16:creationId xmlns:a16="http://schemas.microsoft.com/office/drawing/2014/main" id="{C4E05DD9-21D4-9718-699B-477A97AA0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id="{9B7523A0-FB16-354D-72E8-7440DD8D6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61C751D6-D7B2-2657-8FAD-F263F3099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7" name="Picture 10" descr="C:\Users\dak\Desktop\hep_logo [klein2].jpg">
            <a:extLst>
              <a:ext uri="{FF2B5EF4-FFF2-40B4-BE49-F238E27FC236}">
                <a16:creationId xmlns:a16="http://schemas.microsoft.com/office/drawing/2014/main" id="{A6091518-0F8E-FB9B-8F69-2F9C22CFF4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302FC1EF-0456-B62A-BD11-71CA19607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0C4AC01-29B6-33B9-0085-3C5AA1A1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08DA8D75-8DC8-98A6-6FFE-585CF9F9C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745DEB7-0648-E448-A630-1520DE91FAA6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275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dak\Desktop\hep_logo [klein].jpg">
            <a:extLst>
              <a:ext uri="{FF2B5EF4-FFF2-40B4-BE49-F238E27FC236}">
                <a16:creationId xmlns:a16="http://schemas.microsoft.com/office/drawing/2014/main" id="{EE406AF9-0CE6-2087-2E75-929B19614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8">
            <a:extLst>
              <a:ext uri="{FF2B5EF4-FFF2-40B4-BE49-F238E27FC236}">
                <a16:creationId xmlns:a16="http://schemas.microsoft.com/office/drawing/2014/main" id="{46CDEC0E-2921-BCE6-EAE0-96CD7FE19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id="{AF7CEBC7-19B0-FFF1-FD13-DF480662C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6" name="Picture 10" descr="C:\Users\dak\Desktop\hep_logo [klein2].jpg">
            <a:extLst>
              <a:ext uri="{FF2B5EF4-FFF2-40B4-BE49-F238E27FC236}">
                <a16:creationId xmlns:a16="http://schemas.microsoft.com/office/drawing/2014/main" id="{546FC55E-30B9-D6BE-2B17-96B795071C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43CC0028-5E31-DDE3-A960-A4CB7110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B0247600-C341-44FE-273E-38976D3D0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4">
            <a:extLst>
              <a:ext uri="{FF2B5EF4-FFF2-40B4-BE49-F238E27FC236}">
                <a16:creationId xmlns:a16="http://schemas.microsoft.com/office/drawing/2014/main" id="{55FFE420-688A-C8B3-E18B-3193FBC46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850584E4-550A-044A-A382-E60BAA74C904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356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dak\Desktop\hep_logo [klein].jpg">
            <a:extLst>
              <a:ext uri="{FF2B5EF4-FFF2-40B4-BE49-F238E27FC236}">
                <a16:creationId xmlns:a16="http://schemas.microsoft.com/office/drawing/2014/main" id="{40A80B7E-A6DA-E103-CECD-1B3A4451B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8">
            <a:extLst>
              <a:ext uri="{FF2B5EF4-FFF2-40B4-BE49-F238E27FC236}">
                <a16:creationId xmlns:a16="http://schemas.microsoft.com/office/drawing/2014/main" id="{0042CAB7-E0D0-A9E9-8116-503EAF369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id="{C9F89DD6-4D66-23EF-037A-97E28D6BA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6" name="Picture 10" descr="C:\Users\dak\Desktop\hep_logo [klein2].jpg">
            <a:extLst>
              <a:ext uri="{FF2B5EF4-FFF2-40B4-BE49-F238E27FC236}">
                <a16:creationId xmlns:a16="http://schemas.microsoft.com/office/drawing/2014/main" id="{9DD186B9-347A-6AEF-8799-3FDECC1770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C7B2E84-F559-8CC9-E9E9-8C2EBB1DA6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0E7C8E2-3E31-2CCD-5E10-FED09B66B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00397AB-D63D-F363-9101-F1B2A10A9C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504646D4-40D3-C945-A344-051645C7CB4F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7510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dak\Desktop\hep_logo [klein].jpg">
            <a:extLst>
              <a:ext uri="{FF2B5EF4-FFF2-40B4-BE49-F238E27FC236}">
                <a16:creationId xmlns:a16="http://schemas.microsoft.com/office/drawing/2014/main" id="{B789F6A4-C482-705C-7B5B-301C498E4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id="{515CCE6D-2FC5-E154-B130-EE30D5EB7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F04A3CB4-F40D-E452-1C7D-B88B3246A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7" name="Picture 10" descr="C:\Users\dak\Desktop\hep_logo [klein2].jpg">
            <a:extLst>
              <a:ext uri="{FF2B5EF4-FFF2-40B4-BE49-F238E27FC236}">
                <a16:creationId xmlns:a16="http://schemas.microsoft.com/office/drawing/2014/main" id="{59FB2A62-BE61-0D63-FBE4-10CDED4707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6AE42445-FE72-FC6C-56F5-E4D24457C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99EF017A-EDEB-59E4-8766-D2BFE81AE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92DCB2F8-147F-4A8F-B7C5-B76D7B23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36EDBCB-0861-1344-B74E-A847F91DE47C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3601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dak\Desktop\hep_logo [klein].jpg">
            <a:extLst>
              <a:ext uri="{FF2B5EF4-FFF2-40B4-BE49-F238E27FC236}">
                <a16:creationId xmlns:a16="http://schemas.microsoft.com/office/drawing/2014/main" id="{42CC45A7-3A42-C512-8F71-848314816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id="{3A60E23F-E7DD-868D-C69F-43BECC22F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1805D519-9628-4B4A-96CE-792030B87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7" name="Picture 10" descr="C:\Users\dak\Desktop\hep_logo [klein2].jpg">
            <a:extLst>
              <a:ext uri="{FF2B5EF4-FFF2-40B4-BE49-F238E27FC236}">
                <a16:creationId xmlns:a16="http://schemas.microsoft.com/office/drawing/2014/main" id="{F4F0CE9C-C8A4-9278-9EC9-18FF87BDD4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3347297-B12B-DDE2-DF6C-188B19A06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846128AE-6A99-A6B7-985B-BA094A201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827896E9-CE39-513F-3CB6-D40ED1DD0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62CD6D0-2B86-904D-BFB2-D1D8B758255A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0548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Users\dak\Desktop\hep_logo [klein].jpg">
            <a:extLst>
              <a:ext uri="{FF2B5EF4-FFF2-40B4-BE49-F238E27FC236}">
                <a16:creationId xmlns:a16="http://schemas.microsoft.com/office/drawing/2014/main" id="{0D5C81A2-0317-1269-BE24-3E82C87A6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D474B2B9-32CC-7D10-E7B5-95682F690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0CF9A6EB-779D-D0D2-6484-905A8E1BC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8" name="Picture 10" descr="C:\Users\dak\Desktop\hep_logo [klein2].jpg">
            <a:extLst>
              <a:ext uri="{FF2B5EF4-FFF2-40B4-BE49-F238E27FC236}">
                <a16:creationId xmlns:a16="http://schemas.microsoft.com/office/drawing/2014/main" id="{57FDA6EA-80CA-EE54-B0B2-B064DFCF71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9" name="Datumsplatzhalter 4">
            <a:extLst>
              <a:ext uri="{FF2B5EF4-FFF2-40B4-BE49-F238E27FC236}">
                <a16:creationId xmlns:a16="http://schemas.microsoft.com/office/drawing/2014/main" id="{4C98DD4C-9E79-9302-15AB-96F079BB4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ußzeilenplatzhalter 5">
            <a:extLst>
              <a:ext uri="{FF2B5EF4-FFF2-40B4-BE49-F238E27FC236}">
                <a16:creationId xmlns:a16="http://schemas.microsoft.com/office/drawing/2014/main" id="{6DDCF5A0-25C9-E6F3-00EC-DEFD4E522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6C486445-A7F3-2FA8-FE57-C3EE2BF9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DE1B1EC6-78C4-BA47-AA2A-755D3E8688EF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1783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C:\Users\dak\Desktop\hep_logo [klein].jpg">
            <a:extLst>
              <a:ext uri="{FF2B5EF4-FFF2-40B4-BE49-F238E27FC236}">
                <a16:creationId xmlns:a16="http://schemas.microsoft.com/office/drawing/2014/main" id="{ABE975EF-BC62-9A02-8E98-0BDF7BDBA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B884F629-EA9B-931F-A949-C564F549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D496968B-B7FB-401B-271A-FAD54A227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10" name="Picture 10" descr="C:\Users\dak\Desktop\hep_logo [klein2].jpg">
            <a:extLst>
              <a:ext uri="{FF2B5EF4-FFF2-40B4-BE49-F238E27FC236}">
                <a16:creationId xmlns:a16="http://schemas.microsoft.com/office/drawing/2014/main" id="{D13BB688-0B85-D4C7-6268-0A6EB9B69D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28178819-BACF-D8DE-C914-0C9D56D24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F9EAC833-A4F2-0051-E7DC-9999E5DB6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466FBC86-AE6D-A532-5C1B-1DB5E18E7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D947E83-40CD-634C-8725-7B31E57C9969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3636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0962C8A8-0FCB-2A27-71D8-E7ABD9F38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DBAEC13-E29C-C3D8-356F-71A8D98DA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4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dak\Desktop\hep_logo [klein].jpg">
            <a:extLst>
              <a:ext uri="{FF2B5EF4-FFF2-40B4-BE49-F238E27FC236}">
                <a16:creationId xmlns:a16="http://schemas.microsoft.com/office/drawing/2014/main" id="{5ADF55B6-4EA1-1258-6808-54EDFB010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28E1A2D3-9CCD-E909-52B1-5970E0692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4" name="Text Box 8">
            <a:extLst>
              <a:ext uri="{FF2B5EF4-FFF2-40B4-BE49-F238E27FC236}">
                <a16:creationId xmlns:a16="http://schemas.microsoft.com/office/drawing/2014/main" id="{BCDAE4E7-70DA-25BA-0B7E-417EC5FED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5" name="Picture 10" descr="C:\Users\dak\Desktop\hep_logo [klein2].jpg">
            <a:extLst>
              <a:ext uri="{FF2B5EF4-FFF2-40B4-BE49-F238E27FC236}">
                <a16:creationId xmlns:a16="http://schemas.microsoft.com/office/drawing/2014/main" id="{8F1B1E45-CB47-0E26-4527-8D9E0F9372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1">
            <a:extLst>
              <a:ext uri="{FF2B5EF4-FFF2-40B4-BE49-F238E27FC236}">
                <a16:creationId xmlns:a16="http://schemas.microsoft.com/office/drawing/2014/main" id="{AE9ABD75-7F1F-8F68-71B7-4576CD325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67772443-5C58-FC25-A522-24236B05F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29250" y="6189663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9F2B55F9-30DA-8167-D522-6EFA010F1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5694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96C7E00-3D16-2A46-B808-11654AE82925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0351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Users\dak\Desktop\hep_logo [klein].jpg">
            <a:extLst>
              <a:ext uri="{FF2B5EF4-FFF2-40B4-BE49-F238E27FC236}">
                <a16:creationId xmlns:a16="http://schemas.microsoft.com/office/drawing/2014/main" id="{40211F02-4D97-E09C-B369-A9961C374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9A5D885B-15A9-7CC0-A1CF-ADF32A43A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1C9D44D1-4D9A-D7CB-033E-D2F86BDD7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8" name="Picture 10" descr="C:\Users\dak\Desktop\hep_logo [klein2].jpg">
            <a:extLst>
              <a:ext uri="{FF2B5EF4-FFF2-40B4-BE49-F238E27FC236}">
                <a16:creationId xmlns:a16="http://schemas.microsoft.com/office/drawing/2014/main" id="{9CB58A8A-C63F-59DD-C7C4-902074A912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Datumsplatzhalter 4">
            <a:extLst>
              <a:ext uri="{FF2B5EF4-FFF2-40B4-BE49-F238E27FC236}">
                <a16:creationId xmlns:a16="http://schemas.microsoft.com/office/drawing/2014/main" id="{C963A7F1-FE07-CC49-9F7E-079A961BD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ußzeilenplatzhalter 5">
            <a:extLst>
              <a:ext uri="{FF2B5EF4-FFF2-40B4-BE49-F238E27FC236}">
                <a16:creationId xmlns:a16="http://schemas.microsoft.com/office/drawing/2014/main" id="{F536237B-6C97-2897-50A2-664110609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0888126E-5A7C-FFDE-EB1E-AE6365A7C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53908A5B-7DFB-E04D-9A5B-32293A3E2A37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7394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Users\dak\Desktop\hep_logo [klein].jpg">
            <a:extLst>
              <a:ext uri="{FF2B5EF4-FFF2-40B4-BE49-F238E27FC236}">
                <a16:creationId xmlns:a16="http://schemas.microsoft.com/office/drawing/2014/main" id="{EB620214-FBE7-F5C7-FE05-EABF68DC3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D170D3C1-232A-A38C-8BF3-4C681ACC6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8DAAD4BC-1D0A-8348-C5E8-BEF4DB2861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8" name="Picture 10" descr="C:\Users\dak\Desktop\hep_logo [klein2].jpg">
            <a:extLst>
              <a:ext uri="{FF2B5EF4-FFF2-40B4-BE49-F238E27FC236}">
                <a16:creationId xmlns:a16="http://schemas.microsoft.com/office/drawing/2014/main" id="{61D0E5ED-33EB-0BA3-D6CE-1D0CA88BC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Datumsplatzhalter 4">
            <a:extLst>
              <a:ext uri="{FF2B5EF4-FFF2-40B4-BE49-F238E27FC236}">
                <a16:creationId xmlns:a16="http://schemas.microsoft.com/office/drawing/2014/main" id="{FA5CED9B-DCA1-11F7-4FF7-3988C68DE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ußzeilenplatzhalter 5">
            <a:extLst>
              <a:ext uri="{FF2B5EF4-FFF2-40B4-BE49-F238E27FC236}">
                <a16:creationId xmlns:a16="http://schemas.microsoft.com/office/drawing/2014/main" id="{F678E45E-E5BC-015C-F848-0B09C46B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831A8436-B8C8-F3A3-D8D8-57CB0190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11FD1A4-410F-3743-9895-92C95924C325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6449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A124DC00-60CB-1417-2EFA-1FC4121BFE4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2F10FEDB-64FD-7DEC-3E93-8C33B75EC4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2A8187-E424-2EE0-3E9B-0F57B89931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9AEFC2-DBA5-8C27-00ED-4248CF5D84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82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1030" name="Picture 9" descr="C:\Users\dak\Desktop\hep_logo [klein].jpg">
            <a:extLst>
              <a:ext uri="{FF2B5EF4-FFF2-40B4-BE49-F238E27FC236}">
                <a16:creationId xmlns:a16="http://schemas.microsoft.com/office/drawing/2014/main" id="{B3F339DA-4D9B-43B6-85C9-DDF53D504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>
            <a:extLst>
              <a:ext uri="{FF2B5EF4-FFF2-40B4-BE49-F238E27FC236}">
                <a16:creationId xmlns:a16="http://schemas.microsoft.com/office/drawing/2014/main" id="{6B97DE6D-5AB4-F624-0788-966C60D85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>
                <a:latin typeface="Tunga" panose="020B0502040204020203" pitchFamily="34" charset="0"/>
              </a:rPr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64192F71-C2BD-0123-7C86-DB1E0D5E3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>
                <a:latin typeface="Tunga" panose="020B0502040204020203" pitchFamily="34" charset="0"/>
              </a:rPr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pic>
        <p:nvPicPr>
          <p:cNvPr id="1033" name="Picture 10" descr="C:\Users\dak\Desktop\hep_logo [klein2].jpg">
            <a:extLst>
              <a:ext uri="{FF2B5EF4-FFF2-40B4-BE49-F238E27FC236}">
                <a16:creationId xmlns:a16="http://schemas.microsoft.com/office/drawing/2014/main" id="{4F7AFCE8-4A97-37A0-B553-9A27AE8B765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46B45A02-7436-045A-15A9-39DE778C70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eaLnBrk="1" hangingPunct="1"/>
            <a:r>
              <a:rPr lang="de-CH" altLang="de-DE" b="1"/>
              <a:t>Monnaie et stabilité des prix</a:t>
            </a:r>
            <a:endParaRPr lang="de-DE" altLang="de-DE" b="1"/>
          </a:p>
        </p:txBody>
      </p:sp>
      <p:sp>
        <p:nvSpPr>
          <p:cNvPr id="16386" name="Text Box 9">
            <a:extLst>
              <a:ext uri="{FF2B5EF4-FFF2-40B4-BE49-F238E27FC236}">
                <a16:creationId xmlns:a16="http://schemas.microsoft.com/office/drawing/2014/main" id="{54F1180D-F803-923D-2F02-7A71E0649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08476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de-DE" dirty="0">
                <a:latin typeface="Calibri" panose="020F0502020204030204" pitchFamily="34" charset="0"/>
              </a:rPr>
              <a:t>« En revanche, si l’on tient compte de l’inflation… »</a:t>
            </a:r>
            <a:endParaRPr lang="de-DE" altLang="de-DE" dirty="0">
              <a:latin typeface="Calibri" panose="020F0502020204030204" pitchFamily="34" charset="0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5378BD90-D67D-323A-ACCD-E2A5FBE43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02BC5955-BDF0-4529-EF5E-55F403E22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6389" name="Image 1">
            <a:extLst>
              <a:ext uri="{FF2B5EF4-FFF2-40B4-BE49-F238E27FC236}">
                <a16:creationId xmlns:a16="http://schemas.microsoft.com/office/drawing/2014/main" id="{587BBCDF-EBF9-E474-27DC-2E9032FB4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2276475"/>
            <a:ext cx="80962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6">
            <a:extLst>
              <a:ext uri="{FF2B5EF4-FFF2-40B4-BE49-F238E27FC236}">
                <a16:creationId xmlns:a16="http://schemas.microsoft.com/office/drawing/2014/main" id="{58F0D15F-29A1-BF06-662C-FC017BE9F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4579" name="Text Box 8">
            <a:extLst>
              <a:ext uri="{FF2B5EF4-FFF2-40B4-BE49-F238E27FC236}">
                <a16:creationId xmlns:a16="http://schemas.microsoft.com/office/drawing/2014/main" id="{2373A745-E846-21FF-5960-B59B820BC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68413"/>
            <a:ext cx="82994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Différentes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masses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s’agrègent</a:t>
            </a:r>
            <a:r>
              <a:rPr lang="de-CH" altLang="de-DE" sz="2400" dirty="0">
                <a:latin typeface="Calibri" panose="020F0502020204030204" pitchFamily="34" charset="0"/>
              </a:rPr>
              <a:t>, de la plus liquide à la </a:t>
            </a:r>
            <a:r>
              <a:rPr lang="de-CH" altLang="de-DE" sz="2400" err="1">
                <a:latin typeface="Calibri" panose="020F0502020204030204" pitchFamily="34" charset="0"/>
              </a:rPr>
              <a:t>moins</a:t>
            </a:r>
            <a:r>
              <a:rPr lang="de-CH" altLang="de-DE" sz="2400">
                <a:latin typeface="Calibri" panose="020F0502020204030204" pitchFamily="34" charset="0"/>
              </a:rPr>
              <a:t> liquide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Monnaie </a:t>
            </a:r>
            <a:r>
              <a:rPr lang="de-CH" altLang="de-DE" sz="2400" b="1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b="1" dirty="0">
                <a:latin typeface="Calibri" panose="020F0502020204030204" pitchFamily="34" charset="0"/>
              </a:rPr>
              <a:t> : </a:t>
            </a:r>
            <a:r>
              <a:rPr lang="de-CH" altLang="de-DE" sz="2400" dirty="0" err="1">
                <a:latin typeface="Calibri" panose="020F0502020204030204" pitchFamily="34" charset="0"/>
              </a:rPr>
              <a:t>argent</a:t>
            </a:r>
            <a:r>
              <a:rPr lang="de-CH" altLang="de-DE" sz="2400" dirty="0">
                <a:latin typeface="Calibri" panose="020F0502020204030204" pitchFamily="34" charset="0"/>
              </a:rPr>
              <a:t> liquide (</a:t>
            </a:r>
            <a:r>
              <a:rPr lang="de-CH" altLang="de-DE" sz="2400" dirty="0" err="1">
                <a:latin typeface="Calibri" panose="020F0502020204030204" pitchFamily="34" charset="0"/>
              </a:rPr>
              <a:t>billets</a:t>
            </a:r>
            <a:r>
              <a:rPr lang="de-CH" altLang="de-DE" sz="2400" dirty="0">
                <a:latin typeface="Calibri" panose="020F0502020204030204" pitchFamily="34" charset="0"/>
              </a:rPr>
              <a:t> + </a:t>
            </a:r>
            <a:r>
              <a:rPr lang="de-CH" altLang="de-DE" sz="2400" dirty="0" err="1">
                <a:latin typeface="Calibri" panose="020F0502020204030204" pitchFamily="34" charset="0"/>
              </a:rPr>
              <a:t>pièces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circulation</a:t>
            </a:r>
            <a:r>
              <a:rPr lang="de-CH" altLang="de-DE" sz="2400" dirty="0">
                <a:latin typeface="Calibri" panose="020F0502020204030204" pitchFamily="34" charset="0"/>
              </a:rPr>
              <a:t>) et </a:t>
            </a:r>
            <a:r>
              <a:rPr lang="de-CH" altLang="de-DE" sz="2400" dirty="0" err="1">
                <a:latin typeface="Calibri" panose="020F0502020204030204" pitchFamily="34" charset="0"/>
              </a:rPr>
              <a:t>comptes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banques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commerciales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auprès</a:t>
            </a:r>
            <a:r>
              <a:rPr lang="de-CH" altLang="de-DE" sz="2400" dirty="0">
                <a:latin typeface="Calibri" panose="020F0502020204030204" pitchFamily="34" charset="0"/>
              </a:rPr>
              <a:t> de la BNS.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M1 :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argent</a:t>
            </a:r>
            <a:r>
              <a:rPr lang="de-CH" altLang="de-DE" sz="2400" dirty="0">
                <a:latin typeface="Calibri" panose="020F0502020204030204" pitchFamily="34" charset="0"/>
              </a:rPr>
              <a:t> liquide + </a:t>
            </a:r>
            <a:r>
              <a:rPr lang="de-CH" altLang="de-DE" sz="2400" dirty="0" err="1">
                <a:latin typeface="Calibri" panose="020F0502020204030204" pitchFamily="34" charset="0"/>
              </a:rPr>
              <a:t>dépôts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vue</a:t>
            </a:r>
            <a:r>
              <a:rPr lang="de-CH" altLang="de-DE" sz="2400" dirty="0">
                <a:latin typeface="Calibri" panose="020F0502020204030204" pitchFamily="34" charset="0"/>
              </a:rPr>
              <a:t> + </a:t>
            </a:r>
            <a:r>
              <a:rPr lang="de-CH" altLang="de-DE" sz="2400" dirty="0" err="1">
                <a:latin typeface="Calibri" panose="020F0502020204030204" pitchFamily="34" charset="0"/>
              </a:rPr>
              <a:t>comptes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courants</a:t>
            </a:r>
            <a:r>
              <a:rPr lang="de-CH" altLang="de-DE" sz="2400" dirty="0">
                <a:latin typeface="Calibri" panose="020F0502020204030204" pitchFamily="34" charset="0"/>
              </a:rPr>
              <a:t> (très liquides).</a:t>
            </a: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M2 :</a:t>
            </a:r>
            <a:r>
              <a:rPr lang="de-CH" altLang="de-DE" sz="2400" dirty="0">
                <a:latin typeface="Calibri" panose="020F0502020204030204" pitchFamily="34" charset="0"/>
              </a:rPr>
              <a:t> M1 + </a:t>
            </a:r>
            <a:r>
              <a:rPr lang="de-CH" altLang="de-DE" sz="2400" dirty="0" err="1">
                <a:latin typeface="Calibri" panose="020F0502020204030204" pitchFamily="34" charset="0"/>
              </a:rPr>
              <a:t>comptes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d’épargne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moins</a:t>
            </a:r>
            <a:r>
              <a:rPr lang="de-CH" altLang="de-DE" sz="2400" dirty="0">
                <a:latin typeface="Calibri" panose="020F0502020204030204" pitchFamily="34" charset="0"/>
              </a:rPr>
              <a:t> liquides).</a:t>
            </a: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M3 :</a:t>
            </a:r>
            <a:r>
              <a:rPr lang="de-CH" altLang="de-DE" sz="2400" dirty="0">
                <a:latin typeface="Calibri" panose="020F0502020204030204" pitchFamily="34" charset="0"/>
              </a:rPr>
              <a:t> M2 + </a:t>
            </a:r>
            <a:r>
              <a:rPr lang="de-CH" altLang="de-DE" sz="2400" dirty="0" err="1">
                <a:latin typeface="Calibri" panose="020F0502020204030204" pitchFamily="34" charset="0"/>
              </a:rPr>
              <a:t>dépôts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 (très </a:t>
            </a:r>
            <a:r>
              <a:rPr lang="de-CH" altLang="de-DE" sz="2400" dirty="0" err="1">
                <a:latin typeface="Calibri" panose="020F0502020204030204" pitchFamily="34" charset="0"/>
              </a:rPr>
              <a:t>peu</a:t>
            </a:r>
            <a:r>
              <a:rPr lang="de-CH" altLang="de-DE" sz="2400" dirty="0">
                <a:latin typeface="Calibri" panose="020F0502020204030204" pitchFamily="34" charset="0"/>
              </a:rPr>
              <a:t> liquides,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occasionnent</a:t>
            </a:r>
            <a:r>
              <a:rPr lang="de-CH" altLang="de-DE" sz="2400" dirty="0">
                <a:latin typeface="Calibri" panose="020F0502020204030204" pitchFamily="34" charset="0"/>
              </a:rPr>
              <a:t> des frais si </a:t>
            </a:r>
            <a:r>
              <a:rPr lang="de-CH" altLang="de-DE" sz="2400" dirty="0" err="1">
                <a:latin typeface="Calibri" panose="020F0502020204030204" pitchFamily="34" charset="0"/>
              </a:rPr>
              <a:t>retirés</a:t>
            </a:r>
            <a:r>
              <a:rPr lang="de-CH" altLang="de-DE" sz="2400" dirty="0">
                <a:latin typeface="Calibri" panose="020F0502020204030204" pitchFamily="34" charset="0"/>
              </a:rPr>
              <a:t> avant </a:t>
            </a:r>
            <a:r>
              <a:rPr lang="de-CH" altLang="de-DE" sz="2400" dirty="0" err="1">
                <a:latin typeface="Calibri" panose="020F0502020204030204" pitchFamily="34" charset="0"/>
              </a:rPr>
              <a:t>échéance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contractuelle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C2E9773B-DDAE-931D-A6D0-5A1378488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CH" altLang="fr-FR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que la monnaie ?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EFE15E6F-0354-168D-9C12-FFBCB5B12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6">
            <a:extLst>
              <a:ext uri="{FF2B5EF4-FFF2-40B4-BE49-F238E27FC236}">
                <a16:creationId xmlns:a16="http://schemas.microsoft.com/office/drawing/2014/main" id="{119D6BA2-8502-285A-DA92-00AC0BF78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C0CCC4AC-56D3-EEEF-5FC4-1A5524318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CH" altLang="fr-FR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que la monnaie ?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66E84A3B-6062-291B-08FB-D0E825AFB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628" name="Text Box 8">
            <a:extLst>
              <a:ext uri="{FF2B5EF4-FFF2-40B4-BE49-F238E27FC236}">
                <a16:creationId xmlns:a16="http://schemas.microsoft.com/office/drawing/2014/main" id="{731B7B8F-2F64-DD0D-CD62-E54C65CBD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66788"/>
            <a:ext cx="8299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Masses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monétaires</a:t>
            </a:r>
            <a:r>
              <a:rPr lang="de-CH" altLang="de-DE" sz="2400" dirty="0">
                <a:latin typeface="Calibri" panose="020F0502020204030204" pitchFamily="34" charset="0"/>
              </a:rPr>
              <a:t> de la Suisse, </a:t>
            </a:r>
            <a:r>
              <a:rPr lang="de-CH" altLang="de-DE" sz="2400" dirty="0" err="1">
                <a:latin typeface="Calibri" panose="020F0502020204030204" pitchFamily="34" charset="0"/>
              </a:rPr>
              <a:t>janvier</a:t>
            </a:r>
            <a:r>
              <a:rPr lang="de-CH" altLang="de-DE" sz="2400" dirty="0">
                <a:latin typeface="Calibri" panose="020F0502020204030204" pitchFamily="34" charset="0"/>
              </a:rPr>
              <a:t> 2024 :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6DCE290-8E09-DF32-F21D-7F0E032F8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704" y="1439863"/>
            <a:ext cx="7414592" cy="51984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C570089-9958-47EE-056C-6390EEC26797}"/>
              </a:ext>
            </a:extLst>
          </p:cNvPr>
          <p:cNvSpPr/>
          <p:nvPr/>
        </p:nvSpPr>
        <p:spPr>
          <a:xfrm>
            <a:off x="0" y="6237288"/>
            <a:ext cx="2411413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6D6687-D7E9-D2FA-9350-EE1A83F3108E}"/>
              </a:ext>
            </a:extLst>
          </p:cNvPr>
          <p:cNvSpPr/>
          <p:nvPr/>
        </p:nvSpPr>
        <p:spPr>
          <a:xfrm>
            <a:off x="5292725" y="6524625"/>
            <a:ext cx="3527425" cy="333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CCB374C0-2CB0-4382-5ECE-56B0970EC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CH" altLang="fr-FR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que la monnaie ?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596622F9-7E51-96C4-364F-459F99A79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A8D6F38D-694F-6023-FC41-C00DEAAA4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154488"/>
          </a:xfrm>
          <a:prstGeom prst="rect">
            <a:avLst/>
          </a:prstGeom>
          <a:solidFill>
            <a:srgbClr val="F5E6E5"/>
          </a:solidFill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Les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crypto-monnaies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dirty="0">
                <a:latin typeface="Calibri" panose="020F0502020204030204" pitchFamily="34" charset="0"/>
              </a:rPr>
              <a:t>(</a:t>
            </a:r>
            <a:r>
              <a:rPr lang="fr-FR" altLang="de-DE" sz="2400" dirty="0">
                <a:latin typeface="Calibri" panose="020F0502020204030204" pitchFamily="34" charset="0"/>
              </a:rPr>
              <a:t>Bitcoin, Ether)</a:t>
            </a:r>
          </a:p>
          <a:p>
            <a:pPr marL="0" indent="0" eaLnBrk="1" hangingPunct="1">
              <a:defRPr/>
            </a:pPr>
            <a:endParaRPr lang="fr-FR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Une nouvelle devise.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fr-FR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Paiement via la </a:t>
            </a:r>
            <a:r>
              <a:rPr lang="fr-FR" altLang="de-DE" sz="2400" i="1" dirty="0">
                <a:latin typeface="Calibri" panose="020F0502020204030204" pitchFamily="34" charset="0"/>
              </a:rPr>
              <a:t>blockchain.</a:t>
            </a:r>
            <a:br>
              <a:rPr lang="fr-FR" altLang="de-DE" sz="2400" dirty="0">
                <a:latin typeface="Calibri" panose="020F0502020204030204" pitchFamily="34" charset="0"/>
              </a:rPr>
            </a:br>
            <a:endParaRPr lang="fr-FR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Ne remplissent pas vraiment les 3 fonctions de la monnaie.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fr-FR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Vers un « </a:t>
            </a:r>
            <a:r>
              <a:rPr lang="fr-FR" altLang="de-DE" sz="2400" i="1" dirty="0" err="1">
                <a:latin typeface="Calibri" panose="020F0502020204030204" pitchFamily="34" charset="0"/>
              </a:rPr>
              <a:t>stablecoin</a:t>
            </a:r>
            <a:r>
              <a:rPr lang="fr-FR" altLang="de-DE" sz="2400" dirty="0">
                <a:latin typeface="Calibri" panose="020F0502020204030204" pitchFamily="34" charset="0"/>
              </a:rPr>
              <a:t> ».</a:t>
            </a:r>
            <a:br>
              <a:rPr lang="fr-FR" altLang="de-DE" sz="2400" dirty="0">
                <a:latin typeface="Calibri" panose="020F0502020204030204" pitchFamily="34" charset="0"/>
              </a:rPr>
            </a:br>
            <a:endParaRPr lang="fr-FR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Simplification des paiements internationaux.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7">
            <a:extLst>
              <a:ext uri="{FF2B5EF4-FFF2-40B4-BE49-F238E27FC236}">
                <a16:creationId xmlns:a16="http://schemas.microsoft.com/office/drawing/2014/main" id="{770C22B6-89AC-3780-4B97-152521A37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BA46BC75-F99D-841A-85AE-5056F4FFF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7F24792F-A7ED-EC80-BBF8-1CC643081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8676" name="Text Box 10">
            <a:extLst>
              <a:ext uri="{FF2B5EF4-FFF2-40B4-BE49-F238E27FC236}">
                <a16:creationId xmlns:a16="http://schemas.microsoft.com/office/drawing/2014/main" id="{60460209-AB0C-390F-3019-C5ADE6EA2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La création de monnaie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6.	</a:t>
            </a:r>
            <a:r>
              <a:rPr lang="fr-FR" altLang="de-DE" sz="2400">
                <a:latin typeface="Calibri" panose="020F0502020204030204" pitchFamily="34" charset="0"/>
              </a:rPr>
              <a:t>Les stratégies de politique monétaire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7. </a:t>
            </a:r>
            <a:r>
              <a:rPr lang="fr-FR" altLang="de-DE" sz="2400">
                <a:latin typeface="Calibri" panose="020F0502020204030204" pitchFamily="34" charset="0"/>
              </a:rPr>
              <a:t>La politique monétaire de la Suisse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6">
            <a:extLst>
              <a:ext uri="{FF2B5EF4-FFF2-40B4-BE49-F238E27FC236}">
                <a16:creationId xmlns:a16="http://schemas.microsoft.com/office/drawing/2014/main" id="{241C2426-EDA3-71C6-3165-6B77FBC06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9698" name="Text Box 7">
            <a:extLst>
              <a:ext uri="{FF2B5EF4-FFF2-40B4-BE49-F238E27FC236}">
                <a16:creationId xmlns:a16="http://schemas.microsoft.com/office/drawing/2014/main" id="{95C59AC4-3BEF-7712-64E0-175696073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387475"/>
            <a:ext cx="8299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</a:t>
            </a:r>
            <a:r>
              <a:rPr lang="de-CH" altLang="de-DE" sz="2400" i="1">
                <a:latin typeface="Calibri" panose="020F0502020204030204" pitchFamily="34" charset="0"/>
              </a:rPr>
              <a:t>politique de marché ouvert </a:t>
            </a:r>
            <a:r>
              <a:rPr lang="de-CH" altLang="de-DE" sz="2400">
                <a:latin typeface="Calibri" panose="020F0502020204030204" pitchFamily="34" charset="0"/>
              </a:rPr>
              <a:t>est LE moyen de la BNS pour piloter la masse monétaire.</a:t>
            </a:r>
            <a:endParaRPr lang="de-CH" altLang="de-DE" sz="2400" i="1">
              <a:latin typeface="Calibri" panose="020F0502020204030204" pitchFamily="34" charset="0"/>
            </a:endParaRPr>
          </a:p>
        </p:txBody>
      </p:sp>
      <p:sp>
        <p:nvSpPr>
          <p:cNvPr id="29699" name="Text Box 8">
            <a:extLst>
              <a:ext uri="{FF2B5EF4-FFF2-40B4-BE49-F238E27FC236}">
                <a16:creationId xmlns:a16="http://schemas.microsoft.com/office/drawing/2014/main" id="{401ADB43-F329-B525-21D3-B687E3E65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708275"/>
            <a:ext cx="8280400" cy="1938338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</a:rPr>
              <a:t>Politique de marché ouvert</a:t>
            </a:r>
            <a:r>
              <a:rPr lang="de-CH" altLang="de-DE" sz="2400">
                <a:latin typeface="Calibri" panose="020F0502020204030204" pitchFamily="34" charset="0"/>
              </a:rPr>
              <a:t> 					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Politique de la banque centrale consistant à acheter et à vendre des actifs (principalement des titres) pour atteindre ses objectifs de politique monétaire.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5BB69A1E-5329-F4FB-4872-3668A0813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La création de monnaie</a:t>
            </a:r>
          </a:p>
        </p:txBody>
      </p:sp>
      <p:sp>
        <p:nvSpPr>
          <p:cNvPr id="29701" name="Rectangle 3">
            <a:extLst>
              <a:ext uri="{FF2B5EF4-FFF2-40B4-BE49-F238E27FC236}">
                <a16:creationId xmlns:a16="http://schemas.microsoft.com/office/drawing/2014/main" id="{A29A45A7-C6F5-AB99-D4A6-B87B4CA80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6">
            <a:extLst>
              <a:ext uri="{FF2B5EF4-FFF2-40B4-BE49-F238E27FC236}">
                <a16:creationId xmlns:a16="http://schemas.microsoft.com/office/drawing/2014/main" id="{365E0854-12F3-5902-2A51-DE0DC987E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0722" name="Text Box 8">
            <a:extLst>
              <a:ext uri="{FF2B5EF4-FFF2-40B4-BE49-F238E27FC236}">
                <a16:creationId xmlns:a16="http://schemas.microsoft.com/office/drawing/2014/main" id="{83A8BD8C-7457-C396-199A-A14664A3D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Politique de marché ouvert :</a:t>
            </a:r>
            <a:r>
              <a:rPr lang="de-CH" altLang="de-DE" sz="2400">
                <a:latin typeface="Calibri" panose="020F0502020204030204" pitchFamily="34" charset="0"/>
              </a:rPr>
              <a:t> exemple de l’augmentation de la masse monétaire</a:t>
            </a:r>
          </a:p>
        </p:txBody>
      </p:sp>
      <p:sp>
        <p:nvSpPr>
          <p:cNvPr id="30723" name="Text Box 11">
            <a:extLst>
              <a:ext uri="{FF2B5EF4-FFF2-40B4-BE49-F238E27FC236}">
                <a16:creationId xmlns:a16="http://schemas.microsoft.com/office/drawing/2014/main" id="{28135BDE-D789-EF53-9BFD-F7E75F854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2205038"/>
            <a:ext cx="461963" cy="4714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DE" altLang="de-DE">
                <a:latin typeface="Calibri" panose="020F0502020204030204" pitchFamily="34" charset="0"/>
              </a:rPr>
              <a:t>BNS</a:t>
            </a:r>
          </a:p>
        </p:txBody>
      </p:sp>
      <p:sp>
        <p:nvSpPr>
          <p:cNvPr id="30724" name="Text Box 12">
            <a:extLst>
              <a:ext uri="{FF2B5EF4-FFF2-40B4-BE49-F238E27FC236}">
                <a16:creationId xmlns:a16="http://schemas.microsoft.com/office/drawing/2014/main" id="{ADC3719B-EC2B-14BA-7981-53F0FBC3F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3013" y="1700213"/>
            <a:ext cx="461962" cy="20701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Banque commerciale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0725" name="Line 13">
            <a:extLst>
              <a:ext uri="{FF2B5EF4-FFF2-40B4-BE49-F238E27FC236}">
                <a16:creationId xmlns:a16="http://schemas.microsoft.com/office/drawing/2014/main" id="{7FCDCFC1-25FE-0384-F836-2FF98EBE59DD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13" y="2636838"/>
            <a:ext cx="38877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26" name="Text Box 15">
            <a:extLst>
              <a:ext uri="{FF2B5EF4-FFF2-40B4-BE49-F238E27FC236}">
                <a16:creationId xmlns:a16="http://schemas.microsoft.com/office/drawing/2014/main" id="{A8EF1463-610D-05E7-AD43-2D3F258D0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1844675"/>
            <a:ext cx="3109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achat de titres pour CHF 1 Mio.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0727" name="Line 16">
            <a:extLst>
              <a:ext uri="{FF2B5EF4-FFF2-40B4-BE49-F238E27FC236}">
                <a16:creationId xmlns:a16="http://schemas.microsoft.com/office/drawing/2014/main" id="{D84AFE5D-998C-1083-5F46-548C2C12A4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79613" y="2276475"/>
            <a:ext cx="38877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30728" name="Picture 23" descr="snb">
            <a:extLst>
              <a:ext uri="{FF2B5EF4-FFF2-40B4-BE49-F238E27FC236}">
                <a16:creationId xmlns:a16="http://schemas.microsoft.com/office/drawing/2014/main" id="{2433BF48-6A47-4804-2FDF-281A4887A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89138"/>
            <a:ext cx="989012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24" descr="CSParade1">
            <a:extLst>
              <a:ext uri="{FF2B5EF4-FFF2-40B4-BE49-F238E27FC236}">
                <a16:creationId xmlns:a16="http://schemas.microsoft.com/office/drawing/2014/main" id="{45D78361-2C0C-F4EE-81F3-690FC56B6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88" y="2060575"/>
            <a:ext cx="13589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 Box 25">
            <a:extLst>
              <a:ext uri="{FF2B5EF4-FFF2-40B4-BE49-F238E27FC236}">
                <a16:creationId xmlns:a16="http://schemas.microsoft.com/office/drawing/2014/main" id="{F51E2946-BF0E-AACB-4588-89A0F3FB7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708275"/>
            <a:ext cx="2451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paiement de CHF 1 Mio.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0731" name="Text Box 26">
            <a:extLst>
              <a:ext uri="{FF2B5EF4-FFF2-40B4-BE49-F238E27FC236}">
                <a16:creationId xmlns:a16="http://schemas.microsoft.com/office/drawing/2014/main" id="{4D1D19D3-AABD-96CA-26CF-9A16406A5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0"/>
            <a:ext cx="82994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Par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biais</a:t>
            </a:r>
            <a:r>
              <a:rPr lang="de-CH" altLang="de-DE" sz="2400" dirty="0">
                <a:latin typeface="Calibri" panose="020F0502020204030204" pitchFamily="34" charset="0"/>
              </a:rPr>
              <a:t>, la BNS </a:t>
            </a:r>
            <a:r>
              <a:rPr lang="de-CH" altLang="de-DE" sz="2400" dirty="0" err="1">
                <a:latin typeface="Calibri" panose="020F0502020204030204" pitchFamily="34" charset="0"/>
              </a:rPr>
              <a:t>amène</a:t>
            </a:r>
            <a:r>
              <a:rPr lang="de-CH" altLang="de-DE" sz="2400" dirty="0">
                <a:latin typeface="Calibri" panose="020F0502020204030204" pitchFamily="34" charset="0"/>
              </a:rPr>
              <a:t> CHF 1 mio.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circulation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faisant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masses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monétaires</a:t>
            </a:r>
            <a:r>
              <a:rPr lang="de-CH" altLang="de-DE" sz="2400" dirty="0">
                <a:latin typeface="Calibri" panose="020F0502020204030204" pitchFamily="34" charset="0"/>
              </a:rPr>
              <a:t> M1 à M3 de 1 mio. </a:t>
            </a:r>
            <a:r>
              <a:rPr lang="de-CH" altLang="de-DE" sz="2400" dirty="0" err="1">
                <a:latin typeface="Calibri" panose="020F0502020204030204" pitchFamily="34" charset="0"/>
              </a:rPr>
              <a:t>Ensuite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s’enclenche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multiplicateur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prêts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banques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30732" name="Line 27">
            <a:extLst>
              <a:ext uri="{FF2B5EF4-FFF2-40B4-BE49-F238E27FC236}">
                <a16:creationId xmlns:a16="http://schemas.microsoft.com/office/drawing/2014/main" id="{843A7188-8D58-DE46-3C5D-4DC4C901A37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9563" y="3141663"/>
            <a:ext cx="0" cy="12239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33" name="Text Box 28">
            <a:extLst>
              <a:ext uri="{FF2B5EF4-FFF2-40B4-BE49-F238E27FC236}">
                <a16:creationId xmlns:a16="http://schemas.microsoft.com/office/drawing/2014/main" id="{BF33764C-B377-DB9F-D10D-B251622C1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3644900"/>
            <a:ext cx="30337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L’argent de la BNS rejoint l’économie réelle (création de monnaie).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0734" name="Rectangle 2">
            <a:extLst>
              <a:ext uri="{FF2B5EF4-FFF2-40B4-BE49-F238E27FC236}">
                <a16:creationId xmlns:a16="http://schemas.microsoft.com/office/drawing/2014/main" id="{8E7FF538-0F84-EEC0-B5FC-534DE2C96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La création de monnaie</a:t>
            </a:r>
          </a:p>
        </p:txBody>
      </p:sp>
      <p:sp>
        <p:nvSpPr>
          <p:cNvPr id="30735" name="Rectangle 3">
            <a:extLst>
              <a:ext uri="{FF2B5EF4-FFF2-40B4-BE49-F238E27FC236}">
                <a16:creationId xmlns:a16="http://schemas.microsoft.com/office/drawing/2014/main" id="{5FE9CDD7-A2F3-D675-79CF-983493E6B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6">
            <a:extLst>
              <a:ext uri="{FF2B5EF4-FFF2-40B4-BE49-F238E27FC236}">
                <a16:creationId xmlns:a16="http://schemas.microsoft.com/office/drawing/2014/main" id="{512F91E0-E6F9-CA8C-0889-86B49B1B1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1746" name="Text Box 7">
            <a:extLst>
              <a:ext uri="{FF2B5EF4-FFF2-40B4-BE49-F238E27FC236}">
                <a16:creationId xmlns:a16="http://schemas.microsoft.com/office/drawing/2014/main" id="{9D48606C-A1CE-3695-5FDF-AB6E6578B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299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Politique de marché ouvert :</a:t>
            </a:r>
            <a:r>
              <a:rPr lang="de-CH" altLang="de-DE" sz="2400">
                <a:latin typeface="Calibri" panose="020F0502020204030204" pitchFamily="34" charset="0"/>
              </a:rPr>
              <a:t> exemple (suite)</a:t>
            </a:r>
          </a:p>
        </p:txBody>
      </p:sp>
      <p:sp>
        <p:nvSpPr>
          <p:cNvPr id="31747" name="Text Box 16">
            <a:extLst>
              <a:ext uri="{FF2B5EF4-FFF2-40B4-BE49-F238E27FC236}">
                <a16:creationId xmlns:a16="http://schemas.microsoft.com/office/drawing/2014/main" id="{7517F50A-1B6D-2037-D738-DC1857CEC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300663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bilan</a:t>
            </a:r>
            <a:r>
              <a:rPr lang="de-CH" altLang="de-DE" sz="2400" dirty="0">
                <a:latin typeface="Calibri" panose="020F0502020204030204" pitchFamily="34" charset="0"/>
              </a:rPr>
              <a:t> de la BNS </a:t>
            </a:r>
            <a:r>
              <a:rPr lang="de-CH" altLang="de-DE" sz="2400" dirty="0" err="1">
                <a:latin typeface="Calibri" panose="020F0502020204030204" pitchFamily="34" charset="0"/>
              </a:rPr>
              <a:t>augmente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l’effet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expansionniste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donnée</a:t>
            </a:r>
            <a:r>
              <a:rPr lang="de-CH" altLang="de-DE" sz="2400" dirty="0">
                <a:latin typeface="Calibri" panose="020F0502020204030204" pitchFamily="34" charset="0"/>
              </a:rPr>
              <a:t> en exemple. À </a:t>
            </a:r>
            <a:r>
              <a:rPr lang="de-CH" altLang="de-DE" sz="2400" dirty="0" err="1">
                <a:latin typeface="Calibri" panose="020F0502020204030204" pitchFamily="34" charset="0"/>
              </a:rPr>
              <a:t>l’inverse</a:t>
            </a:r>
            <a:r>
              <a:rPr lang="de-CH" altLang="de-DE" sz="2400" dirty="0">
                <a:latin typeface="Calibri" panose="020F0502020204030204" pitchFamily="34" charset="0"/>
              </a:rPr>
              <a:t>, le </a:t>
            </a:r>
            <a:r>
              <a:rPr lang="de-CH" altLang="de-DE" sz="2400" dirty="0" err="1">
                <a:latin typeface="Calibri" panose="020F0502020204030204" pitchFamily="34" charset="0"/>
              </a:rPr>
              <a:t>bilan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rétracte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restrictive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31748" name="Text Box 19">
            <a:extLst>
              <a:ext uri="{FF2B5EF4-FFF2-40B4-BE49-F238E27FC236}">
                <a16:creationId xmlns:a16="http://schemas.microsoft.com/office/drawing/2014/main" id="{41A6D103-5B17-4E54-1C77-375CC8CBD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693863"/>
            <a:ext cx="590550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b="1">
                <a:latin typeface="Calibri" panose="020F0502020204030204" pitchFamily="34" charset="0"/>
              </a:rPr>
              <a:t>Actif                                    Bilan BNS                                    Passif</a:t>
            </a:r>
            <a:endParaRPr lang="de-DE" altLang="de-DE" b="1">
              <a:latin typeface="Calibri" panose="020F0502020204030204" pitchFamily="34" charset="0"/>
            </a:endParaRPr>
          </a:p>
        </p:txBody>
      </p:sp>
      <p:sp>
        <p:nvSpPr>
          <p:cNvPr id="31749" name="Line 20">
            <a:extLst>
              <a:ext uri="{FF2B5EF4-FFF2-40B4-BE49-F238E27FC236}">
                <a16:creationId xmlns:a16="http://schemas.microsoft.com/office/drawing/2014/main" id="{55C9474B-8DF7-0834-3774-89AC3147EDFD}"/>
              </a:ext>
            </a:extLst>
          </p:cNvPr>
          <p:cNvSpPr>
            <a:spLocks noChangeShapeType="1"/>
          </p:cNvSpPr>
          <p:nvPr/>
        </p:nvSpPr>
        <p:spPr bwMode="auto">
          <a:xfrm>
            <a:off x="827088" y="2133600"/>
            <a:ext cx="59055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0" name="Line 21">
            <a:extLst>
              <a:ext uri="{FF2B5EF4-FFF2-40B4-BE49-F238E27FC236}">
                <a16:creationId xmlns:a16="http://schemas.microsoft.com/office/drawing/2014/main" id="{A8F9B839-C077-32E9-007F-465F92CEF4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133600"/>
            <a:ext cx="0" cy="280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51" name="Text Box 23">
            <a:extLst>
              <a:ext uri="{FF2B5EF4-FFF2-40B4-BE49-F238E27FC236}">
                <a16:creationId xmlns:a16="http://schemas.microsoft.com/office/drawing/2014/main" id="{520A1E32-6B0F-31F0-9C14-56D3B7239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205038"/>
            <a:ext cx="28082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Or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2" name="Text Box 24">
            <a:extLst>
              <a:ext uri="{FF2B5EF4-FFF2-40B4-BE49-F238E27FC236}">
                <a16:creationId xmlns:a16="http://schemas.microsoft.com/office/drawing/2014/main" id="{50DCBA04-1529-C45C-2ED6-D2648CEAB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708275"/>
            <a:ext cx="2808287" cy="3698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Titres domestiques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3" name="Text Box 25">
            <a:extLst>
              <a:ext uri="{FF2B5EF4-FFF2-40B4-BE49-F238E27FC236}">
                <a16:creationId xmlns:a16="http://schemas.microsoft.com/office/drawing/2014/main" id="{A0164C58-BE3B-CCEE-0C0B-794B38DD8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814763"/>
            <a:ext cx="2808287" cy="646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Titres étrangers (devises)</a:t>
            </a:r>
          </a:p>
          <a:p>
            <a:pPr eaLnBrk="1" hangingPunct="1"/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4" name="Text Box 26">
            <a:extLst>
              <a:ext uri="{FF2B5EF4-FFF2-40B4-BE49-F238E27FC236}">
                <a16:creationId xmlns:a16="http://schemas.microsoft.com/office/drawing/2014/main" id="{C9855834-265F-32F7-E9D8-282F88ED3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068638"/>
            <a:ext cx="2808287" cy="64611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Titres nouvellement achetés (CHF 1 Mio.)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5" name="Text Box 27">
            <a:extLst>
              <a:ext uri="{FF2B5EF4-FFF2-40B4-BE49-F238E27FC236}">
                <a16:creationId xmlns:a16="http://schemas.microsoft.com/office/drawing/2014/main" id="{52A09473-B55B-FB0D-D8B6-885D4CB63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4581525"/>
            <a:ext cx="280828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Autres actifs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6" name="Text Box 28">
            <a:extLst>
              <a:ext uri="{FF2B5EF4-FFF2-40B4-BE49-F238E27FC236}">
                <a16:creationId xmlns:a16="http://schemas.microsoft.com/office/drawing/2014/main" id="{C8CDFBAF-689C-A78C-73EF-818140FD8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2836863"/>
            <a:ext cx="2808288" cy="64611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Monnaie nouvellement en circulation (CHF 1 Mio.)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7" name="Text Box 29">
            <a:extLst>
              <a:ext uri="{FF2B5EF4-FFF2-40B4-BE49-F238E27FC236}">
                <a16:creationId xmlns:a16="http://schemas.microsoft.com/office/drawing/2014/main" id="{F58CDC40-6EAA-5D3F-367D-836FF0272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2205038"/>
            <a:ext cx="280828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Numéraire en circulation</a:t>
            </a:r>
          </a:p>
          <a:p>
            <a:pPr eaLnBrk="1" hangingPunct="1"/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8" name="Text Box 30">
            <a:extLst>
              <a:ext uri="{FF2B5EF4-FFF2-40B4-BE49-F238E27FC236}">
                <a16:creationId xmlns:a16="http://schemas.microsoft.com/office/drawing/2014/main" id="{09591D24-8312-417F-F5B6-BF4BA009B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3573463"/>
            <a:ext cx="2808288" cy="9239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Comptes de virement des banques commerciales</a:t>
            </a:r>
          </a:p>
          <a:p>
            <a:pPr eaLnBrk="1" hangingPunct="1"/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1759" name="Text Box 31">
            <a:extLst>
              <a:ext uri="{FF2B5EF4-FFF2-40B4-BE49-F238E27FC236}">
                <a16:creationId xmlns:a16="http://schemas.microsoft.com/office/drawing/2014/main" id="{99E0DEC6-B09F-DC77-C9DC-905C6E0A0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4575175"/>
            <a:ext cx="2808288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CH" altLang="de-DE">
                <a:latin typeface="Calibri" panose="020F0502020204030204" pitchFamily="34" charset="0"/>
              </a:rPr>
              <a:t>Réserves</a:t>
            </a:r>
          </a:p>
        </p:txBody>
      </p:sp>
      <p:sp>
        <p:nvSpPr>
          <p:cNvPr id="31760" name="Line 32">
            <a:extLst>
              <a:ext uri="{FF2B5EF4-FFF2-40B4-BE49-F238E27FC236}">
                <a16:creationId xmlns:a16="http://schemas.microsoft.com/office/drawing/2014/main" id="{79FBD342-084B-B71A-113F-C22533BD66D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3850" y="3429000"/>
            <a:ext cx="360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61" name="Line 34">
            <a:extLst>
              <a:ext uri="{FF2B5EF4-FFF2-40B4-BE49-F238E27FC236}">
                <a16:creationId xmlns:a16="http://schemas.microsoft.com/office/drawing/2014/main" id="{DDD5F90B-950B-E568-8CC7-E6A9A261A9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77050" y="3213100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62" name="Rectangle 2">
            <a:extLst>
              <a:ext uri="{FF2B5EF4-FFF2-40B4-BE49-F238E27FC236}">
                <a16:creationId xmlns:a16="http://schemas.microsoft.com/office/drawing/2014/main" id="{D1202A1A-AB23-856B-40C1-7B43EE416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La création de monnaie</a:t>
            </a:r>
          </a:p>
        </p:txBody>
      </p:sp>
      <p:sp>
        <p:nvSpPr>
          <p:cNvPr id="31763" name="Rectangle 3">
            <a:extLst>
              <a:ext uri="{FF2B5EF4-FFF2-40B4-BE49-F238E27FC236}">
                <a16:creationId xmlns:a16="http://schemas.microsoft.com/office/drawing/2014/main" id="{8C8DAB3B-3B2A-1F89-DC10-B330AA6D8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6">
            <a:extLst>
              <a:ext uri="{FF2B5EF4-FFF2-40B4-BE49-F238E27FC236}">
                <a16:creationId xmlns:a16="http://schemas.microsoft.com/office/drawing/2014/main" id="{307CB5FA-5CDE-1AFA-1743-DCEEAFD7B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2770" name="Text Box 7">
            <a:extLst>
              <a:ext uri="{FF2B5EF4-FFF2-40B4-BE49-F238E27FC236}">
                <a16:creationId xmlns:a16="http://schemas.microsoft.com/office/drawing/2014/main" id="{EF344E66-7452-779F-B2CC-1CDD2A7D4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25538"/>
            <a:ext cx="82994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banque centrale communique sa politique monétaire via  un taux directeur à court terme, fixé par la banque centrale.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 taux directeur n’est pas un instrument alternatif à la politique de marché ouvert. En fait, la banque pratique la politique de marché ouvert jusqu’à ce que le taux directeur soit atteint.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Suisse, le taux directeur est le taux Libor à trois mois en francs suisses. </a:t>
            </a: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DE5A3306-BBBB-779F-BB76-67E2F8F11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La création de monnaie</a:t>
            </a:r>
          </a:p>
        </p:txBody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3E8BA19E-32EF-7072-5354-B90F1D769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6">
            <a:extLst>
              <a:ext uri="{FF2B5EF4-FFF2-40B4-BE49-F238E27FC236}">
                <a16:creationId xmlns:a16="http://schemas.microsoft.com/office/drawing/2014/main" id="{64F6AA34-AD45-9A83-9278-5A686F385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0723" name="Text Box 8">
            <a:extLst>
              <a:ext uri="{FF2B5EF4-FFF2-40B4-BE49-F238E27FC236}">
                <a16:creationId xmlns:a16="http://schemas.microsoft.com/office/drawing/2014/main" id="{2CC22080-8CE5-99CF-DF0D-410C861BA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68413"/>
            <a:ext cx="82994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Multiplicateur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monétaire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Comment se fait-</a:t>
            </a:r>
            <a:r>
              <a:rPr lang="de-CH" altLang="de-DE" sz="2400" dirty="0" err="1">
                <a:latin typeface="Calibri" panose="020F0502020204030204" pitchFamily="34" charset="0"/>
              </a:rPr>
              <a:t>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qu’une</a:t>
            </a:r>
            <a:r>
              <a:rPr lang="de-CH" altLang="de-DE" sz="2400" dirty="0">
                <a:latin typeface="Calibri" panose="020F0502020204030204" pitchFamily="34" charset="0"/>
              </a:rPr>
              <a:t> large </a:t>
            </a:r>
            <a:r>
              <a:rPr lang="de-CH" altLang="de-DE" sz="2400" dirty="0" err="1">
                <a:latin typeface="Calibri" panose="020F0502020204030204" pitchFamily="34" charset="0"/>
              </a:rPr>
              <a:t>masse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M3 </a:t>
            </a:r>
            <a:r>
              <a:rPr lang="de-CH" altLang="de-DE" sz="2400" dirty="0" err="1">
                <a:latin typeface="Calibri" panose="020F0502020204030204" pitchFamily="34" charset="0"/>
              </a:rPr>
              <a:t>puisse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créée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partir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monnaie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plutôt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réduite</a:t>
            </a:r>
            <a:r>
              <a:rPr lang="de-CH" altLang="de-DE" sz="2400" dirty="0">
                <a:latin typeface="Calibri" panose="020F0502020204030204" pitchFamily="34" charset="0"/>
              </a:rPr>
              <a:t> ?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Réponse</a:t>
            </a:r>
            <a:r>
              <a:rPr lang="de-CH" altLang="de-DE" sz="2400" dirty="0">
                <a:latin typeface="Calibri" panose="020F0502020204030204" pitchFamily="34" charset="0"/>
              </a:rPr>
              <a:t> : </a:t>
            </a:r>
            <a:r>
              <a:rPr lang="de-CH" altLang="de-DE" sz="2400" dirty="0" err="1">
                <a:latin typeface="Calibri" panose="020F0502020204030204" pitchFamily="34" charset="0"/>
              </a:rPr>
              <a:t>grâce</a:t>
            </a:r>
            <a:r>
              <a:rPr lang="de-CH" altLang="de-DE" sz="2400" dirty="0">
                <a:latin typeface="Calibri" panose="020F0502020204030204" pitchFamily="34" charset="0"/>
              </a:rPr>
              <a:t> au </a:t>
            </a:r>
            <a:r>
              <a:rPr lang="de-CH" altLang="de-DE" sz="2400" dirty="0" err="1">
                <a:latin typeface="Calibri" panose="020F0502020204030204" pitchFamily="34" charset="0"/>
              </a:rPr>
              <a:t>multiplicateur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banques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commerciales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multiplient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monnaie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qu’elles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reçoivent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banque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allouant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prêts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À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titre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elles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peuvent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prêter</a:t>
            </a:r>
            <a:r>
              <a:rPr lang="de-CH" altLang="de-DE" sz="2400" dirty="0">
                <a:latin typeface="Calibri" panose="020F0502020204030204" pitchFamily="34" charset="0"/>
              </a:rPr>
              <a:t> 100 %, et </a:t>
            </a:r>
            <a:r>
              <a:rPr lang="de-CH" altLang="de-DE" sz="2400" dirty="0" err="1">
                <a:latin typeface="Calibri" panose="020F0502020204030204" pitchFamily="34" charset="0"/>
              </a:rPr>
              <a:t>doivent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garder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partie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réserve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34A28882-60C9-C6A9-7DD9-3DC0BE63B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La création de monnaie</a:t>
            </a:r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7745DD4C-ADB4-EA07-9124-D2345ECEA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6">
            <a:extLst>
              <a:ext uri="{FF2B5EF4-FFF2-40B4-BE49-F238E27FC236}">
                <a16:creationId xmlns:a16="http://schemas.microsoft.com/office/drawing/2014/main" id="{536A3452-B2C5-CDD2-CADD-27ABD44B1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1747" name="Text Box 8">
            <a:extLst>
              <a:ext uri="{FF2B5EF4-FFF2-40B4-BE49-F238E27FC236}">
                <a16:creationId xmlns:a16="http://schemas.microsoft.com/office/drawing/2014/main" id="{8EE611D8-8EC5-68FF-5B93-AA34B21C2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81075"/>
            <a:ext cx="8299450" cy="15700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Exemple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création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avec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un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taux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réserve</a:t>
            </a:r>
            <a:r>
              <a:rPr lang="de-CH" altLang="de-DE" sz="2400" b="1" dirty="0">
                <a:latin typeface="Calibri" panose="020F0502020204030204" pitchFamily="34" charset="0"/>
              </a:rPr>
              <a:t> de 10 %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C319E387-696C-17BB-03A4-31F9A233C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La création de monnaie</a:t>
            </a:r>
          </a:p>
        </p:txBody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4BA65CCF-0380-8F75-4859-E1D35C340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4821" name="Text Box 11">
            <a:extLst>
              <a:ext uri="{FF2B5EF4-FFF2-40B4-BE49-F238E27FC236}">
                <a16:creationId xmlns:a16="http://schemas.microsoft.com/office/drawing/2014/main" id="{F111EE14-1C56-8AF5-A638-C245DBD8495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2200276" y="1622425"/>
            <a:ext cx="461962" cy="4714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BNS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22" name="Text Box 12">
            <a:extLst>
              <a:ext uri="{FF2B5EF4-FFF2-40B4-BE49-F238E27FC236}">
                <a16:creationId xmlns:a16="http://schemas.microsoft.com/office/drawing/2014/main" id="{D9EB639A-6AE8-34A0-C1FF-A6068EC1EE4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976937" y="785813"/>
            <a:ext cx="461963" cy="22367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dirty="0" err="1">
                <a:latin typeface="Calibri" panose="020F0502020204030204" pitchFamily="34" charset="0"/>
              </a:rPr>
              <a:t>banque</a:t>
            </a:r>
            <a:r>
              <a:rPr lang="de-CH" altLang="de-DE" dirty="0">
                <a:latin typeface="Calibri" panose="020F0502020204030204" pitchFamily="34" charset="0"/>
              </a:rPr>
              <a:t> </a:t>
            </a:r>
            <a:r>
              <a:rPr lang="de-CH" altLang="de-DE" dirty="0" err="1">
                <a:latin typeface="Calibri" panose="020F0502020204030204" pitchFamily="34" charset="0"/>
              </a:rPr>
              <a:t>commerciale</a:t>
            </a:r>
            <a:r>
              <a:rPr lang="de-CH" altLang="de-DE" dirty="0">
                <a:latin typeface="Calibri" panose="020F0502020204030204" pitchFamily="34" charset="0"/>
              </a:rPr>
              <a:t> 1</a:t>
            </a:r>
            <a:endParaRPr lang="de-DE" altLang="de-DE" dirty="0">
              <a:latin typeface="Calibri" panose="020F0502020204030204" pitchFamily="34" charset="0"/>
            </a:endParaRPr>
          </a:p>
        </p:txBody>
      </p:sp>
      <p:sp>
        <p:nvSpPr>
          <p:cNvPr id="34823" name="Text Box 15">
            <a:extLst>
              <a:ext uri="{FF2B5EF4-FFF2-40B4-BE49-F238E27FC236}">
                <a16:creationId xmlns:a16="http://schemas.microsoft.com/office/drawing/2014/main" id="{9744618A-3117-22DE-DA24-F982FB232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6975" y="1576388"/>
            <a:ext cx="1250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CHF 1 mio. </a:t>
            </a:r>
            <a:endParaRPr lang="de-DE" altLang="de-DE">
              <a:latin typeface="Calibri" panose="020F0502020204030204" pitchFamily="34" charset="0"/>
            </a:endParaRPr>
          </a:p>
        </p:txBody>
      </p:sp>
      <p:pic>
        <p:nvPicPr>
          <p:cNvPr id="34824" name="Picture 23" descr="snb">
            <a:extLst>
              <a:ext uri="{FF2B5EF4-FFF2-40B4-BE49-F238E27FC236}">
                <a16:creationId xmlns:a16="http://schemas.microsoft.com/office/drawing/2014/main" id="{F3D32A99-AB79-FDDA-2F10-BB396EC52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628775"/>
            <a:ext cx="7175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24" descr="CSParade1">
            <a:extLst>
              <a:ext uri="{FF2B5EF4-FFF2-40B4-BE49-F238E27FC236}">
                <a16:creationId xmlns:a16="http://schemas.microsoft.com/office/drawing/2014/main" id="{DAF6ED7F-69F9-1A35-281C-F0618B2D8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205038"/>
            <a:ext cx="100806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6" name="Text Box 25">
            <a:extLst>
              <a:ext uri="{FF2B5EF4-FFF2-40B4-BE49-F238E27FC236}">
                <a16:creationId xmlns:a16="http://schemas.microsoft.com/office/drawing/2014/main" id="{A9A19648-FCA1-6B18-28C7-B1000FE99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3860800"/>
            <a:ext cx="1373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CHF 0,9 mio.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27" name="Text Box 15">
            <a:extLst>
              <a:ext uri="{FF2B5EF4-FFF2-40B4-BE49-F238E27FC236}">
                <a16:creationId xmlns:a16="http://schemas.microsoft.com/office/drawing/2014/main" id="{0D792640-C9D6-2064-C11A-0F21EC59A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2133600"/>
            <a:ext cx="13731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CHF 0,9 mio.</a:t>
            </a:r>
          </a:p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de crédit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28" name="Text Box 15">
            <a:extLst>
              <a:ext uri="{FF2B5EF4-FFF2-40B4-BE49-F238E27FC236}">
                <a16:creationId xmlns:a16="http://schemas.microsoft.com/office/drawing/2014/main" id="{73A8C0DB-E5AB-A359-867E-3F4A41BF8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2041525"/>
            <a:ext cx="1830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monnaie centrale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29" name="Text Box 12">
            <a:extLst>
              <a:ext uri="{FF2B5EF4-FFF2-40B4-BE49-F238E27FC236}">
                <a16:creationId xmlns:a16="http://schemas.microsoft.com/office/drawing/2014/main" id="{AE05EAC5-04DD-6845-494E-DC753CC2374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775576" y="2557462"/>
            <a:ext cx="461962" cy="133826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entreprise 1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30" name="Text Box 25">
            <a:extLst>
              <a:ext uri="{FF2B5EF4-FFF2-40B4-BE49-F238E27FC236}">
                <a16:creationId xmlns:a16="http://schemas.microsoft.com/office/drawing/2014/main" id="{6E8A028D-3A85-B17C-B088-A7613C94C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4221163"/>
            <a:ext cx="2166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Achat d’une machine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31" name="Text Box 25">
            <a:extLst>
              <a:ext uri="{FF2B5EF4-FFF2-40B4-BE49-F238E27FC236}">
                <a16:creationId xmlns:a16="http://schemas.microsoft.com/office/drawing/2014/main" id="{D94C8703-7A46-107C-7915-66C2EAA52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875" y="5013325"/>
            <a:ext cx="1373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CHF 0,9 mio.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32" name="Text Box 25">
            <a:extLst>
              <a:ext uri="{FF2B5EF4-FFF2-40B4-BE49-F238E27FC236}">
                <a16:creationId xmlns:a16="http://schemas.microsoft.com/office/drawing/2014/main" id="{850F8EF4-77AF-D01A-38F3-A924FED95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5516563"/>
            <a:ext cx="1595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Versement sur </a:t>
            </a:r>
          </a:p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un compte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33" name="Line 30">
            <a:extLst>
              <a:ext uri="{FF2B5EF4-FFF2-40B4-BE49-F238E27FC236}">
                <a16:creationId xmlns:a16="http://schemas.microsoft.com/office/drawing/2014/main" id="{DA1B9CB6-4C9A-E981-0380-F2308099DB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1989138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4" name="Line 32">
            <a:extLst>
              <a:ext uri="{FF2B5EF4-FFF2-40B4-BE49-F238E27FC236}">
                <a16:creationId xmlns:a16="http://schemas.microsoft.com/office/drawing/2014/main" id="{5EF19114-E28C-8B57-98D6-63F6DEF2C8B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0288" y="191611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5" name="Line 33">
            <a:extLst>
              <a:ext uri="{FF2B5EF4-FFF2-40B4-BE49-F238E27FC236}">
                <a16:creationId xmlns:a16="http://schemas.microsoft.com/office/drawing/2014/main" id="{23EED436-C75F-6612-201F-31CDBAC7659B}"/>
              </a:ext>
            </a:extLst>
          </p:cNvPr>
          <p:cNvSpPr>
            <a:spLocks noChangeShapeType="1"/>
          </p:cNvSpPr>
          <p:nvPr/>
        </p:nvSpPr>
        <p:spPr bwMode="auto">
          <a:xfrm>
            <a:off x="8532813" y="191611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6" name="Text Box 12">
            <a:extLst>
              <a:ext uri="{FF2B5EF4-FFF2-40B4-BE49-F238E27FC236}">
                <a16:creationId xmlns:a16="http://schemas.microsoft.com/office/drawing/2014/main" id="{7092FC6C-3A33-F5EC-5B59-4A0D45C58E9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789863" y="4816475"/>
            <a:ext cx="461962" cy="122713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entreprise 2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37" name="Line 38">
            <a:extLst>
              <a:ext uri="{FF2B5EF4-FFF2-40B4-BE49-F238E27FC236}">
                <a16:creationId xmlns:a16="http://schemas.microsoft.com/office/drawing/2014/main" id="{571E2D03-8EB3-954F-A5E9-9A8394815468}"/>
              </a:ext>
            </a:extLst>
          </p:cNvPr>
          <p:cNvSpPr>
            <a:spLocks noChangeShapeType="1"/>
          </p:cNvSpPr>
          <p:nvPr/>
        </p:nvSpPr>
        <p:spPr bwMode="auto">
          <a:xfrm>
            <a:off x="8532813" y="3573463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8" name="Line 39">
            <a:extLst>
              <a:ext uri="{FF2B5EF4-FFF2-40B4-BE49-F238E27FC236}">
                <a16:creationId xmlns:a16="http://schemas.microsoft.com/office/drawing/2014/main" id="{986BBE91-4431-8690-0098-C424E78F65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59338" y="5445125"/>
            <a:ext cx="2233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39" name="Text Box 12">
            <a:extLst>
              <a:ext uri="{FF2B5EF4-FFF2-40B4-BE49-F238E27FC236}">
                <a16:creationId xmlns:a16="http://schemas.microsoft.com/office/drawing/2014/main" id="{8523632D-77B0-C055-149A-60696FE7E8E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643313" y="4108450"/>
            <a:ext cx="461962" cy="22367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banque commerciale 2</a:t>
            </a:r>
            <a:endParaRPr lang="de-DE" altLang="de-DE">
              <a:latin typeface="Calibri" panose="020F0502020204030204" pitchFamily="34" charset="0"/>
            </a:endParaRPr>
          </a:p>
        </p:txBody>
      </p:sp>
      <p:pic>
        <p:nvPicPr>
          <p:cNvPr id="34840" name="Picture 24" descr="CSParade1">
            <a:extLst>
              <a:ext uri="{FF2B5EF4-FFF2-40B4-BE49-F238E27FC236}">
                <a16:creationId xmlns:a16="http://schemas.microsoft.com/office/drawing/2014/main" id="{122576F3-C53E-22A3-6623-3C69AFCF6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5516563"/>
            <a:ext cx="100806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1" name="Line 47">
            <a:extLst>
              <a:ext uri="{FF2B5EF4-FFF2-40B4-BE49-F238E27FC236}">
                <a16:creationId xmlns:a16="http://schemas.microsoft.com/office/drawing/2014/main" id="{2170E726-03F6-2A2B-55D0-5EDDD806AD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42988" y="54451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42" name="Line 48">
            <a:extLst>
              <a:ext uri="{FF2B5EF4-FFF2-40B4-BE49-F238E27FC236}">
                <a16:creationId xmlns:a16="http://schemas.microsoft.com/office/drawing/2014/main" id="{CBA63E28-5E52-D4DD-DEDA-4A5DF370DF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42988" y="36449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43" name="Text Box 12">
            <a:extLst>
              <a:ext uri="{FF2B5EF4-FFF2-40B4-BE49-F238E27FC236}">
                <a16:creationId xmlns:a16="http://schemas.microsoft.com/office/drawing/2014/main" id="{868A03C2-0922-1A05-72C5-7BFCCDD9B66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1454150" y="2684463"/>
            <a:ext cx="461963" cy="122713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entreprise 3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34844" name="Text Box 15">
            <a:extLst>
              <a:ext uri="{FF2B5EF4-FFF2-40B4-BE49-F238E27FC236}">
                <a16:creationId xmlns:a16="http://schemas.microsoft.com/office/drawing/2014/main" id="{B7F772B9-B6E4-0F1E-EEF5-6158DA077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933825"/>
            <a:ext cx="1512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b="1">
                <a:solidFill>
                  <a:srgbClr val="FF0000"/>
                </a:solidFill>
                <a:latin typeface="Calibri" panose="020F0502020204030204" pitchFamily="34" charset="0"/>
              </a:rPr>
              <a:t>Nouveau crédit :</a:t>
            </a:r>
            <a:endParaRPr lang="de-CH" altLang="de-DE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CHF 0,81 mio.</a:t>
            </a:r>
          </a:p>
          <a:p>
            <a:pPr eaLnBrk="1" hangingPunct="1"/>
            <a:r>
              <a:rPr lang="de-CH" altLang="de-DE" dirty="0">
                <a:latin typeface="Calibri" panose="020F0502020204030204" pitchFamily="34" charset="0"/>
              </a:rPr>
              <a:t>(= 0,9 </a:t>
            </a:r>
            <a:r>
              <a:rPr lang="de-CH" altLang="de-DE">
                <a:latin typeface="Calibri" panose="020F0502020204030204" pitchFamily="34" charset="0"/>
              </a:rPr>
              <a:t>– 10 %)</a:t>
            </a:r>
            <a:endParaRPr lang="de-CH" altLang="de-DE" dirty="0">
              <a:latin typeface="Calibri" panose="020F0502020204030204" pitchFamily="34" charset="0"/>
            </a:endParaRPr>
          </a:p>
        </p:txBody>
      </p:sp>
      <p:sp>
        <p:nvSpPr>
          <p:cNvPr id="34845" name="Line 51">
            <a:extLst>
              <a:ext uri="{FF2B5EF4-FFF2-40B4-BE49-F238E27FC236}">
                <a16:creationId xmlns:a16="http://schemas.microsoft.com/office/drawing/2014/main" id="{40ECCB7B-F420-0DDE-0887-7278F1624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0338" y="3500438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846" name="Text Box 15">
            <a:extLst>
              <a:ext uri="{FF2B5EF4-FFF2-40B4-BE49-F238E27FC236}">
                <a16:creationId xmlns:a16="http://schemas.microsoft.com/office/drawing/2014/main" id="{6F3F16BE-D265-B96E-AAEE-A6F4FE34A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3068638"/>
            <a:ext cx="5286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etc.</a:t>
            </a:r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1">
            <a:extLst>
              <a:ext uri="{FF2B5EF4-FFF2-40B4-BE49-F238E27FC236}">
                <a16:creationId xmlns:a16="http://schemas.microsoft.com/office/drawing/2014/main" id="{02B91A83-100D-711A-3BFF-E298C1F3A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7410" name="Text Box 12">
            <a:extLst>
              <a:ext uri="{FF2B5EF4-FFF2-40B4-BE49-F238E27FC236}">
                <a16:creationId xmlns:a16="http://schemas.microsoft.com/office/drawing/2014/main" id="{408FF91A-57B6-C3F1-186D-0A0FA92D2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1255713"/>
            <a:ext cx="6786563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200" i="1">
                <a:latin typeface="Calibri" panose="020F0502020204030204" pitchFamily="34" charset="0"/>
              </a:rPr>
              <a:t>« Lénine </a:t>
            </a:r>
            <a:r>
              <a:rPr lang="fr-FR" altLang="de-DE" sz="2200" i="1" dirty="0">
                <a:latin typeface="Calibri" panose="020F0502020204030204" pitchFamily="34" charset="0"/>
              </a:rPr>
              <a:t>aurait déclaré que la meilleure manière de détruire le système capitaliste est de s’attaquer à sa monnaie. […] Lénine avait certainement raison. Il n’existe pas de moyen plus subtil pour renverser l’ordre existant de la société que de corrompre sa monnaie. […] Ce processus engage toutes les forces occultes de l’économie dans la destruction, et il le fait d’une telle manière que moins d’un homme sur un million est capable de le </a:t>
            </a:r>
            <a:r>
              <a:rPr lang="fr-FR" altLang="de-DE" sz="2200" i="1">
                <a:latin typeface="Calibri" panose="020F0502020204030204" pitchFamily="34" charset="0"/>
              </a:rPr>
              <a:t>diagnostiquer. »</a:t>
            </a:r>
            <a:endParaRPr lang="fr-FR" altLang="de-DE" sz="2200" i="1" dirty="0">
              <a:latin typeface="Calibri" panose="020F0502020204030204" pitchFamily="34" charset="0"/>
            </a:endParaRPr>
          </a:p>
          <a:p>
            <a:pPr eaLnBrk="1" hangingPunct="1"/>
            <a:endParaRPr lang="fr-FR" altLang="de-DE" sz="2200" i="1" dirty="0">
              <a:latin typeface="Calibri" panose="020F0502020204030204" pitchFamily="34" charset="0"/>
            </a:endParaRPr>
          </a:p>
          <a:p>
            <a:pPr eaLnBrk="1" hangingPunct="1"/>
            <a:r>
              <a:rPr lang="fr-CH" altLang="fr-FR" dirty="0"/>
              <a:t>John Maynard Keynes (1883-1946), économiste britannique</a:t>
            </a:r>
            <a:endParaRPr lang="de-DE" altLang="de-DE" sz="2200" dirty="0">
              <a:latin typeface="Calibri" panose="020F0502020204030204" pitchFamily="34" charset="0"/>
            </a:endParaRPr>
          </a:p>
        </p:txBody>
      </p:sp>
      <p:pic>
        <p:nvPicPr>
          <p:cNvPr id="17411" name="Picture 14" descr="F:\hep\PP-Folien\Kapitel 5\keynes.jpg">
            <a:extLst>
              <a:ext uri="{FF2B5EF4-FFF2-40B4-BE49-F238E27FC236}">
                <a16:creationId xmlns:a16="http://schemas.microsoft.com/office/drawing/2014/main" id="{4C5B86F0-3767-35D5-426D-6E433B99C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247775"/>
            <a:ext cx="1484312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2">
            <a:extLst>
              <a:ext uri="{FF2B5EF4-FFF2-40B4-BE49-F238E27FC236}">
                <a16:creationId xmlns:a16="http://schemas.microsoft.com/office/drawing/2014/main" id="{3EA10B2C-9535-825D-7422-13F1A594AD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Introduction</a:t>
            </a:r>
          </a:p>
        </p:txBody>
      </p:sp>
      <p:sp>
        <p:nvSpPr>
          <p:cNvPr id="17413" name="Rectangle 3">
            <a:extLst>
              <a:ext uri="{FF2B5EF4-FFF2-40B4-BE49-F238E27FC236}">
                <a16:creationId xmlns:a16="http://schemas.microsoft.com/office/drawing/2014/main" id="{F4A8E2D9-B584-89A7-F04E-EB2E987AD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6">
            <a:extLst>
              <a:ext uri="{FF2B5EF4-FFF2-40B4-BE49-F238E27FC236}">
                <a16:creationId xmlns:a16="http://schemas.microsoft.com/office/drawing/2014/main" id="{0D4400BA-08AE-83B6-9CCC-F061E438E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5842" name="Text Box 8">
            <a:extLst>
              <a:ext uri="{FF2B5EF4-FFF2-40B4-BE49-F238E27FC236}">
                <a16:creationId xmlns:a16="http://schemas.microsoft.com/office/drawing/2014/main" id="{D7D3BBCB-7900-93C3-B64A-017DBEB30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68413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Exemple : multiplicateur monétaire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Par le multiplicateur monétaire, et en admettant un taux de réserve de 10 %, il peut se créer CHF 10 mio de monnaie liquide. 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1A8C44A6-8461-A046-5A7D-9A48F9AD7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La création de monnaie</a:t>
            </a:r>
          </a:p>
        </p:txBody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0D120060-DEBE-3147-07F8-A8B0607B0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pic>
        <p:nvPicPr>
          <p:cNvPr id="35845" name="Image 2">
            <a:extLst>
              <a:ext uri="{FF2B5EF4-FFF2-40B4-BE49-F238E27FC236}">
                <a16:creationId xmlns:a16="http://schemas.microsoft.com/office/drawing/2014/main" id="{BA6B148F-10D4-FE64-6AC0-2099B74FE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4005263"/>
            <a:ext cx="712787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7">
            <a:extLst>
              <a:ext uri="{FF2B5EF4-FFF2-40B4-BE49-F238E27FC236}">
                <a16:creationId xmlns:a16="http://schemas.microsoft.com/office/drawing/2014/main" id="{A862F3A7-6794-BE23-F62F-1421A28605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E8E0F3FD-08AF-AE13-1B7F-489C5E67D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046C626B-E195-4824-D5E6-879AEFE7A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868" name="Text Box 10">
            <a:extLst>
              <a:ext uri="{FF2B5EF4-FFF2-40B4-BE49-F238E27FC236}">
                <a16:creationId xmlns:a16="http://schemas.microsoft.com/office/drawing/2014/main" id="{8BD6DE79-EBA5-300E-A511-07317762B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La création de monnaie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6.	</a:t>
            </a:r>
            <a:r>
              <a:rPr lang="fr-FR" altLang="de-DE" sz="2400">
                <a:latin typeface="Calibri" panose="020F0502020204030204" pitchFamily="34" charset="0"/>
              </a:rPr>
              <a:t>Les stratégies de politique monétaire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7. </a:t>
            </a:r>
            <a:r>
              <a:rPr lang="fr-FR" altLang="de-DE" sz="2400">
                <a:latin typeface="Calibri" panose="020F0502020204030204" pitchFamily="34" charset="0"/>
              </a:rPr>
              <a:t>La politique monétaire de la Suisse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9">
            <a:extLst>
              <a:ext uri="{FF2B5EF4-FFF2-40B4-BE49-F238E27FC236}">
                <a16:creationId xmlns:a16="http://schemas.microsoft.com/office/drawing/2014/main" id="{4317FF80-AF99-5F02-73E4-1FA3A7DAC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883025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P = niveau des prix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Q = PIB réel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M = Masse monétaire en circulation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V = Vitesse de circulation de la monnaie (nombre de transactions effectuées en moyenne sur une année avec un billet de banque)</a:t>
            </a:r>
          </a:p>
        </p:txBody>
      </p:sp>
      <p:sp>
        <p:nvSpPr>
          <p:cNvPr id="37890" name="Text Box 6">
            <a:extLst>
              <a:ext uri="{FF2B5EF4-FFF2-40B4-BE49-F238E27FC236}">
                <a16:creationId xmlns:a16="http://schemas.microsoft.com/office/drawing/2014/main" id="{259D504A-1473-954F-389F-ACA1A22C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7891" name="Text Box 7">
            <a:extLst>
              <a:ext uri="{FF2B5EF4-FFF2-40B4-BE49-F238E27FC236}">
                <a16:creationId xmlns:a16="http://schemas.microsoft.com/office/drawing/2014/main" id="{F33BB9D6-17F8-EFAC-8021-6E371D8A3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412875"/>
            <a:ext cx="8299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Quel rapport entre monnaie et inflation ? </a:t>
            </a:r>
          </a:p>
        </p:txBody>
      </p:sp>
      <p:sp>
        <p:nvSpPr>
          <p:cNvPr id="37892" name="Text Box 8">
            <a:extLst>
              <a:ext uri="{FF2B5EF4-FFF2-40B4-BE49-F238E27FC236}">
                <a16:creationId xmlns:a16="http://schemas.microsoft.com/office/drawing/2014/main" id="{7798CD25-CD78-13CC-582B-2B014E0BC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241550"/>
            <a:ext cx="8280400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</a:rPr>
              <a:t>Équation quantitative</a:t>
            </a:r>
            <a:r>
              <a:rPr lang="de-CH" altLang="de-DE" sz="2400">
                <a:latin typeface="Calibri" panose="020F0502020204030204" pitchFamily="34" charset="0"/>
              </a:rPr>
              <a:t>					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algn="ctr"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Il y a toujours égalité entre les membres de l’équation suivante:   </a:t>
            </a:r>
            <a:r>
              <a:rPr lang="de-CH" altLang="de-DE" sz="2400" b="1">
                <a:latin typeface="Calibri" panose="020F0502020204030204" pitchFamily="34" charset="0"/>
                <a:sym typeface="Wingdings" pitchFamily="2" charset="2"/>
              </a:rPr>
              <a:t>P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 x </a:t>
            </a:r>
            <a:r>
              <a:rPr lang="de-CH" altLang="de-DE" sz="2400" b="1">
                <a:latin typeface="Calibri" panose="020F0502020204030204" pitchFamily="34" charset="0"/>
                <a:sym typeface="Wingdings" pitchFamily="2" charset="2"/>
              </a:rPr>
              <a:t>Q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 = </a:t>
            </a:r>
            <a:r>
              <a:rPr lang="de-CH" altLang="de-DE" sz="2400" b="1">
                <a:latin typeface="Calibri" panose="020F0502020204030204" pitchFamily="34" charset="0"/>
                <a:sym typeface="Wingdings" pitchFamily="2" charset="2"/>
              </a:rPr>
              <a:t>M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 x </a:t>
            </a:r>
            <a:r>
              <a:rPr lang="de-CH" altLang="de-DE" sz="2400" b="1">
                <a:latin typeface="Calibri" panose="020F0502020204030204" pitchFamily="34" charset="0"/>
                <a:sym typeface="Wingdings" pitchFamily="2" charset="2"/>
              </a:rPr>
              <a:t>V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7893" name="AutoShape 10">
            <a:extLst>
              <a:ext uri="{FF2B5EF4-FFF2-40B4-BE49-F238E27FC236}">
                <a16:creationId xmlns:a16="http://schemas.microsoft.com/office/drawing/2014/main" id="{9D099202-DCFB-371F-40CF-5506AE5E7DE3}"/>
              </a:ext>
            </a:extLst>
          </p:cNvPr>
          <p:cNvSpPr>
            <a:spLocks/>
          </p:cNvSpPr>
          <p:nvPr/>
        </p:nvSpPr>
        <p:spPr bwMode="auto">
          <a:xfrm>
            <a:off x="3132138" y="4076700"/>
            <a:ext cx="215900" cy="576263"/>
          </a:xfrm>
          <a:prstGeom prst="rightBrace">
            <a:avLst>
              <a:gd name="adj1" fmla="val 222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7894" name="Text Box 11">
            <a:extLst>
              <a:ext uri="{FF2B5EF4-FFF2-40B4-BE49-F238E27FC236}">
                <a16:creationId xmlns:a16="http://schemas.microsoft.com/office/drawing/2014/main" id="{F8BE28B5-6ADC-0DF0-F145-FEF75D282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4076700"/>
            <a:ext cx="1674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PIB nominal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7895" name="Rectangle 3">
            <a:extLst>
              <a:ext uri="{FF2B5EF4-FFF2-40B4-BE49-F238E27FC236}">
                <a16:creationId xmlns:a16="http://schemas.microsoft.com/office/drawing/2014/main" id="{983B3F89-6700-6DDC-BBD1-401E99ED9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37896" name="Rectangle 2">
            <a:extLst>
              <a:ext uri="{FF2B5EF4-FFF2-40B4-BE49-F238E27FC236}">
                <a16:creationId xmlns:a16="http://schemas.microsoft.com/office/drawing/2014/main" id="{05773EFE-7182-8E99-60F6-6F001449F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relation entre la monnaie et l’inflation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7">
            <a:extLst>
              <a:ext uri="{FF2B5EF4-FFF2-40B4-BE49-F238E27FC236}">
                <a16:creationId xmlns:a16="http://schemas.microsoft.com/office/drawing/2014/main" id="{F3F96E20-4F4C-D84E-561B-891CAFC7D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8914" name="Text Box 8">
            <a:extLst>
              <a:ext uri="{FF2B5EF4-FFF2-40B4-BE49-F238E27FC236}">
                <a16:creationId xmlns:a16="http://schemas.microsoft.com/office/drawing/2014/main" id="{C1CE1EF5-E430-0568-78D8-06DEB6566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2994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dirty="0" err="1">
                <a:latin typeface="Calibri" panose="020F0502020204030204" pitchFamily="34" charset="0"/>
              </a:rPr>
              <a:t>Admettons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l’équation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b="1" dirty="0">
                <a:latin typeface="Calibri" panose="020F0502020204030204" pitchFamily="34" charset="0"/>
              </a:rPr>
              <a:t>P x Q = M x V</a:t>
            </a:r>
          </a:p>
          <a:p>
            <a:pPr eaLnBrk="1" hangingPunct="1"/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versant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l’offre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détermine</a:t>
            </a:r>
            <a:r>
              <a:rPr lang="de-CH" altLang="de-DE" sz="2400" dirty="0">
                <a:latin typeface="Calibri" panose="020F0502020204030204" pitchFamily="34" charset="0"/>
              </a:rPr>
              <a:t> le PIB </a:t>
            </a:r>
            <a:r>
              <a:rPr lang="de-CH" altLang="de-DE" sz="2400" b="1" dirty="0">
                <a:latin typeface="Calibri" panose="020F0502020204030204" pitchFamily="34" charset="0"/>
              </a:rPr>
              <a:t>Q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,</a:t>
            </a: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vitesse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circulation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V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reste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constante</a:t>
            </a:r>
            <a:r>
              <a:rPr lang="de-CH" altLang="de-DE" sz="2400" dirty="0">
                <a:latin typeface="Calibri" panose="020F0502020204030204" pitchFamily="34" charset="0"/>
              </a:rPr>
              <a:t>,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 err="1">
                <a:latin typeface="Calibri" panose="020F0502020204030204" pitchFamily="34" charset="0"/>
              </a:rPr>
              <a:t>Alors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modification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masse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M </a:t>
            </a:r>
            <a:r>
              <a:rPr lang="de-CH" altLang="de-DE" sz="2400" dirty="0" err="1">
                <a:latin typeface="Calibri" panose="020F0502020204030204" pitchFamily="34" charset="0"/>
              </a:rPr>
              <a:t>va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modifier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P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FE617E42-4232-5B7E-5429-A85B852D5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relation entre la monnaie et l’inflation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A499EE0B-1D02-6EC4-07DC-57BF2921E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7">
            <a:extLst>
              <a:ext uri="{FF2B5EF4-FFF2-40B4-BE49-F238E27FC236}">
                <a16:creationId xmlns:a16="http://schemas.microsoft.com/office/drawing/2014/main" id="{E50854F0-2C7D-A354-0B99-A402BE314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6867" name="Text Box 8">
            <a:extLst>
              <a:ext uri="{FF2B5EF4-FFF2-40B4-BE49-F238E27FC236}">
                <a16:creationId xmlns:a16="http://schemas.microsoft.com/office/drawing/2014/main" id="{91325883-F9F6-0A4D-3F0B-CCCC3C2A5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299450" cy="2092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err="1">
                <a:latin typeface="Calibri" panose="020F0502020204030204" pitchFamily="34" charset="0"/>
              </a:rPr>
              <a:t>monétaire</a:t>
            </a:r>
            <a:r>
              <a:rPr lang="de-CH" altLang="de-DE" sz="2400" b="1">
                <a:latin typeface="Calibri" panose="020F0502020204030204" pitchFamily="34" charset="0"/>
              </a:rPr>
              <a:t> expansive : </a:t>
            </a:r>
            <a:r>
              <a:rPr lang="de-CH" altLang="de-DE" sz="2400" b="1" dirty="0" err="1">
                <a:latin typeface="Calibri" panose="020F0502020204030204" pitchFamily="34" charset="0"/>
              </a:rPr>
              <a:t>augmentation</a:t>
            </a:r>
            <a:r>
              <a:rPr lang="de-CH" altLang="de-DE" sz="2400" b="1" dirty="0">
                <a:latin typeface="Calibri" panose="020F0502020204030204" pitchFamily="34" charset="0"/>
              </a:rPr>
              <a:t> de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masse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monétaire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marL="0"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Selon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l’équation</a:t>
            </a:r>
            <a:r>
              <a:rPr lang="de-CH" altLang="de-DE" sz="2400" dirty="0">
                <a:latin typeface="Calibri" panose="020F0502020204030204" pitchFamily="34" charset="0"/>
              </a:rPr>
              <a:t> quantitative,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masse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M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amène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P </a:t>
            </a:r>
            <a:r>
              <a:rPr lang="de-CH" altLang="de-DE" sz="2400" dirty="0">
                <a:latin typeface="Calibri" panose="020F0502020204030204" pitchFamily="34" charset="0"/>
              </a:rPr>
              <a:t>(</a:t>
            </a:r>
            <a:r>
              <a:rPr lang="de-CH" altLang="de-DE" sz="2400" dirty="0" err="1">
                <a:latin typeface="Calibri" panose="020F0502020204030204" pitchFamily="34" charset="0"/>
              </a:rPr>
              <a:t>inflation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97A10CD4-5DA9-A38D-B274-1ABBB4276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relation entre la monnaie et l’inflation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893C6E23-7FDA-EEE3-1B22-659D02E13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36870" name="Text Box 8">
            <a:extLst>
              <a:ext uri="{FF2B5EF4-FFF2-40B4-BE49-F238E27FC236}">
                <a16:creationId xmlns:a16="http://schemas.microsoft.com/office/drawing/2014/main" id="{E678ABDF-8BDF-DC5D-DFBF-E87C45598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3925888"/>
            <a:ext cx="8299450" cy="2092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err="1">
                <a:latin typeface="Calibri" panose="020F0502020204030204" pitchFamily="34" charset="0"/>
              </a:rPr>
              <a:t>monétaire</a:t>
            </a:r>
            <a:r>
              <a:rPr lang="de-CH" altLang="de-DE" sz="2400" b="1">
                <a:latin typeface="Calibri" panose="020F0502020204030204" pitchFamily="34" charset="0"/>
              </a:rPr>
              <a:t> restrictive : </a:t>
            </a:r>
            <a:r>
              <a:rPr lang="de-CH" altLang="de-DE" sz="2400" b="1" dirty="0" err="1">
                <a:latin typeface="Calibri" panose="020F0502020204030204" pitchFamily="34" charset="0"/>
              </a:rPr>
              <a:t>réduction</a:t>
            </a:r>
            <a:r>
              <a:rPr lang="de-CH" altLang="de-DE" sz="2400" b="1" dirty="0">
                <a:latin typeface="Calibri" panose="020F0502020204030204" pitchFamily="34" charset="0"/>
              </a:rPr>
              <a:t> de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masse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monétaire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1000" b="1" dirty="0">
              <a:latin typeface="Calibri" panose="020F0502020204030204" pitchFamily="34" charset="0"/>
            </a:endParaRPr>
          </a:p>
          <a:p>
            <a:pPr marL="0"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Selon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l’équation</a:t>
            </a:r>
            <a:r>
              <a:rPr lang="de-CH" altLang="de-DE" sz="2400" dirty="0">
                <a:latin typeface="Calibri" panose="020F0502020204030204" pitchFamily="34" charset="0"/>
              </a:rPr>
              <a:t> quantitative, la </a:t>
            </a:r>
            <a:r>
              <a:rPr lang="de-CH" altLang="de-DE" sz="2400" dirty="0" err="1">
                <a:latin typeface="Calibri" panose="020F0502020204030204" pitchFamily="34" charset="0"/>
              </a:rPr>
              <a:t>réduction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masse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M </a:t>
            </a:r>
            <a:r>
              <a:rPr lang="de-CH" altLang="de-DE" sz="2400" dirty="0" err="1">
                <a:latin typeface="Calibri" panose="020F0502020204030204" pitchFamily="34" charset="0"/>
              </a:rPr>
              <a:t>amène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baisse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P </a:t>
            </a:r>
            <a:r>
              <a:rPr lang="de-CH" altLang="de-DE" sz="2400" dirty="0">
                <a:latin typeface="Calibri" panose="020F0502020204030204" pitchFamily="34" charset="0"/>
              </a:rPr>
              <a:t>(à </a:t>
            </a:r>
            <a:r>
              <a:rPr lang="de-CH" altLang="de-DE" sz="2400" dirty="0" err="1">
                <a:latin typeface="Calibri" panose="020F0502020204030204" pitchFamily="34" charset="0"/>
              </a:rPr>
              <a:t>vitesse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circulation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V</a:t>
            </a:r>
            <a:r>
              <a:rPr lang="de-CH" altLang="de-DE" sz="2400" dirty="0">
                <a:latin typeface="Calibri" panose="020F0502020204030204" pitchFamily="34" charset="0"/>
              </a:rPr>
              <a:t> et PIB </a:t>
            </a:r>
            <a:r>
              <a:rPr lang="de-CH" altLang="de-DE" sz="2400" dirty="0" err="1">
                <a:latin typeface="Calibri" panose="020F0502020204030204" pitchFamily="34" charset="0"/>
              </a:rPr>
              <a:t>réel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Q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constants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6">
            <a:extLst>
              <a:ext uri="{FF2B5EF4-FFF2-40B4-BE49-F238E27FC236}">
                <a16:creationId xmlns:a16="http://schemas.microsoft.com/office/drawing/2014/main" id="{947067DA-8677-13E0-2E50-289D96785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0962" name="Text Box 7">
            <a:extLst>
              <a:ext uri="{FF2B5EF4-FFF2-40B4-BE49-F238E27FC236}">
                <a16:creationId xmlns:a16="http://schemas.microsoft.com/office/drawing/2014/main" id="{79B6AA64-C40C-8E9C-FA3D-93B8A5E4E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268413"/>
            <a:ext cx="83185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Inflation et conjoncture :</a:t>
            </a:r>
          </a:p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période de haute conjoncture, la demande surpasse l’offre, ce qui augmente les salaires et les prix 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</a:t>
            </a:r>
            <a:r>
              <a:rPr lang="de-CH" altLang="de-DE" sz="2400">
                <a:latin typeface="Calibri" panose="020F0502020204030204" pitchFamily="34" charset="0"/>
              </a:rPr>
              <a:t> inflation croissante.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période de récession, l’offre surpasse la demande et le chômage pèse sur les salaires, et la faible demande sur les prix des biens 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inflation décroissante.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65F231DD-442E-7171-8377-3B40D9773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relation entre la monnaie et l’inflation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48235533-D05B-C71F-2A54-BC1B73BE5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7">
            <a:extLst>
              <a:ext uri="{FF2B5EF4-FFF2-40B4-BE49-F238E27FC236}">
                <a16:creationId xmlns:a16="http://schemas.microsoft.com/office/drawing/2014/main" id="{B1185B51-08BA-82B5-F799-9D7F4E54D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ADC3210E-EAE9-E6A6-8836-7AD96BAFE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C5BD5118-68DB-CA4B-A89E-7AEA5B22A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988" name="Text Box 10">
            <a:extLst>
              <a:ext uri="{FF2B5EF4-FFF2-40B4-BE49-F238E27FC236}">
                <a16:creationId xmlns:a16="http://schemas.microsoft.com/office/drawing/2014/main" id="{0E1B5852-191C-B7CA-6529-A3C11AAF4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La création de monnaie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6.	</a:t>
            </a:r>
            <a:r>
              <a:rPr lang="fr-FR" altLang="de-DE" sz="2400">
                <a:latin typeface="Calibri" panose="020F0502020204030204" pitchFamily="34" charset="0"/>
              </a:rPr>
              <a:t>Les stratégies de politique monétaire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7. </a:t>
            </a:r>
            <a:r>
              <a:rPr lang="fr-FR" altLang="de-DE" sz="2400">
                <a:latin typeface="Calibri" panose="020F0502020204030204" pitchFamily="34" charset="0"/>
              </a:rPr>
              <a:t>La politique monétaire de la Suisse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6">
            <a:extLst>
              <a:ext uri="{FF2B5EF4-FFF2-40B4-BE49-F238E27FC236}">
                <a16:creationId xmlns:a16="http://schemas.microsoft.com/office/drawing/2014/main" id="{A1422200-B74E-AFF9-92A2-652D2CAA3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29C56C4B-5DBD-D523-8BC0-F26A07AE8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82CB5093-C906-11D4-833C-3680A24EB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43012" name="Text Box 7">
            <a:extLst>
              <a:ext uri="{FF2B5EF4-FFF2-40B4-BE49-F238E27FC236}">
                <a16:creationId xmlns:a16="http://schemas.microsoft.com/office/drawing/2014/main" id="{62EE5C92-3F8A-6663-F834-3E48D1E7B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268413"/>
            <a:ext cx="83185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Coûts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/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hyperinflation</a:t>
            </a:r>
            <a:r>
              <a:rPr lang="de-CH" altLang="de-DE" sz="2400" dirty="0">
                <a:latin typeface="Calibri" panose="020F0502020204030204" pitchFamily="34" charset="0"/>
              </a:rPr>
              <a:t> (à plus de 50 % par </a:t>
            </a:r>
            <a:r>
              <a:rPr lang="de-CH" altLang="de-DE" sz="2400" dirty="0" err="1">
                <a:latin typeface="Calibri" panose="020F0502020204030204" pitchFamily="34" charset="0"/>
              </a:rPr>
              <a:t>mois</a:t>
            </a:r>
            <a:r>
              <a:rPr lang="de-CH" altLang="de-DE" sz="2400" dirty="0">
                <a:latin typeface="Calibri" panose="020F0502020204030204" pitchFamily="34" charset="0"/>
              </a:rPr>
              <a:t>) </a:t>
            </a:r>
            <a:r>
              <a:rPr lang="de-CH" altLang="de-DE" sz="2400" dirty="0" err="1">
                <a:latin typeface="Calibri" panose="020F0502020204030204" pitchFamily="34" charset="0"/>
              </a:rPr>
              <a:t>s’autoalimente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domine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vie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économique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pays</a:t>
            </a:r>
            <a:r>
              <a:rPr lang="de-CH" altLang="de-DE" sz="2400" dirty="0">
                <a:latin typeface="Calibri" panose="020F0502020204030204" pitchFamily="34" charset="0"/>
              </a:rPr>
              <a:t>.  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Néanmoins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modérée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induit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économiques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6">
            <a:extLst>
              <a:ext uri="{FF2B5EF4-FFF2-40B4-BE49-F238E27FC236}">
                <a16:creationId xmlns:a16="http://schemas.microsoft.com/office/drawing/2014/main" id="{4FDCA163-4109-2ADE-C519-92D4DC03F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0963" name="Text Box 8">
            <a:extLst>
              <a:ext uri="{FF2B5EF4-FFF2-40B4-BE49-F238E27FC236}">
                <a16:creationId xmlns:a16="http://schemas.microsoft.com/office/drawing/2014/main" id="{EF3BDBAB-6AA7-D3AE-5ED8-E633C9008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154488"/>
          </a:xfrm>
          <a:prstGeom prst="rect">
            <a:avLst/>
          </a:prstGeom>
          <a:solidFill>
            <a:srgbClr val="F5E6E5"/>
          </a:solidFill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Coûts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transaction</a:t>
            </a:r>
            <a:r>
              <a:rPr lang="de-CH" altLang="de-DE" sz="2400" dirty="0">
                <a:latin typeface="Calibri" panose="020F0502020204030204" pitchFamily="34" charset="0"/>
              </a:rPr>
              <a:t> ;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d’incertitude</a:t>
            </a:r>
            <a:r>
              <a:rPr lang="de-CH" altLang="de-DE" sz="2400" dirty="0">
                <a:latin typeface="Calibri" panose="020F0502020204030204" pitchFamily="34" charset="0"/>
              </a:rPr>
              <a:t> ;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Coûts liés à la distorsion des prix relatifs ;</a:t>
            </a:r>
            <a:br>
              <a:rPr lang="fr-FR" altLang="de-DE" sz="2400" dirty="0">
                <a:latin typeface="Calibri" panose="020F0502020204030204" pitchFamily="34" charset="0"/>
              </a:rPr>
            </a:br>
            <a:endParaRPr lang="fr-FR" altLang="de-DE" sz="2400" dirty="0">
              <a:latin typeface="Calibri" panose="020F0502020204030204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créanciers</a:t>
            </a:r>
            <a:r>
              <a:rPr lang="de-CH" altLang="de-DE" sz="2400" dirty="0">
                <a:latin typeface="Calibri" panose="020F0502020204030204" pitchFamily="34" charset="0"/>
              </a:rPr>
              <a:t> ;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Coûts liés à la progression à froid des impôts.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BF9DCB2B-E62C-111F-D287-DAC48504A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4036" name="Rectangle 2">
            <a:extLst>
              <a:ext uri="{FF2B5EF4-FFF2-40B4-BE49-F238E27FC236}">
                <a16:creationId xmlns:a16="http://schemas.microsoft.com/office/drawing/2014/main" id="{A73E3509-34DB-2D53-3B5C-33D1133EF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6">
            <a:extLst>
              <a:ext uri="{FF2B5EF4-FFF2-40B4-BE49-F238E27FC236}">
                <a16:creationId xmlns:a16="http://schemas.microsoft.com/office/drawing/2014/main" id="{700FB98B-7EA8-4567-2EF9-6971650D4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5058" name="Text Box 7">
            <a:extLst>
              <a:ext uri="{FF2B5EF4-FFF2-40B4-BE49-F238E27FC236}">
                <a16:creationId xmlns:a16="http://schemas.microsoft.com/office/drawing/2014/main" id="{2F9EA110-8D8B-D4CC-FACE-EB708F367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Coûts de transaction</a:t>
            </a:r>
          </a:p>
        </p:txBody>
      </p:sp>
      <p:sp>
        <p:nvSpPr>
          <p:cNvPr id="41988" name="Text Box 8">
            <a:extLst>
              <a:ext uri="{FF2B5EF4-FFF2-40B4-BE49-F238E27FC236}">
                <a16:creationId xmlns:a16="http://schemas.microsoft.com/office/drawing/2014/main" id="{0E8A0639-8156-7965-8EBC-38322C4B9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133600"/>
            <a:ext cx="8299450" cy="3416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d’opportunité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détention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monnaie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hauts, </a:t>
            </a:r>
            <a:r>
              <a:rPr lang="de-CH" altLang="de-DE" sz="2400" dirty="0" err="1">
                <a:latin typeface="Calibri" panose="020F0502020204030204" pitchFamily="34" charset="0"/>
              </a:rPr>
              <a:t>car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intérêts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nominaux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hauts.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individus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protègent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dirty="0">
                <a:latin typeface="Calibri" panose="020F0502020204030204" pitchFamily="34" charset="0"/>
              </a:rPr>
              <a:t> en ne </a:t>
            </a:r>
            <a:r>
              <a:rPr lang="de-CH" altLang="de-DE" sz="2400" dirty="0" err="1">
                <a:latin typeface="Calibri" panose="020F0502020204030204" pitchFamily="34" charset="0"/>
              </a:rPr>
              <a:t>détenant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d’argent</a:t>
            </a:r>
            <a:r>
              <a:rPr lang="de-CH" altLang="de-DE" sz="2400" dirty="0">
                <a:latin typeface="Calibri" panose="020F0502020204030204" pitchFamily="34" charset="0"/>
              </a:rPr>
              <a:t> liquide et en </a:t>
            </a:r>
            <a:r>
              <a:rPr lang="de-CH" altLang="de-DE" sz="2400" dirty="0" err="1">
                <a:latin typeface="Calibri" panose="020F0502020204030204" pitchFamily="34" charset="0"/>
              </a:rPr>
              <a:t>allant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souvent</a:t>
            </a:r>
            <a:r>
              <a:rPr lang="de-CH" altLang="de-DE" sz="2400" dirty="0">
                <a:latin typeface="Calibri" panose="020F0502020204030204" pitchFamily="34" charset="0"/>
              </a:rPr>
              <a:t> à la </a:t>
            </a:r>
            <a:r>
              <a:rPr lang="de-CH" altLang="de-DE" sz="2400" dirty="0" err="1">
                <a:latin typeface="Calibri" panose="020F0502020204030204" pitchFamily="34" charset="0"/>
              </a:rPr>
              <a:t>banque</a:t>
            </a:r>
            <a:r>
              <a:rPr lang="de-CH" altLang="de-DE" sz="2400" dirty="0">
                <a:latin typeface="Calibri" panose="020F0502020204030204" pitchFamily="34" charset="0"/>
              </a:rPr>
              <a:t>. Ces </a:t>
            </a:r>
            <a:r>
              <a:rPr lang="de-CH" altLang="de-DE" sz="2400" dirty="0" err="1">
                <a:latin typeface="Calibri" panose="020F0502020204030204" pitchFamily="34" charset="0"/>
              </a:rPr>
              <a:t>activités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coûteuses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individus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réfugient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vers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biens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physiques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comme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immeubles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protègent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dévaluation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E42C531A-E50A-48F1-788F-C0D971F42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45061" name="Rectangle 2">
            <a:extLst>
              <a:ext uri="{FF2B5EF4-FFF2-40B4-BE49-F238E27FC236}">
                <a16:creationId xmlns:a16="http://schemas.microsoft.com/office/drawing/2014/main" id="{10154D12-8A19-87A8-8DF6-543201F02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7">
            <a:extLst>
              <a:ext uri="{FF2B5EF4-FFF2-40B4-BE49-F238E27FC236}">
                <a16:creationId xmlns:a16="http://schemas.microsoft.com/office/drawing/2014/main" id="{39A66B30-DCBB-7416-BA5E-77F717538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8434" name="Text Box 10">
            <a:extLst>
              <a:ext uri="{FF2B5EF4-FFF2-40B4-BE49-F238E27FC236}">
                <a16:creationId xmlns:a16="http://schemas.microsoft.com/office/drawing/2014/main" id="{6D15440C-57D1-1454-5C68-175C6242B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Structure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chapitre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/>
            <a:endParaRPr lang="de-CH" altLang="de-DE" sz="2400" b="1" dirty="0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b="1" dirty="0">
                <a:solidFill>
                  <a:srgbClr val="E61849"/>
                </a:solidFill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 dirty="0"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création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monnaie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6.	</a:t>
            </a:r>
            <a:r>
              <a:rPr lang="fr-FR" altLang="de-DE" sz="2400" dirty="0">
                <a:latin typeface="Calibri" panose="020F0502020204030204" pitchFamily="34" charset="0"/>
              </a:rPr>
              <a:t>Les stratégies de politique monétaire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7. </a:t>
            </a:r>
            <a:r>
              <a:rPr lang="fr-FR" altLang="de-DE" sz="2400" dirty="0">
                <a:latin typeface="Calibri" panose="020F0502020204030204" pitchFamily="34" charset="0"/>
              </a:rPr>
              <a:t>La politique monétaire de la Suisse</a:t>
            </a:r>
          </a:p>
          <a:p>
            <a:pPr eaLnBrk="1" hangingPunct="1"/>
            <a:r>
              <a:rPr lang="fr-FR" altLang="de-DE" sz="2400" dirty="0"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8AF77BA5-91AD-B0B6-A226-D82DA99D75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79C79F9B-19AC-65FB-8B6F-F4A2B232F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6">
            <a:extLst>
              <a:ext uri="{FF2B5EF4-FFF2-40B4-BE49-F238E27FC236}">
                <a16:creationId xmlns:a16="http://schemas.microsoft.com/office/drawing/2014/main" id="{9E5B1345-3570-51B0-91A6-04789A60C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6082" name="Text Box 7">
            <a:extLst>
              <a:ext uri="{FF2B5EF4-FFF2-40B4-BE49-F238E27FC236}">
                <a16:creationId xmlns:a16="http://schemas.microsoft.com/office/drawing/2014/main" id="{1BAA28F2-DB38-1D4E-4942-BAA31D2DF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2. Coûts d’incertitude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46083" name="Text Box 8">
            <a:extLst>
              <a:ext uri="{FF2B5EF4-FFF2-40B4-BE49-F238E27FC236}">
                <a16:creationId xmlns:a16="http://schemas.microsoft.com/office/drawing/2014/main" id="{193F0560-DAFB-BFB6-9210-E7F9B1294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133600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L’évolution d’une inflation est difficile à prévoir.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contrats, notamment pour les crédits, prévoient un intérêt supplémentaire pour anticiper le risque d’une accentuation de l’inflation. 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466E235C-C703-214E-504C-4A4915037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46085" name="Rectangle 2">
            <a:extLst>
              <a:ext uri="{FF2B5EF4-FFF2-40B4-BE49-F238E27FC236}">
                <a16:creationId xmlns:a16="http://schemas.microsoft.com/office/drawing/2014/main" id="{E7DAF508-3271-BB7F-3CD9-E7104434A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6">
            <a:extLst>
              <a:ext uri="{FF2B5EF4-FFF2-40B4-BE49-F238E27FC236}">
                <a16:creationId xmlns:a16="http://schemas.microsoft.com/office/drawing/2014/main" id="{B7F807EB-F970-6884-D2CE-6CB1EBE66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7106" name="Text Box 7">
            <a:extLst>
              <a:ext uri="{FF2B5EF4-FFF2-40B4-BE49-F238E27FC236}">
                <a16:creationId xmlns:a16="http://schemas.microsoft.com/office/drawing/2014/main" id="{F19AEEF2-DEBF-1A00-8423-5C5D10170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 </a:t>
            </a:r>
            <a:r>
              <a:rPr lang="fr-FR" altLang="de-DE" sz="2400">
                <a:latin typeface="Calibri" panose="020F0502020204030204" pitchFamily="34" charset="0"/>
              </a:rPr>
              <a:t>Coûts liés à la distorsion des prix relatifs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47107" name="Text Box 8">
            <a:extLst>
              <a:ext uri="{FF2B5EF4-FFF2-40B4-BE49-F238E27FC236}">
                <a16:creationId xmlns:a16="http://schemas.microsoft.com/office/drawing/2014/main" id="{1B3BDE3B-8979-0524-F237-EA42951C0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133600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Tous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salaires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uniformément</a:t>
            </a:r>
            <a:r>
              <a:rPr lang="de-CH" altLang="de-DE" sz="2400" dirty="0">
                <a:latin typeface="Calibri" panose="020F0502020204030204" pitchFamily="34" charset="0"/>
              </a:rPr>
              <a:t> flexibles.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biens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évoluent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donc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manière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différenciée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induit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distorsion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Cela </a:t>
            </a:r>
            <a:r>
              <a:rPr lang="de-CH" altLang="de-DE" sz="2400" dirty="0" err="1">
                <a:latin typeface="Calibri" panose="020F0502020204030204" pitchFamily="34" charset="0"/>
              </a:rPr>
              <a:t>péjore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l’allocation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ressources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devient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inefficiente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90557C06-C879-D705-A239-0339316CC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47109" name="Rectangle 2">
            <a:extLst>
              <a:ext uri="{FF2B5EF4-FFF2-40B4-BE49-F238E27FC236}">
                <a16:creationId xmlns:a16="http://schemas.microsoft.com/office/drawing/2014/main" id="{741E3B62-5D61-8A8C-DEA9-6236299B4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6">
            <a:extLst>
              <a:ext uri="{FF2B5EF4-FFF2-40B4-BE49-F238E27FC236}">
                <a16:creationId xmlns:a16="http://schemas.microsoft.com/office/drawing/2014/main" id="{9579791D-9296-EAC1-B146-6CF9812AC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8130" name="Text Box 7">
            <a:extLst>
              <a:ext uri="{FF2B5EF4-FFF2-40B4-BE49-F238E27FC236}">
                <a16:creationId xmlns:a16="http://schemas.microsoft.com/office/drawing/2014/main" id="{18265D47-C833-E655-D735-EFEEFFB8F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57200"/>
          </a:xfrm>
          <a:prstGeom prst="rect">
            <a:avLst/>
          </a:prstGeom>
          <a:solidFill>
            <a:srgbClr val="F5E6E5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4. Coûts des créanciers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48131" name="Text Box 8">
            <a:extLst>
              <a:ext uri="{FF2B5EF4-FFF2-40B4-BE49-F238E27FC236}">
                <a16:creationId xmlns:a16="http://schemas.microsoft.com/office/drawing/2014/main" id="{5B4DD041-B018-7D76-4170-6AAE98520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05038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d’inflation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intérêts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dus</a:t>
            </a:r>
            <a:r>
              <a:rPr lang="de-CH" altLang="de-DE" sz="2400" dirty="0">
                <a:latin typeface="Calibri" panose="020F0502020204030204" pitchFamily="34" charset="0"/>
              </a:rPr>
              <a:t> et le </a:t>
            </a:r>
            <a:r>
              <a:rPr lang="de-CH" altLang="de-DE" sz="2400" dirty="0" err="1">
                <a:latin typeface="Calibri" panose="020F0502020204030204" pitchFamily="34" charset="0"/>
              </a:rPr>
              <a:t>remboursement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dette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perdent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valeur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réelle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48132" name="Text Box 13">
            <a:extLst>
              <a:ext uri="{FF2B5EF4-FFF2-40B4-BE49-F238E27FC236}">
                <a16:creationId xmlns:a16="http://schemas.microsoft.com/office/drawing/2014/main" id="{E6EF28A6-94B6-014A-9A38-D3DEB52B3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73" y="3573463"/>
            <a:ext cx="461665" cy="250158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dirty="0" err="1">
                <a:latin typeface="Calibri" panose="020F0502020204030204" pitchFamily="34" charset="0"/>
              </a:rPr>
              <a:t>Créancier</a:t>
            </a:r>
            <a:r>
              <a:rPr lang="de-CH" altLang="de-DE" dirty="0">
                <a:latin typeface="Calibri" panose="020F0502020204030204" pitchFamily="34" charset="0"/>
              </a:rPr>
              <a:t> (p. ex. </a:t>
            </a:r>
            <a:r>
              <a:rPr lang="de-CH" altLang="de-DE" dirty="0" err="1">
                <a:latin typeface="Calibri" panose="020F0502020204030204" pitchFamily="34" charset="0"/>
              </a:rPr>
              <a:t>banque</a:t>
            </a:r>
            <a:r>
              <a:rPr lang="de-CH" altLang="de-DE" dirty="0">
                <a:latin typeface="Calibri" panose="020F0502020204030204" pitchFamily="34" charset="0"/>
              </a:rPr>
              <a:t>) </a:t>
            </a:r>
            <a:endParaRPr lang="de-DE" altLang="de-DE" dirty="0">
              <a:latin typeface="Calibri" panose="020F0502020204030204" pitchFamily="34" charset="0"/>
            </a:endParaRPr>
          </a:p>
        </p:txBody>
      </p:sp>
      <p:sp>
        <p:nvSpPr>
          <p:cNvPr id="48133" name="Text Box 14">
            <a:extLst>
              <a:ext uri="{FF2B5EF4-FFF2-40B4-BE49-F238E27FC236}">
                <a16:creationId xmlns:a16="http://schemas.microsoft.com/office/drawing/2014/main" id="{6B16C7B0-85A7-307B-E9B6-A588627C5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1213" y="3481388"/>
            <a:ext cx="461962" cy="27559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Débiteur (preneur du crédit)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48134" name="Line 15">
            <a:extLst>
              <a:ext uri="{FF2B5EF4-FFF2-40B4-BE49-F238E27FC236}">
                <a16:creationId xmlns:a16="http://schemas.microsoft.com/office/drawing/2014/main" id="{083E4CD4-19D1-6ADC-E1D0-BB6A4986A6A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3933825"/>
            <a:ext cx="38877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135" name="Text Box 16">
            <a:extLst>
              <a:ext uri="{FF2B5EF4-FFF2-40B4-BE49-F238E27FC236}">
                <a16:creationId xmlns:a16="http://schemas.microsoft.com/office/drawing/2014/main" id="{5CE89CBC-1E9D-6A5C-F7B9-0ADF36F51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716338"/>
            <a:ext cx="1665288" cy="3698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Il y a une année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48136" name="Text Box 17">
            <a:extLst>
              <a:ext uri="{FF2B5EF4-FFF2-40B4-BE49-F238E27FC236}">
                <a16:creationId xmlns:a16="http://schemas.microsoft.com/office/drawing/2014/main" id="{B30DFE6C-D1B3-786B-6692-C2BA9FC0B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025" y="3448050"/>
            <a:ext cx="1976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dirty="0" err="1">
                <a:latin typeface="Calibri" panose="020F0502020204030204" pitchFamily="34" charset="0"/>
              </a:rPr>
              <a:t>crédit</a:t>
            </a:r>
            <a:r>
              <a:rPr lang="de-CH" altLang="de-DE" dirty="0">
                <a:latin typeface="Calibri" panose="020F0502020204030204" pitchFamily="34" charset="0"/>
              </a:rPr>
              <a:t> CHF 10 000.-</a:t>
            </a:r>
            <a:endParaRPr lang="de-DE" altLang="de-DE" dirty="0">
              <a:latin typeface="Calibri" panose="020F0502020204030204" pitchFamily="34" charset="0"/>
            </a:endParaRPr>
          </a:p>
        </p:txBody>
      </p:sp>
      <p:sp>
        <p:nvSpPr>
          <p:cNvPr id="48137" name="Line 19">
            <a:extLst>
              <a:ext uri="{FF2B5EF4-FFF2-40B4-BE49-F238E27FC236}">
                <a16:creationId xmlns:a16="http://schemas.microsoft.com/office/drawing/2014/main" id="{F8B2FDDA-6237-7173-6ACF-74A9AAF72E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19475" y="5013325"/>
            <a:ext cx="39608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138" name="Text Box 20">
            <a:extLst>
              <a:ext uri="{FF2B5EF4-FFF2-40B4-BE49-F238E27FC236}">
                <a16:creationId xmlns:a16="http://schemas.microsoft.com/office/drawing/2014/main" id="{247A11F2-C90E-F35C-3692-6B0A9A57E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4508500"/>
            <a:ext cx="1704975" cy="12001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Aujourd’hui </a:t>
            </a:r>
          </a:p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nominal</a:t>
            </a:r>
          </a:p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>
                <a:solidFill>
                  <a:srgbClr val="FF3300"/>
                </a:solidFill>
                <a:latin typeface="Calibri" panose="020F0502020204030204" pitchFamily="34" charset="0"/>
              </a:rPr>
              <a:t>Aujourd’hui réel</a:t>
            </a:r>
            <a:endParaRPr lang="de-DE" altLang="de-DE">
              <a:solidFill>
                <a:srgbClr val="FF3300"/>
              </a:solidFill>
              <a:latin typeface="Calibri" panose="020F0502020204030204" pitchFamily="34" charset="0"/>
            </a:endParaRPr>
          </a:p>
        </p:txBody>
      </p:sp>
      <p:sp>
        <p:nvSpPr>
          <p:cNvPr id="48139" name="Text Box 21">
            <a:extLst>
              <a:ext uri="{FF2B5EF4-FFF2-40B4-BE49-F238E27FC236}">
                <a16:creationId xmlns:a16="http://schemas.microsoft.com/office/drawing/2014/main" id="{CA0CA979-2EFC-2D1D-160A-AE51A203A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4508500"/>
            <a:ext cx="3906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Intérêt &amp; remboursement CHF 11 000.- 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48140" name="Text Box 23">
            <a:extLst>
              <a:ext uri="{FF2B5EF4-FFF2-40B4-BE49-F238E27FC236}">
                <a16:creationId xmlns:a16="http://schemas.microsoft.com/office/drawing/2014/main" id="{81E6F8FF-9D4D-9FF3-704F-28EDE6DE2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9813" y="5332413"/>
            <a:ext cx="3787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solidFill>
                  <a:srgbClr val="FF3300"/>
                </a:solidFill>
                <a:latin typeface="Calibri" panose="020F0502020204030204" pitchFamily="34" charset="0"/>
              </a:rPr>
              <a:t>Intérêt &amp; remboursement </a:t>
            </a:r>
            <a:r>
              <a:rPr lang="de-CH" altLang="de-DE" b="1">
                <a:solidFill>
                  <a:srgbClr val="FF3300"/>
                </a:solidFill>
                <a:latin typeface="Calibri" panose="020F0502020204030204" pitchFamily="34" charset="0"/>
              </a:rPr>
              <a:t>CHF 9 167.-</a:t>
            </a:r>
            <a:r>
              <a:rPr lang="de-CH" altLang="de-DE" b="1">
                <a:latin typeface="Calibri" panose="020F0502020204030204" pitchFamily="34" charset="0"/>
              </a:rPr>
              <a:t> </a:t>
            </a:r>
            <a:endParaRPr lang="de-DE" altLang="de-DE" b="1">
              <a:latin typeface="Calibri" panose="020F0502020204030204" pitchFamily="34" charset="0"/>
            </a:endParaRPr>
          </a:p>
        </p:txBody>
      </p:sp>
      <p:sp>
        <p:nvSpPr>
          <p:cNvPr id="48141" name="Text Box 24">
            <a:extLst>
              <a:ext uri="{FF2B5EF4-FFF2-40B4-BE49-F238E27FC236}">
                <a16:creationId xmlns:a16="http://schemas.microsoft.com/office/drawing/2014/main" id="{B67B6BAA-22A3-8BB2-8361-CB3F992D5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6156325"/>
            <a:ext cx="492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>
                <a:latin typeface="Calibri" panose="020F0502020204030204" pitchFamily="34" charset="0"/>
              </a:rPr>
              <a:t>Intérêt : 10 % par année / inflation 20 % par année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48142" name="Text Box 25">
            <a:extLst>
              <a:ext uri="{FF2B5EF4-FFF2-40B4-BE49-F238E27FC236}">
                <a16:creationId xmlns:a16="http://schemas.microsoft.com/office/drawing/2014/main" id="{E9069208-026D-EADD-36BF-C9A53E804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6238" y="6156325"/>
            <a:ext cx="31480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dirty="0">
                <a:latin typeface="Calibri" panose="020F0502020204030204" pitchFamily="34" charset="0"/>
              </a:rPr>
              <a:t>(11 000 / 120 * 100 = 9 167)</a:t>
            </a:r>
            <a:endParaRPr lang="de-DE" altLang="de-DE" dirty="0">
              <a:latin typeface="Calibri" panose="020F0502020204030204" pitchFamily="34" charset="0"/>
            </a:endParaRPr>
          </a:p>
        </p:txBody>
      </p:sp>
      <p:sp>
        <p:nvSpPr>
          <p:cNvPr id="48143" name="Rectangle 3">
            <a:extLst>
              <a:ext uri="{FF2B5EF4-FFF2-40B4-BE49-F238E27FC236}">
                <a16:creationId xmlns:a16="http://schemas.microsoft.com/office/drawing/2014/main" id="{C6889A5F-137A-2668-C100-C1B3303B0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48144" name="Rectangle 2">
            <a:extLst>
              <a:ext uri="{FF2B5EF4-FFF2-40B4-BE49-F238E27FC236}">
                <a16:creationId xmlns:a16="http://schemas.microsoft.com/office/drawing/2014/main" id="{F0E790C6-EE01-05F1-F686-14986EBAA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48145" name="Image 2">
            <a:extLst>
              <a:ext uri="{FF2B5EF4-FFF2-40B4-BE49-F238E27FC236}">
                <a16:creationId xmlns:a16="http://schemas.microsoft.com/office/drawing/2014/main" id="{1D6EC454-B9B4-A9C7-3CA8-6A169A792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3627438"/>
            <a:ext cx="709613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46" name="Groupe 4">
            <a:extLst>
              <a:ext uri="{FF2B5EF4-FFF2-40B4-BE49-F238E27FC236}">
                <a16:creationId xmlns:a16="http://schemas.microsoft.com/office/drawing/2014/main" id="{366A6BAE-DAFD-1E16-9413-B4E960658DB1}"/>
              </a:ext>
            </a:extLst>
          </p:cNvPr>
          <p:cNvGrpSpPr>
            <a:grpSpLocks/>
          </p:cNvGrpSpPr>
          <p:nvPr/>
        </p:nvGrpSpPr>
        <p:grpSpPr bwMode="auto">
          <a:xfrm>
            <a:off x="7491413" y="3605213"/>
            <a:ext cx="711200" cy="1539875"/>
            <a:chOff x="7491990" y="3605461"/>
            <a:chExt cx="710045" cy="1539394"/>
          </a:xfrm>
        </p:grpSpPr>
        <p:pic>
          <p:nvPicPr>
            <p:cNvPr id="48147" name="Image 22">
              <a:extLst>
                <a:ext uri="{FF2B5EF4-FFF2-40B4-BE49-F238E27FC236}">
                  <a16:creationId xmlns:a16="http://schemas.microsoft.com/office/drawing/2014/main" id="{768E4D51-CD70-C3FE-8F58-C523700174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1990" y="3605461"/>
              <a:ext cx="710045" cy="153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4CD8A52-4738-C55F-6D0E-D26C51938618}"/>
                </a:ext>
              </a:extLst>
            </p:cNvPr>
            <p:cNvSpPr/>
            <p:nvPr/>
          </p:nvSpPr>
          <p:spPr>
            <a:xfrm>
              <a:off x="7770936" y="3911752"/>
              <a:ext cx="174341" cy="301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6">
            <a:extLst>
              <a:ext uri="{FF2B5EF4-FFF2-40B4-BE49-F238E27FC236}">
                <a16:creationId xmlns:a16="http://schemas.microsoft.com/office/drawing/2014/main" id="{EBA2AFEE-AF1D-2CFA-B6F1-C810FE318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9154" name="Text Box 7">
            <a:extLst>
              <a:ext uri="{FF2B5EF4-FFF2-40B4-BE49-F238E27FC236}">
                <a16:creationId xmlns:a16="http://schemas.microsoft.com/office/drawing/2014/main" id="{2685E5F6-2699-150E-B525-9D99B0AD0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57200"/>
          </a:xfrm>
          <a:prstGeom prst="rect">
            <a:avLst/>
          </a:prstGeom>
          <a:solidFill>
            <a:srgbClr val="F5E6E5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5. </a:t>
            </a:r>
            <a:r>
              <a:rPr lang="fr-FR" altLang="de-DE" sz="2400">
                <a:latin typeface="Calibri" panose="020F0502020204030204" pitchFamily="34" charset="0"/>
              </a:rPr>
              <a:t>Coûts liés à la progression à froid des impôts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46084" name="Text Box 10">
            <a:extLst>
              <a:ext uri="{FF2B5EF4-FFF2-40B4-BE49-F238E27FC236}">
                <a16:creationId xmlns:a16="http://schemas.microsoft.com/office/drawing/2014/main" id="{4C593300-31A1-1363-448E-99362980C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86000"/>
            <a:ext cx="8299450" cy="41544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En Suisse,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impôts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revenu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progressifs</a:t>
            </a:r>
            <a:r>
              <a:rPr lang="de-CH" altLang="de-DE" sz="2400" dirty="0">
                <a:latin typeface="Calibri" panose="020F0502020204030204" pitchFamily="34" charset="0"/>
              </a:rPr>
              <a:t>, c’est-à-</a:t>
            </a:r>
            <a:r>
              <a:rPr lang="de-CH" altLang="de-DE" sz="2400" dirty="0" err="1">
                <a:latin typeface="Calibri" panose="020F0502020204030204" pitchFamily="34" charset="0"/>
              </a:rPr>
              <a:t>dire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d’imposition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augmente</a:t>
            </a:r>
            <a:r>
              <a:rPr lang="de-CH" altLang="de-DE" sz="2400" dirty="0">
                <a:latin typeface="Calibri" panose="020F0502020204030204" pitchFamily="34" charset="0"/>
              </a:rPr>
              <a:t> si le </a:t>
            </a:r>
            <a:r>
              <a:rPr lang="de-CH" altLang="de-DE" sz="2400" dirty="0" err="1">
                <a:latin typeface="Calibri" panose="020F0502020204030204" pitchFamily="34" charset="0"/>
              </a:rPr>
              <a:t>revenu</a:t>
            </a:r>
            <a:r>
              <a:rPr lang="de-CH" altLang="de-DE" sz="2400" dirty="0">
                <a:latin typeface="Calibri" panose="020F0502020204030204" pitchFamily="34" charset="0"/>
              </a:rPr>
              <a:t> nominal </a:t>
            </a:r>
            <a:r>
              <a:rPr lang="de-CH" altLang="de-DE" sz="2400" dirty="0" err="1">
                <a:latin typeface="Calibri" panose="020F0502020204030204" pitchFamily="34" charset="0"/>
              </a:rPr>
              <a:t>progresse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d’inflation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salaires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progressent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manière</a:t>
            </a:r>
            <a:r>
              <a:rPr lang="de-CH" altLang="de-DE" sz="2400" dirty="0">
                <a:latin typeface="Calibri" panose="020F0502020204030204" pitchFamily="34" charset="0"/>
              </a:rPr>
              <a:t> nominale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non </a:t>
            </a:r>
            <a:r>
              <a:rPr lang="de-CH" altLang="de-DE" sz="2400" dirty="0" err="1">
                <a:latin typeface="Calibri" panose="020F0502020204030204" pitchFamily="34" charset="0"/>
              </a:rPr>
              <a:t>réelle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r>
              <a:rPr lang="de-CH" altLang="de-DE" sz="2400" dirty="0" err="1">
                <a:latin typeface="Calibri" panose="020F0502020204030204" pitchFamily="34" charset="0"/>
              </a:rPr>
              <a:t>Alors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salaire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réel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stagne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citoyens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montent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classes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d’impôts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voient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d’impôt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augmenter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La progression à froid entraîne un transfert involontaire des revenus des ménages vers l’État.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BC2AA79E-15C0-DB4D-E0F1-9AAE5FF34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49157" name="Rectangle 2">
            <a:extLst>
              <a:ext uri="{FF2B5EF4-FFF2-40B4-BE49-F238E27FC236}">
                <a16:creationId xmlns:a16="http://schemas.microsoft.com/office/drawing/2014/main" id="{FA5D108D-4C22-F668-7D73-1DF1C973C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6">
            <a:extLst>
              <a:ext uri="{FF2B5EF4-FFF2-40B4-BE49-F238E27FC236}">
                <a16:creationId xmlns:a16="http://schemas.microsoft.com/office/drawing/2014/main" id="{5FE5EB2F-0050-FBCB-3A5D-E51EE1555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0178" name="Text Box 7">
            <a:extLst>
              <a:ext uri="{FF2B5EF4-FFF2-40B4-BE49-F238E27FC236}">
                <a16:creationId xmlns:a16="http://schemas.microsoft.com/office/drawing/2014/main" id="{827BBA2B-F9B7-4855-E382-8180B2B58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5. </a:t>
            </a:r>
            <a:r>
              <a:rPr lang="fr-FR" altLang="de-DE" sz="2400">
                <a:latin typeface="Calibri" panose="020F0502020204030204" pitchFamily="34" charset="0"/>
              </a:rPr>
              <a:t>Coûts liés à la progression à froid des impôts (suite)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50179" name="Text Box 8">
            <a:extLst>
              <a:ext uri="{FF2B5EF4-FFF2-40B4-BE49-F238E27FC236}">
                <a16:creationId xmlns:a16="http://schemas.microsoft.com/office/drawing/2014/main" id="{E08A18D6-2D99-F473-00E3-0DC039A2B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05038"/>
            <a:ext cx="8299450" cy="41544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Exemple pour un individu gagnant CHF 50 000 par année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Taux de 10 % en cas de revenu en dessous de CHF 52 000.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Taux de 20 % en cas de revenu au-dessus de CHF 52 000.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Année n+1 : par une inflation de 10 %, le salaire nominal passe de CHF 50 000 à CHF 55 000.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Le salaire réel reste identique, mais la facture fiscale passe de CHF 5000 à 11 000, faisant baisser le revenu réel disponible.</a:t>
            </a:r>
            <a:endParaRPr lang="de-CH" altLang="de-DE" sz="2400" b="1">
              <a:latin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03F18243-3C4A-4F96-41C5-EEE096ECA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0181" name="Rectangle 2">
            <a:extLst>
              <a:ext uri="{FF2B5EF4-FFF2-40B4-BE49-F238E27FC236}">
                <a16:creationId xmlns:a16="http://schemas.microsoft.com/office/drawing/2014/main" id="{2DBDD6F1-733C-4B68-DD59-15429C25A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6">
            <a:extLst>
              <a:ext uri="{FF2B5EF4-FFF2-40B4-BE49-F238E27FC236}">
                <a16:creationId xmlns:a16="http://schemas.microsoft.com/office/drawing/2014/main" id="{7B3CC99B-CECF-D94C-9BE2-3CB777206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1202" name="Rectangle 3">
            <a:extLst>
              <a:ext uri="{FF2B5EF4-FFF2-40B4-BE49-F238E27FC236}">
                <a16:creationId xmlns:a16="http://schemas.microsoft.com/office/drawing/2014/main" id="{E460FD5E-2196-54E3-F517-AA9BAD8D4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4A06CE07-7342-46C4-1459-8299FC031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51204" name="Text Box 7">
            <a:extLst>
              <a:ext uri="{FF2B5EF4-FFF2-40B4-BE49-F238E27FC236}">
                <a16:creationId xmlns:a16="http://schemas.microsoft.com/office/drawing/2014/main" id="{132FE194-0F3A-7562-4AAA-4BF237E7E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268413"/>
            <a:ext cx="8318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Coûts de la déflation :</a:t>
            </a:r>
          </a:p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cas de baisse durable des prix, à rythme constant, voire croissant, on parle de déflation.</a:t>
            </a:r>
            <a:br>
              <a:rPr lang="de-CH" altLang="de-DE" sz="2400">
                <a:latin typeface="Calibri" panose="020F0502020204030204" pitchFamily="34" charset="0"/>
              </a:rPr>
            </a:b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Une déflation s’accompagne en général d’une forte récession.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6">
            <a:extLst>
              <a:ext uri="{FF2B5EF4-FFF2-40B4-BE49-F238E27FC236}">
                <a16:creationId xmlns:a16="http://schemas.microsoft.com/office/drawing/2014/main" id="{F01C461C-251C-0E40-C876-82022DE92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9155" name="Text Box 7">
            <a:extLst>
              <a:ext uri="{FF2B5EF4-FFF2-40B4-BE49-F238E27FC236}">
                <a16:creationId xmlns:a16="http://schemas.microsoft.com/office/drawing/2014/main" id="{EC13D436-6AD7-33B0-4BD7-11B885187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268413"/>
            <a:ext cx="8299450" cy="563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4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Coûts</a:t>
            </a:r>
            <a:r>
              <a:rPr lang="de-CH" altLang="de-DE" sz="2400" b="1" dirty="0">
                <a:latin typeface="Calibri" panose="020F0502020204030204" pitchFamily="34" charset="0"/>
              </a:rPr>
              <a:t> de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considérée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étant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dangereuse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car</a:t>
            </a:r>
            <a:r>
              <a:rPr lang="de-CH" altLang="de-DE" sz="2400" dirty="0">
                <a:latin typeface="Calibri" panose="020F0502020204030204" pitchFamily="34" charset="0"/>
              </a:rPr>
              <a:t> plus difficile à </a:t>
            </a:r>
            <a:r>
              <a:rPr lang="de-CH" altLang="de-DE" sz="2400" dirty="0" err="1">
                <a:latin typeface="Calibri" panose="020F0502020204030204" pitchFamily="34" charset="0"/>
              </a:rPr>
              <a:t>éradiquer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Raisons</a:t>
            </a:r>
            <a:r>
              <a:rPr lang="de-CH" altLang="de-DE" sz="2400" dirty="0">
                <a:latin typeface="Calibri" panose="020F0502020204030204" pitchFamily="34" charset="0"/>
              </a:rPr>
              <a:t> :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lvl="1"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Effets </a:t>
            </a:r>
            <a:r>
              <a:rPr lang="de-CH" altLang="de-DE" sz="2400" dirty="0" err="1">
                <a:latin typeface="Calibri" panose="020F0502020204030204" pitchFamily="34" charset="0"/>
              </a:rPr>
              <a:t>autoalimentant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dirty="0">
                <a:latin typeface="Calibri" panose="020F0502020204030204" pitchFamily="34" charset="0"/>
              </a:rPr>
              <a:t> ;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lvl="1"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décroissants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peuvent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combattus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réduction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d’intérêt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expansionniste</a:t>
            </a:r>
            <a:r>
              <a:rPr lang="de-CH" altLang="de-DE" sz="2400" dirty="0">
                <a:latin typeface="Calibri" panose="020F0502020204030204" pitchFamily="34" charset="0"/>
              </a:rPr>
              <a:t>). </a:t>
            </a:r>
            <a:r>
              <a:rPr lang="de-CH" altLang="de-DE" sz="2400" dirty="0" err="1">
                <a:latin typeface="Calibri" panose="020F0502020204030204" pitchFamily="34" charset="0"/>
              </a:rPr>
              <a:t>Néanmoins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d’intérêt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limite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inférieure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naturelle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situe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dessous</a:t>
            </a:r>
            <a:r>
              <a:rPr lang="de-CH" altLang="de-DE" sz="2400" dirty="0">
                <a:latin typeface="Calibri" panose="020F0502020204030204" pitchFamily="34" charset="0"/>
              </a:rPr>
              <a:t> de 0 %.</a:t>
            </a: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D501C5E8-D22F-7BFD-30E9-820838C8D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2228" name="Rectangle 2">
            <a:extLst>
              <a:ext uri="{FF2B5EF4-FFF2-40B4-BE49-F238E27FC236}">
                <a16:creationId xmlns:a16="http://schemas.microsoft.com/office/drawing/2014/main" id="{0ACE6453-CC33-AA9B-AB4A-D0788D962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6">
            <a:extLst>
              <a:ext uri="{FF2B5EF4-FFF2-40B4-BE49-F238E27FC236}">
                <a16:creationId xmlns:a16="http://schemas.microsoft.com/office/drawing/2014/main" id="{366F571C-4B47-42C6-1A26-F668AB3B6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1203" name="Text Box 7">
            <a:extLst>
              <a:ext uri="{FF2B5EF4-FFF2-40B4-BE49-F238E27FC236}">
                <a16:creationId xmlns:a16="http://schemas.microsoft.com/office/drawing/2014/main" id="{226F1625-0F86-A3ED-7B7C-6620A4CCD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268413"/>
            <a:ext cx="82994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Coûts</a:t>
            </a:r>
            <a:r>
              <a:rPr lang="de-CH" altLang="de-DE" sz="2400" b="1" dirty="0">
                <a:latin typeface="Calibri" panose="020F0502020204030204" pitchFamily="34" charset="0"/>
              </a:rPr>
              <a:t> de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intérêts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réels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essentiels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Définition</a:t>
            </a:r>
            <a:r>
              <a:rPr lang="de-CH" altLang="de-DE" sz="2400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</a:t>
            </a:r>
            <a:r>
              <a:rPr lang="de-CH" altLang="de-DE" sz="2400" b="1" dirty="0">
                <a:latin typeface="Calibri" panose="020F0502020204030204" pitchFamily="34" charset="0"/>
              </a:rPr>
              <a:t>r </a:t>
            </a:r>
            <a:r>
              <a:rPr lang="de-CH" altLang="de-DE" sz="2400" dirty="0">
                <a:latin typeface="Calibri" panose="020F0502020204030204" pitchFamily="34" charset="0"/>
              </a:rPr>
              <a:t>(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réel</a:t>
            </a:r>
            <a:r>
              <a:rPr lang="de-CH" altLang="de-DE" sz="2400" dirty="0">
                <a:latin typeface="Calibri" panose="020F0502020204030204" pitchFamily="34" charset="0"/>
              </a:rPr>
              <a:t>) </a:t>
            </a:r>
            <a:r>
              <a:rPr lang="de-CH" altLang="de-DE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≈</a:t>
            </a:r>
            <a:r>
              <a:rPr lang="de-CH" altLang="de-DE" sz="2400" dirty="0">
                <a:latin typeface="Calibri" panose="020F0502020204030204" pitchFamily="34" charset="0"/>
              </a:rPr>
              <a:t>  </a:t>
            </a:r>
            <a:r>
              <a:rPr lang="de-CH" altLang="de-DE" sz="2400" b="1" dirty="0">
                <a:latin typeface="Calibri" panose="020F0502020204030204" pitchFamily="34" charset="0"/>
              </a:rPr>
              <a:t>i </a:t>
            </a:r>
            <a:r>
              <a:rPr lang="de-CH" altLang="de-DE" sz="2400" dirty="0">
                <a:latin typeface="Calibri" panose="020F0502020204030204" pitchFamily="34" charset="0"/>
              </a:rPr>
              <a:t>(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nominal) – </a:t>
            </a:r>
            <a:r>
              <a:rPr lang="de-CH" altLang="de-DE" sz="2400" b="1" dirty="0" err="1">
                <a:latin typeface="Calibri" panose="020F0502020204030204" pitchFamily="34" charset="0"/>
              </a:rPr>
              <a:t>p</a:t>
            </a:r>
            <a:r>
              <a:rPr lang="de-CH" altLang="de-DE" sz="2400" b="1" baseline="-25000" dirty="0" err="1">
                <a:latin typeface="Calibri" panose="020F0502020204030204" pitchFamily="34" charset="0"/>
              </a:rPr>
              <a:t>a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inflation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anticipée</a:t>
            </a:r>
            <a:r>
              <a:rPr lang="de-CH" altLang="de-DE" sz="2400" dirty="0">
                <a:latin typeface="Calibri" panose="020F0502020204030204" pitchFamily="34" charset="0"/>
              </a:rPr>
              <a:t>)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p</a:t>
            </a:r>
            <a:r>
              <a:rPr lang="de-CH" altLang="de-DE" sz="2400" baseline="-25000" dirty="0">
                <a:latin typeface="Calibri" panose="020F0502020204030204" pitchFamily="34" charset="0"/>
              </a:rPr>
              <a:t> 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étant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négatif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lors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d’intérêts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réels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positifs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même</a:t>
            </a:r>
            <a:r>
              <a:rPr lang="de-CH" altLang="de-DE" sz="2400" dirty="0">
                <a:latin typeface="Calibri" panose="020F0502020204030204" pitchFamily="34" charset="0"/>
              </a:rPr>
              <a:t> si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nominaux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de 0 %, </a:t>
            </a:r>
            <a:r>
              <a:rPr lang="de-CH" altLang="de-DE" sz="2400" dirty="0">
                <a:latin typeface="Calibri" panose="020F0502020204030204" pitchFamily="34" charset="0"/>
              </a:rPr>
              <a:t>et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donc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trop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restrictifs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B6480589-EFD7-ED63-565D-2CD56AAA1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3252" name="Rectangle 2">
            <a:extLst>
              <a:ext uri="{FF2B5EF4-FFF2-40B4-BE49-F238E27FC236}">
                <a16:creationId xmlns:a16="http://schemas.microsoft.com/office/drawing/2014/main" id="{E23222C5-0039-C312-931D-78623A7EC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6">
            <a:extLst>
              <a:ext uri="{FF2B5EF4-FFF2-40B4-BE49-F238E27FC236}">
                <a16:creationId xmlns:a16="http://schemas.microsoft.com/office/drawing/2014/main" id="{089FDFC8-874B-EE34-CAE1-3B0A227DB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1203" name="Text Box 7">
            <a:extLst>
              <a:ext uri="{FF2B5EF4-FFF2-40B4-BE49-F238E27FC236}">
                <a16:creationId xmlns:a16="http://schemas.microsoft.com/office/drawing/2014/main" id="{7CFC5F5E-3FC8-FDDB-2A11-B0C044913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268413"/>
            <a:ext cx="82994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Coûts</a:t>
            </a:r>
            <a:r>
              <a:rPr lang="de-CH" altLang="de-DE" sz="2400" b="1" dirty="0">
                <a:latin typeface="Calibri" panose="020F0502020204030204" pitchFamily="34" charset="0"/>
              </a:rPr>
              <a:t> de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économique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a </a:t>
            </a:r>
            <a:r>
              <a:rPr lang="de-CH" altLang="de-DE" sz="2400" dirty="0" err="1">
                <a:latin typeface="Calibri" panose="020F0502020204030204" pitchFamily="34" charset="0"/>
              </a:rPr>
              <a:t>suivi</a:t>
            </a:r>
            <a:r>
              <a:rPr lang="de-CH" altLang="de-DE" sz="2400" dirty="0">
                <a:latin typeface="Calibri" panose="020F0502020204030204" pitchFamily="34" charset="0"/>
              </a:rPr>
              <a:t> 1929 et la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japonaise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1990 </a:t>
            </a:r>
            <a:r>
              <a:rPr lang="de-CH" altLang="de-DE" sz="2400" dirty="0" err="1">
                <a:latin typeface="Calibri" panose="020F0502020204030204" pitchFamily="34" charset="0"/>
              </a:rPr>
              <a:t>montrent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drastiques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peur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déflation</a:t>
            </a:r>
            <a:r>
              <a:rPr lang="de-CH" altLang="de-DE" sz="2400" dirty="0">
                <a:latin typeface="Calibri" panose="020F0502020204030204" pitchFamily="34" charset="0"/>
              </a:rPr>
              <a:t> a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intense</a:t>
            </a:r>
            <a:r>
              <a:rPr lang="de-CH" altLang="de-DE" sz="2400" dirty="0">
                <a:latin typeface="Calibri" panose="020F0502020204030204" pitchFamily="34" charset="0"/>
              </a:rPr>
              <a:t> à la </a:t>
            </a:r>
            <a:r>
              <a:rPr lang="de-CH" altLang="de-DE" sz="2400" dirty="0" err="1">
                <a:latin typeface="Calibri" panose="020F0502020204030204" pitchFamily="34" charset="0"/>
              </a:rPr>
              <a:t>suite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financière</a:t>
            </a:r>
            <a:r>
              <a:rPr lang="de-CH" altLang="de-DE" sz="2400" dirty="0">
                <a:latin typeface="Calibri" panose="020F0502020204030204" pitchFamily="34" charset="0"/>
              </a:rPr>
              <a:t> de 2008, en </a:t>
            </a:r>
            <a:r>
              <a:rPr lang="de-CH" altLang="de-DE" sz="2400" dirty="0" err="1">
                <a:latin typeface="Calibri" panose="020F0502020204030204" pitchFamily="34" charset="0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mesures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monétaires</a:t>
            </a:r>
            <a:r>
              <a:rPr lang="de-CH" altLang="de-DE" sz="2400" dirty="0">
                <a:latin typeface="Calibri" panose="020F0502020204030204" pitchFamily="34" charset="0"/>
              </a:rPr>
              <a:t> non </a:t>
            </a:r>
            <a:r>
              <a:rPr lang="de-CH" altLang="de-DE" sz="2400" dirty="0" err="1">
                <a:latin typeface="Calibri" panose="020F0502020204030204" pitchFamily="34" charset="0"/>
              </a:rPr>
              <a:t>conventionnelles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prises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Exemple de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monétaires</a:t>
            </a:r>
            <a:r>
              <a:rPr lang="de-CH" altLang="de-DE" sz="2400" dirty="0">
                <a:latin typeface="Calibri" panose="020F0502020204030204" pitchFamily="34" charset="0"/>
              </a:rPr>
              <a:t> non </a:t>
            </a:r>
            <a:r>
              <a:rPr lang="de-CH" altLang="de-DE" sz="2400" dirty="0" err="1">
                <a:latin typeface="Calibri" panose="020F0502020204030204" pitchFamily="34" charset="0"/>
              </a:rPr>
              <a:t>conventionnelles</a:t>
            </a:r>
            <a:r>
              <a:rPr lang="de-CH" altLang="de-DE" sz="2400" dirty="0">
                <a:latin typeface="Calibri" panose="020F0502020204030204" pitchFamily="34" charset="0"/>
              </a:rPr>
              <a:t> : </a:t>
            </a:r>
            <a:r>
              <a:rPr lang="de-CH" altLang="de-DE" sz="2400" dirty="0" err="1">
                <a:latin typeface="Calibri" panose="020F0502020204030204" pitchFamily="34" charset="0"/>
              </a:rPr>
              <a:t>achats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d’obligations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baisser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intérêts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553A9135-7AFB-9238-EA8A-291B5C6A4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4276" name="Rectangle 2">
            <a:extLst>
              <a:ext uri="{FF2B5EF4-FFF2-40B4-BE49-F238E27FC236}">
                <a16:creationId xmlns:a16="http://schemas.microsoft.com/office/drawing/2014/main" id="{E5453105-C849-90DA-2E27-0BA0A7407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7">
            <a:extLst>
              <a:ext uri="{FF2B5EF4-FFF2-40B4-BE49-F238E27FC236}">
                <a16:creationId xmlns:a16="http://schemas.microsoft.com/office/drawing/2014/main" id="{9D24ED72-4919-2FD4-6448-165120E57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052EB457-7E3C-34A0-14CF-47065B50E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5964195E-CC97-B037-64FE-3C3A57D4D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5300" name="Text Box 10">
            <a:extLst>
              <a:ext uri="{FF2B5EF4-FFF2-40B4-BE49-F238E27FC236}">
                <a16:creationId xmlns:a16="http://schemas.microsoft.com/office/drawing/2014/main" id="{9C714EAF-DF24-2FE0-5137-DDBC790DB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La création de monnaie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6.	</a:t>
            </a:r>
            <a:r>
              <a:rPr lang="fr-FR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Les stratégies de politique monétaire</a:t>
            </a:r>
            <a:endParaRPr lang="de-CH" altLang="de-DE" sz="2400" b="1">
              <a:solidFill>
                <a:srgbClr val="E61849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7. </a:t>
            </a:r>
            <a:r>
              <a:rPr lang="fr-FR" altLang="de-DE" sz="2400">
                <a:latin typeface="Calibri" panose="020F0502020204030204" pitchFamily="34" charset="0"/>
              </a:rPr>
              <a:t>La politique monétaire de la Suisse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6">
            <a:extLst>
              <a:ext uri="{FF2B5EF4-FFF2-40B4-BE49-F238E27FC236}">
                <a16:creationId xmlns:a16="http://schemas.microsoft.com/office/drawing/2014/main" id="{BFD137A3-033C-FEF2-0AA7-985D79C66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9458" name="Text Box 7">
            <a:extLst>
              <a:ext uri="{FF2B5EF4-FFF2-40B4-BE49-F238E27FC236}">
                <a16:creationId xmlns:a16="http://schemas.microsoft.com/office/drawing/2014/main" id="{D3F4DB81-A0D6-EC6A-A23D-2301F40B9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412875"/>
            <a:ext cx="8424863" cy="830263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</a:rPr>
              <a:t>Inflation</a:t>
            </a:r>
            <a:r>
              <a:rPr lang="de-CH" altLang="de-DE" sz="2400">
                <a:latin typeface="Calibri" panose="020F0502020204030204" pitchFamily="34" charset="0"/>
              </a:rPr>
              <a:t> 							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Augmentation générale du niveau des prix. 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19459" name="Text Box 8">
            <a:extLst>
              <a:ext uri="{FF2B5EF4-FFF2-40B4-BE49-F238E27FC236}">
                <a16:creationId xmlns:a16="http://schemas.microsoft.com/office/drawing/2014/main" id="{E2FBD0B5-3A25-5F5A-3A97-896D7186D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565400"/>
            <a:ext cx="8299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défini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</a:t>
            </a:r>
            <a:r>
              <a:rPr lang="de-CH" altLang="de-DE" sz="2400" dirty="0">
                <a:latin typeface="Calibri" panose="020F0502020204030204" pitchFamily="34" charset="0"/>
              </a:rPr>
              <a:t> panier type, </a:t>
            </a:r>
            <a:r>
              <a:rPr lang="de-CH" altLang="de-DE" sz="2400" dirty="0" err="1">
                <a:latin typeface="Calibri" panose="020F0502020204030204" pitchFamily="34" charset="0"/>
              </a:rPr>
              <a:t>représentatif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habitudes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consommation</a:t>
            </a:r>
            <a:r>
              <a:rPr lang="de-CH" altLang="de-DE" sz="2400" dirty="0">
                <a:latin typeface="Calibri" panose="020F0502020204030204" pitchFamily="34" charset="0"/>
              </a:rPr>
              <a:t>  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i="1" dirty="0">
                <a:latin typeface="Calibri" panose="020F0502020204030204" pitchFamily="34" charset="0"/>
                <a:sym typeface="Wingdings" pitchFamily="2" charset="2"/>
              </a:rPr>
              <a:t>IPC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19460" name="Text Box 9">
            <a:extLst>
              <a:ext uri="{FF2B5EF4-FFF2-40B4-BE49-F238E27FC236}">
                <a16:creationId xmlns:a16="http://schemas.microsoft.com/office/drawing/2014/main" id="{8E10B586-7AF8-B6D2-535F-B99CD10AA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149725"/>
            <a:ext cx="8424863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de-CH" altLang="de-DE" sz="2400" b="1" i="1">
                <a:latin typeface="Calibri" panose="020F0502020204030204" pitchFamily="34" charset="0"/>
              </a:rPr>
              <a:t> </a:t>
            </a:r>
            <a:r>
              <a:rPr lang="de-CH" altLang="de-DE">
                <a:latin typeface="Calibri" panose="020F0502020204030204" pitchFamily="34" charset="0"/>
                <a:sym typeface="Wingdings" pitchFamily="2" charset="2"/>
              </a:rPr>
              <a:t>  </a:t>
            </a:r>
            <a:r>
              <a:rPr lang="fr-CH" altLang="fr-FR" sz="2400" b="1" i="1">
                <a:latin typeface="Calibri" panose="020F0502020204030204" pitchFamily="34" charset="0"/>
              </a:rPr>
              <a:t>Indice des prix à la consommation (IPC)</a:t>
            </a:r>
          </a:p>
          <a:p>
            <a:r>
              <a:rPr lang="fr-CH" altLang="fr-FR" sz="2400">
                <a:latin typeface="Calibri" panose="020F0502020204030204" pitchFamily="34" charset="0"/>
              </a:rPr>
              <a:t>Indice qui mesure l’évolution des prix d’une sélection de biens représentative de la consommation des ménages suisses.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19461" name="Rectangle 2">
            <a:extLst>
              <a:ext uri="{FF2B5EF4-FFF2-40B4-BE49-F238E27FC236}">
                <a16:creationId xmlns:a16="http://schemas.microsoft.com/office/drawing/2014/main" id="{FF7C30BC-ADA8-3771-2A74-EE7F7963A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Mesurer la stabilité des prix</a:t>
            </a: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2EA73F62-0ADD-FE9F-D958-C1B8DFC87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6">
            <a:extLst>
              <a:ext uri="{FF2B5EF4-FFF2-40B4-BE49-F238E27FC236}">
                <a16:creationId xmlns:a16="http://schemas.microsoft.com/office/drawing/2014/main" id="{39DF8283-7869-507F-640D-941B3DA1C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6322" name="Text Box 7">
            <a:extLst>
              <a:ext uri="{FF2B5EF4-FFF2-40B4-BE49-F238E27FC236}">
                <a16:creationId xmlns:a16="http://schemas.microsoft.com/office/drawing/2014/main" id="{7495511C-B259-BCBA-09B4-ECA0A9481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341438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stabilité des prix peut être atteinte via 3 stratégies.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BNS a suivi chacune des trois stratégies dans le temps. </a:t>
            </a:r>
          </a:p>
        </p:txBody>
      </p:sp>
      <p:sp>
        <p:nvSpPr>
          <p:cNvPr id="56323" name="Text Box 8">
            <a:extLst>
              <a:ext uri="{FF2B5EF4-FFF2-40B4-BE49-F238E27FC236}">
                <a16:creationId xmlns:a16="http://schemas.microsoft.com/office/drawing/2014/main" id="{282F6002-7530-3162-15CE-AF70E5056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86125"/>
            <a:ext cx="8208962" cy="1938338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Ciblage du taux de change (1945-1973) </a:t>
            </a:r>
          </a:p>
          <a:p>
            <a:pPr eaLnBrk="1" hangingPunct="1">
              <a:buFontTx/>
              <a:buAutoNum type="arabicPeriod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Ciblage monétaire (1974-1999)</a:t>
            </a:r>
          </a:p>
          <a:p>
            <a:pPr eaLnBrk="1" hangingPunct="1">
              <a:buFontTx/>
              <a:buAutoNum type="arabicPeriod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	Ciblage de l’inflation (1999 à aujourd’hui)</a:t>
            </a:r>
          </a:p>
        </p:txBody>
      </p:sp>
      <p:sp>
        <p:nvSpPr>
          <p:cNvPr id="56324" name="Rectangle 2">
            <a:extLst>
              <a:ext uri="{FF2B5EF4-FFF2-40B4-BE49-F238E27FC236}">
                <a16:creationId xmlns:a16="http://schemas.microsoft.com/office/drawing/2014/main" id="{BE784621-63DB-5FAB-2AC5-4478FB952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stratégies de politique monétaire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325" name="Rectangle 3">
            <a:extLst>
              <a:ext uri="{FF2B5EF4-FFF2-40B4-BE49-F238E27FC236}">
                <a16:creationId xmlns:a16="http://schemas.microsoft.com/office/drawing/2014/main" id="{73FA310A-1B90-0E47-D3DD-883614896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6">
            <a:extLst>
              <a:ext uri="{FF2B5EF4-FFF2-40B4-BE49-F238E27FC236}">
                <a16:creationId xmlns:a16="http://schemas.microsoft.com/office/drawing/2014/main" id="{185C9EB3-EE04-36E8-90EE-B7852BC2A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7346" name="Text Box 7">
            <a:extLst>
              <a:ext uri="{FF2B5EF4-FFF2-40B4-BE49-F238E27FC236}">
                <a16:creationId xmlns:a16="http://schemas.microsoft.com/office/drawing/2014/main" id="{B1728545-6488-A845-E2E1-8D5948FC1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44675"/>
            <a:ext cx="82994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a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objectif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primaire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maintien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change</a:t>
            </a:r>
            <a:r>
              <a:rPr lang="de-CH" altLang="de-DE" sz="2400" dirty="0">
                <a:latin typeface="Calibri" panose="020F0502020204030204" pitchFamily="34" charset="0"/>
              </a:rPr>
              <a:t> et non la </a:t>
            </a:r>
            <a:r>
              <a:rPr lang="de-CH" altLang="de-DE" sz="2400" dirty="0" err="1">
                <a:latin typeface="Calibri" panose="020F0502020204030204" pitchFamily="34" charset="0"/>
              </a:rPr>
              <a:t>stabilité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Suisse </a:t>
            </a:r>
            <a:r>
              <a:rPr lang="de-CH" altLang="de-DE" sz="2400" dirty="0" err="1">
                <a:latin typeface="Calibri" panose="020F0502020204030204" pitchFamily="34" charset="0"/>
              </a:rPr>
              <a:t>était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incluse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système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change</a:t>
            </a:r>
            <a:r>
              <a:rPr lang="de-CH" altLang="de-DE" sz="2400" dirty="0">
                <a:latin typeface="Calibri" panose="020F0502020204030204" pitchFamily="34" charset="0"/>
              </a:rPr>
              <a:t> fixe </a:t>
            </a:r>
            <a:r>
              <a:rPr lang="de-CH" altLang="de-DE" sz="2400" dirty="0" err="1">
                <a:latin typeface="Calibri" panose="020F0502020204030204" pitchFamily="34" charset="0"/>
              </a:rPr>
              <a:t>dit</a:t>
            </a:r>
            <a:r>
              <a:rPr lang="de-CH" altLang="de-DE" sz="2400" dirty="0">
                <a:latin typeface="Calibri" panose="020F0502020204030204" pitchFamily="34" charset="0"/>
              </a:rPr>
              <a:t> de Bretton-Woods. Le CHF </a:t>
            </a:r>
            <a:r>
              <a:rPr lang="de-CH" altLang="de-DE" sz="2400" dirty="0" err="1">
                <a:latin typeface="Calibri" panose="020F0502020204030204" pitchFamily="34" charset="0"/>
              </a:rPr>
              <a:t>était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arrimé</a:t>
            </a:r>
            <a:r>
              <a:rPr lang="de-CH" altLang="de-DE" sz="2400" dirty="0">
                <a:latin typeface="Calibri" panose="020F0502020204030204" pitchFamily="34" charset="0"/>
              </a:rPr>
              <a:t> au Dollar, la </a:t>
            </a:r>
            <a:r>
              <a:rPr lang="de-CH" altLang="de-DE" sz="2400" dirty="0" err="1">
                <a:latin typeface="Calibri" panose="020F0502020204030204" pitchFamily="34" charset="0"/>
              </a:rPr>
              <a:t>monnaie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référence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Problème</a:t>
            </a:r>
            <a:r>
              <a:rPr lang="de-CH" altLang="de-DE" sz="2400" dirty="0">
                <a:latin typeface="Calibri" panose="020F0502020204030204" pitchFamily="34" charset="0"/>
              </a:rPr>
              <a:t> :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pays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référence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propage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autres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pays</a:t>
            </a:r>
            <a:r>
              <a:rPr lang="de-CH" altLang="de-DE" sz="2400" dirty="0">
                <a:latin typeface="Calibri" panose="020F0502020204030204" pitchFamily="34" charset="0"/>
              </a:rPr>
              <a:t>. C’est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arrivé</a:t>
            </a:r>
            <a:r>
              <a:rPr lang="de-CH" altLang="de-DE" sz="2400" dirty="0">
                <a:latin typeface="Calibri" panose="020F0502020204030204" pitchFamily="34" charset="0"/>
              </a:rPr>
              <a:t> en 1973 et a fait </a:t>
            </a:r>
            <a:r>
              <a:rPr lang="de-CH" altLang="de-DE" sz="2400" dirty="0" err="1">
                <a:latin typeface="Calibri" panose="020F0502020204030204" pitchFamily="34" charset="0"/>
              </a:rPr>
              <a:t>imploser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sytème</a:t>
            </a:r>
            <a:r>
              <a:rPr lang="de-CH" altLang="de-DE" sz="2400" dirty="0">
                <a:latin typeface="Calibri" panose="020F0502020204030204" pitchFamily="34" charset="0"/>
              </a:rPr>
              <a:t> de Bretton-Woods. 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57347" name="Text Box 8">
            <a:extLst>
              <a:ext uri="{FF2B5EF4-FFF2-40B4-BE49-F238E27FC236}">
                <a16:creationId xmlns:a16="http://schemas.microsoft.com/office/drawing/2014/main" id="{1FE0CFD9-3729-29FA-6774-0E85BE1E1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Ciblage du taux de change (1945-1973) </a:t>
            </a:r>
          </a:p>
        </p:txBody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C5C5BA1D-5259-1F80-28B5-93B473ED3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7349" name="Rectangle 2">
            <a:extLst>
              <a:ext uri="{FF2B5EF4-FFF2-40B4-BE49-F238E27FC236}">
                <a16:creationId xmlns:a16="http://schemas.microsoft.com/office/drawing/2014/main" id="{2B1923E6-A9F7-4011-A82D-AACB60CFF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stratégies de politique monétaire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6">
            <a:extLst>
              <a:ext uri="{FF2B5EF4-FFF2-40B4-BE49-F238E27FC236}">
                <a16:creationId xmlns:a16="http://schemas.microsoft.com/office/drawing/2014/main" id="{B7261178-D73B-2E7B-3A35-401F9C65F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8370" name="Text Box 7">
            <a:extLst>
              <a:ext uri="{FF2B5EF4-FFF2-40B4-BE49-F238E27FC236}">
                <a16:creationId xmlns:a16="http://schemas.microsoft.com/office/drawing/2014/main" id="{CDF29A73-3896-82D4-64D7-B6EDCC9B8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44675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Idée</a:t>
            </a:r>
            <a:r>
              <a:rPr lang="de-CH" altLang="de-DE" sz="2400" dirty="0">
                <a:latin typeface="Calibri" panose="020F0502020204030204" pitchFamily="34" charset="0"/>
              </a:rPr>
              <a:t> : </a:t>
            </a:r>
            <a:r>
              <a:rPr lang="de-CH" altLang="de-DE" sz="2400" dirty="0" err="1">
                <a:latin typeface="Calibri" panose="020F0502020204030204" pitchFamily="34" charset="0"/>
              </a:rPr>
              <a:t>l’objectif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stabilité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atteint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directement</a:t>
            </a:r>
            <a:r>
              <a:rPr lang="de-CH" altLang="de-DE" sz="2400" dirty="0">
                <a:latin typeface="Calibri" panose="020F0502020204030204" pitchFamily="34" charset="0"/>
              </a:rPr>
              <a:t>. La </a:t>
            </a:r>
            <a:r>
              <a:rPr lang="de-CH" altLang="de-DE" sz="2400" dirty="0" err="1">
                <a:latin typeface="Calibri" panose="020F0502020204030204" pitchFamily="34" charset="0"/>
              </a:rPr>
              <a:t>masse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agit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avec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certaine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latence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influencée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directement</a:t>
            </a:r>
            <a:r>
              <a:rPr lang="de-CH" altLang="de-DE" sz="2400" dirty="0">
                <a:latin typeface="Calibri" panose="020F0502020204030204" pitchFamily="34" charset="0"/>
              </a:rPr>
              <a:t> par la BNS. </a:t>
            </a: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Au fondement de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concept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trouve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l’équation</a:t>
            </a:r>
            <a:r>
              <a:rPr lang="de-CH" altLang="de-DE" sz="2400" dirty="0">
                <a:latin typeface="Calibri" panose="020F0502020204030204" pitchFamily="34" charset="0"/>
              </a:rPr>
              <a:t> quantitative P x Q = M x V.</a:t>
            </a:r>
          </a:p>
        </p:txBody>
      </p:sp>
      <p:sp>
        <p:nvSpPr>
          <p:cNvPr id="58371" name="Text Box 8">
            <a:extLst>
              <a:ext uri="{FF2B5EF4-FFF2-40B4-BE49-F238E27FC236}">
                <a16:creationId xmlns:a16="http://schemas.microsoft.com/office/drawing/2014/main" id="{C7D090C2-E083-ADB3-62B8-A2411B237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61962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2.	Ciblage monétaire (1974-1999)</a:t>
            </a:r>
          </a:p>
        </p:txBody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4C273F6D-B0C5-F5FA-9B26-8534E1D69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8373" name="Rectangle 2">
            <a:extLst>
              <a:ext uri="{FF2B5EF4-FFF2-40B4-BE49-F238E27FC236}">
                <a16:creationId xmlns:a16="http://schemas.microsoft.com/office/drawing/2014/main" id="{DE400052-8672-D824-DAD9-D2F96931E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stratégies de politique monétaire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8374" name="Text Box 8">
            <a:extLst>
              <a:ext uri="{FF2B5EF4-FFF2-40B4-BE49-F238E27FC236}">
                <a16:creationId xmlns:a16="http://schemas.microsoft.com/office/drawing/2014/main" id="{8FD3EDA7-E1FA-68F5-3977-7942699AA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97425"/>
            <a:ext cx="8351838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</a:rPr>
              <a:t>Monétarisme</a:t>
            </a:r>
            <a:r>
              <a:rPr lang="de-CH" altLang="de-DE" sz="2400">
                <a:latin typeface="Calibri" panose="020F0502020204030204" pitchFamily="34" charset="0"/>
              </a:rPr>
              <a:t> 					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Théorie économique selon laquelle l’inflation découle toujours d’une quantité excédentaire de monnaie en circulation.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6">
            <a:extLst>
              <a:ext uri="{FF2B5EF4-FFF2-40B4-BE49-F238E27FC236}">
                <a16:creationId xmlns:a16="http://schemas.microsoft.com/office/drawing/2014/main" id="{75F1CD23-5227-5686-21DD-AF3E25A63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9394" name="Text Box 7">
            <a:extLst>
              <a:ext uri="{FF2B5EF4-FFF2-40B4-BE49-F238E27FC236}">
                <a16:creationId xmlns:a16="http://schemas.microsoft.com/office/drawing/2014/main" id="{DBE01068-A09B-E097-8490-16C48ECF3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44675"/>
            <a:ext cx="82994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Problème : le ciblage monétaire ne fonctionne que si la vitesse de circulation de la monnaie est relativement constante. 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Dans les années 1980, des innovations sur les marchés financiers ont fortement modifié la demande monétaire.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Cette hausse de la demande a entraîné des variations imprévisibles de la vitesse de circulation de la monnaie.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réactions de la BNS à ces évolutions ont souvent manqué leur cible en termes de quantité de monnaie. </a:t>
            </a:r>
          </a:p>
        </p:txBody>
      </p:sp>
      <p:sp>
        <p:nvSpPr>
          <p:cNvPr id="59395" name="Text Box 8">
            <a:extLst>
              <a:ext uri="{FF2B5EF4-FFF2-40B4-BE49-F238E27FC236}">
                <a16:creationId xmlns:a16="http://schemas.microsoft.com/office/drawing/2014/main" id="{BBF929FA-5036-4B52-D8F4-CF4F1E1DB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2.	 Ciblage monétaire (1974-1999)</a:t>
            </a:r>
          </a:p>
        </p:txBody>
      </p:sp>
      <p:sp>
        <p:nvSpPr>
          <p:cNvPr id="59396" name="Rectangle 3">
            <a:extLst>
              <a:ext uri="{FF2B5EF4-FFF2-40B4-BE49-F238E27FC236}">
                <a16:creationId xmlns:a16="http://schemas.microsoft.com/office/drawing/2014/main" id="{56EF425A-B55D-139A-C05E-AF997FE1A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9397" name="Rectangle 2">
            <a:extLst>
              <a:ext uri="{FF2B5EF4-FFF2-40B4-BE49-F238E27FC236}">
                <a16:creationId xmlns:a16="http://schemas.microsoft.com/office/drawing/2014/main" id="{8BD3114E-6C8F-E3C1-11FA-2FB352B23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stratégies de politique monétaire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6">
            <a:extLst>
              <a:ext uri="{FF2B5EF4-FFF2-40B4-BE49-F238E27FC236}">
                <a16:creationId xmlns:a16="http://schemas.microsoft.com/office/drawing/2014/main" id="{0317E6F5-9449-4327-EED4-43D53E324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0418" name="Text Box 7">
            <a:extLst>
              <a:ext uri="{FF2B5EF4-FFF2-40B4-BE49-F238E27FC236}">
                <a16:creationId xmlns:a16="http://schemas.microsoft.com/office/drawing/2014/main" id="{C1CA713F-9627-4309-92B6-3C40AA907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44675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Idée : ciblage direct de l’inflation.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 taux directeur en est l’outil de communication.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Le ciblage direct de l’inflation s’impose de plus en plus au niveau international. 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0419" name="Text Box 8">
            <a:extLst>
              <a:ext uri="{FF2B5EF4-FFF2-40B4-BE49-F238E27FC236}">
                <a16:creationId xmlns:a16="http://schemas.microsoft.com/office/drawing/2014/main" id="{0841B9FB-2E6B-A3AA-5955-F6A092732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	 Ciblage de l’inflation (1999 à aujourd’hui)</a:t>
            </a:r>
          </a:p>
        </p:txBody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D82EA22C-E170-E9D8-F1F0-D5D5F52DA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60421" name="Rectangle 2">
            <a:extLst>
              <a:ext uri="{FF2B5EF4-FFF2-40B4-BE49-F238E27FC236}">
                <a16:creationId xmlns:a16="http://schemas.microsoft.com/office/drawing/2014/main" id="{BF7AC955-E5A6-0854-7150-0BAE41B63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stratégies de politique monétaire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7">
            <a:extLst>
              <a:ext uri="{FF2B5EF4-FFF2-40B4-BE49-F238E27FC236}">
                <a16:creationId xmlns:a16="http://schemas.microsoft.com/office/drawing/2014/main" id="{513F61B9-0E5C-E695-BFAF-1061D6BD4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F47ADDD0-2B55-B14B-1E71-8FB75119C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0259A422-B606-3241-2F05-BDB498FF1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61444" name="Text Box 10">
            <a:extLst>
              <a:ext uri="{FF2B5EF4-FFF2-40B4-BE49-F238E27FC236}">
                <a16:creationId xmlns:a16="http://schemas.microsoft.com/office/drawing/2014/main" id="{C0257499-791A-652A-C9F2-1F38D17DB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La création de monnaie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6.	</a:t>
            </a:r>
            <a:r>
              <a:rPr lang="fr-FR" altLang="de-DE" sz="2400">
                <a:latin typeface="Calibri" panose="020F0502020204030204" pitchFamily="34" charset="0"/>
              </a:rPr>
              <a:t>Les stratégies de politique monétaire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7. </a:t>
            </a:r>
            <a:r>
              <a:rPr lang="fr-FR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La politique monétaire de la Suisse</a:t>
            </a:r>
            <a:endParaRPr lang="de-CH" altLang="de-DE" sz="2400" b="1">
              <a:solidFill>
                <a:srgbClr val="E61849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6">
            <a:extLst>
              <a:ext uri="{FF2B5EF4-FFF2-40B4-BE49-F238E27FC236}">
                <a16:creationId xmlns:a16="http://schemas.microsoft.com/office/drawing/2014/main" id="{47498E05-C2C0-06EA-B295-3DB35EF17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1443" name="Text Box 7">
            <a:extLst>
              <a:ext uri="{FF2B5EF4-FFF2-40B4-BE49-F238E27FC236}">
                <a16:creationId xmlns:a16="http://schemas.microsoft.com/office/drawing/2014/main" id="{80DA9756-BFB4-0491-A86C-D5A8591C2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341438"/>
            <a:ext cx="8299450" cy="37861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BNS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institution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étatique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néanmoins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indépendante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gouvernement</a:t>
            </a:r>
            <a:r>
              <a:rPr lang="de-CH" altLang="de-DE" sz="2400" dirty="0">
                <a:latin typeface="Calibri" panose="020F0502020204030204" pitchFamily="34" charset="0"/>
              </a:rPr>
              <a:t> et du </a:t>
            </a:r>
            <a:r>
              <a:rPr lang="de-CH" altLang="de-DE" sz="2400" dirty="0" err="1">
                <a:latin typeface="Calibri" panose="020F0502020204030204" pitchFamily="34" charset="0"/>
              </a:rPr>
              <a:t>parlement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mandat</a:t>
            </a:r>
            <a:r>
              <a:rPr lang="de-CH" altLang="de-DE" sz="2400" dirty="0">
                <a:latin typeface="Calibri" panose="020F0502020204030204" pitchFamily="34" charset="0"/>
              </a:rPr>
              <a:t> de la BNS :</a:t>
            </a: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</a:p>
          <a:p>
            <a:pPr marL="0" eaLnBrk="1" hangingPunct="1">
              <a:defRPr/>
            </a:pPr>
            <a:r>
              <a:rPr lang="de-DE" altLang="de-DE" sz="2400" i="1" dirty="0">
                <a:latin typeface="Calibri" panose="020F0502020204030204" pitchFamily="34" charset="0"/>
              </a:rPr>
              <a:t>« </a:t>
            </a:r>
            <a:r>
              <a:rPr lang="fr-FR" altLang="de-DE" sz="2400" i="1" dirty="0">
                <a:latin typeface="Calibri" panose="020F0502020204030204" pitchFamily="34" charset="0"/>
              </a:rPr>
              <a:t>La Banque nationale conduit la politique monétaire dans l’intérêt général du pays. Elle assure la stabilité des prix. Ce faisant, elle tient compte de l’évolution de la conjoncture. </a:t>
            </a:r>
            <a:r>
              <a:rPr lang="de-DE" altLang="de-DE" sz="2400" i="1" dirty="0">
                <a:latin typeface="Calibri" panose="020F0502020204030204" pitchFamily="34" charset="0"/>
              </a:rPr>
              <a:t>»</a:t>
            </a:r>
          </a:p>
          <a:p>
            <a:pPr eaLnBrk="1" hangingPunct="1">
              <a:defRPr/>
            </a:pPr>
            <a:endParaRPr lang="de-DE" altLang="de-DE" sz="2400" i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(Art. 5 Loi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la Banque nationale)</a:t>
            </a:r>
            <a:endParaRPr lang="de-CH" altLang="de-DE" sz="2400" i="1" dirty="0">
              <a:latin typeface="Calibri" panose="020F0502020204030204" pitchFamily="34" charset="0"/>
            </a:endParaRPr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80EDE998-E405-E270-A089-1F9F49B3A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7.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monétaire de la Suisse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62FB6D15-358E-FCE1-1611-8EEF3CCE6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6">
            <a:extLst>
              <a:ext uri="{FF2B5EF4-FFF2-40B4-BE49-F238E27FC236}">
                <a16:creationId xmlns:a16="http://schemas.microsoft.com/office/drawing/2014/main" id="{CC2462CE-CDF2-946E-AC23-FD98AD99C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2467" name="Text Box 7">
            <a:extLst>
              <a:ext uri="{FF2B5EF4-FFF2-40B4-BE49-F238E27FC236}">
                <a16:creationId xmlns:a16="http://schemas.microsoft.com/office/drawing/2014/main" id="{668FF7BD-9F93-60C6-8D25-59C900275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285875"/>
            <a:ext cx="8299450" cy="193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but </a:t>
            </a:r>
            <a:r>
              <a:rPr lang="de-CH" altLang="de-DE" sz="2400" dirty="0" err="1">
                <a:latin typeface="Calibri" panose="020F0502020204030204" pitchFamily="34" charset="0"/>
              </a:rPr>
              <a:t>poursuivi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stabilité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comprend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trois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points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clés</a:t>
            </a:r>
            <a:r>
              <a:rPr lang="de-CH" altLang="de-DE" sz="2400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63491" name="Text Box 9">
            <a:extLst>
              <a:ext uri="{FF2B5EF4-FFF2-40B4-BE49-F238E27FC236}">
                <a16:creationId xmlns:a16="http://schemas.microsoft.com/office/drawing/2014/main" id="{BCEACCC8-92FD-94A9-B013-77FA41CBF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2997200"/>
            <a:ext cx="8208962" cy="2308225"/>
          </a:xfrm>
          <a:prstGeom prst="rect">
            <a:avLst/>
          </a:prstGeom>
          <a:solidFill>
            <a:srgbClr val="F5E6E5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Définition de la stabilité des prix (objectif)</a:t>
            </a:r>
          </a:p>
          <a:p>
            <a:pPr eaLnBrk="1" hangingPunct="1">
              <a:buFontTx/>
              <a:buAutoNum type="arabicPeriod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Prévision d’inflation (outil de décision)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	</a:t>
            </a:r>
            <a:r>
              <a:rPr lang="fr-FR" altLang="de-DE" sz="2400">
                <a:latin typeface="Calibri" panose="020F0502020204030204" pitchFamily="34" charset="0"/>
              </a:rPr>
              <a:t>Marge de fluctuation d’un taux d’intérêt à court terme (outil de communication)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3492" name="Rectangle 2">
            <a:extLst>
              <a:ext uri="{FF2B5EF4-FFF2-40B4-BE49-F238E27FC236}">
                <a16:creationId xmlns:a16="http://schemas.microsoft.com/office/drawing/2014/main" id="{4C7676B9-CFBD-CA2B-6715-6A4A2E09C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7.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monétaire de la Suisse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3493" name="Rectangle 3">
            <a:extLst>
              <a:ext uri="{FF2B5EF4-FFF2-40B4-BE49-F238E27FC236}">
                <a16:creationId xmlns:a16="http://schemas.microsoft.com/office/drawing/2014/main" id="{5F8CFCE2-DF98-4B7D-71C1-D276342C1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6">
            <a:extLst>
              <a:ext uri="{FF2B5EF4-FFF2-40B4-BE49-F238E27FC236}">
                <a16:creationId xmlns:a16="http://schemas.microsoft.com/office/drawing/2014/main" id="{84A0CEEC-CB1F-B99A-6CE0-940DB993B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4514" name="Text Box 7">
            <a:extLst>
              <a:ext uri="{FF2B5EF4-FFF2-40B4-BE49-F238E27FC236}">
                <a16:creationId xmlns:a16="http://schemas.microsoft.com/office/drawing/2014/main" id="{4EB5D645-D8D5-3EAE-5B5B-600134922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44675"/>
            <a:ext cx="82994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Objectif : viser un taux d’inflation se situant entre 0 % et 2 %.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Cet objectif est valable à moyen terme.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Un manquement à court terme, négatif ou positif, de cet objectif, en raison d’un choc économique, n’est pas considéré comme fautif.  </a:t>
            </a:r>
          </a:p>
        </p:txBody>
      </p:sp>
      <p:sp>
        <p:nvSpPr>
          <p:cNvPr id="64515" name="Text Box 8">
            <a:extLst>
              <a:ext uri="{FF2B5EF4-FFF2-40B4-BE49-F238E27FC236}">
                <a16:creationId xmlns:a16="http://schemas.microsoft.com/office/drawing/2014/main" id="{D2A75276-6EC7-C734-B492-1367E65C2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57200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Définition de la stabilité des prix (objectif)</a:t>
            </a:r>
          </a:p>
        </p:txBody>
      </p:sp>
      <p:sp>
        <p:nvSpPr>
          <p:cNvPr id="64516" name="Rectangle 2">
            <a:extLst>
              <a:ext uri="{FF2B5EF4-FFF2-40B4-BE49-F238E27FC236}">
                <a16:creationId xmlns:a16="http://schemas.microsoft.com/office/drawing/2014/main" id="{4F7C21FE-CDB0-EEB0-806D-7E8D7E55D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7.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monétaire de la Suisse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4517" name="Rectangle 3">
            <a:extLst>
              <a:ext uri="{FF2B5EF4-FFF2-40B4-BE49-F238E27FC236}">
                <a16:creationId xmlns:a16="http://schemas.microsoft.com/office/drawing/2014/main" id="{047AD6FB-E2E2-4724-D1B2-E1866D413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6">
            <a:extLst>
              <a:ext uri="{FF2B5EF4-FFF2-40B4-BE49-F238E27FC236}">
                <a16:creationId xmlns:a16="http://schemas.microsoft.com/office/drawing/2014/main" id="{3829ED6C-8089-CC3C-7C97-0B1E7333D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5538" name="Text Box 7">
            <a:extLst>
              <a:ext uri="{FF2B5EF4-FFF2-40B4-BE49-F238E27FC236}">
                <a16:creationId xmlns:a16="http://schemas.microsoft.com/office/drawing/2014/main" id="{7985B4A9-CBA2-87D9-90A2-0DAB2D8B6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44675"/>
            <a:ext cx="82994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prévision est réalisée en admettant une continuité de la politique actuelle.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Si la prévision montre un manquement futur de l’objectif, la politique monétaire doit être modifiée. 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prévision d’inflation est un important outil de communication et est publiée tous les trois mois.</a:t>
            </a:r>
          </a:p>
        </p:txBody>
      </p:sp>
      <p:sp>
        <p:nvSpPr>
          <p:cNvPr id="65539" name="Text Box 8">
            <a:extLst>
              <a:ext uri="{FF2B5EF4-FFF2-40B4-BE49-F238E27FC236}">
                <a16:creationId xmlns:a16="http://schemas.microsoft.com/office/drawing/2014/main" id="{9CE378A8-32DC-13EB-E6DA-68763B9A52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61962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2. Prévision d’inflation (outil de décision)</a:t>
            </a:r>
          </a:p>
        </p:txBody>
      </p:sp>
      <p:sp>
        <p:nvSpPr>
          <p:cNvPr id="65540" name="Rectangle 2">
            <a:extLst>
              <a:ext uri="{FF2B5EF4-FFF2-40B4-BE49-F238E27FC236}">
                <a16:creationId xmlns:a16="http://schemas.microsoft.com/office/drawing/2014/main" id="{D5B0E889-14CB-863C-CEDB-FB68970F8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7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La politique monétaire de la Suisse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5541" name="Rectangle 3">
            <a:extLst>
              <a:ext uri="{FF2B5EF4-FFF2-40B4-BE49-F238E27FC236}">
                <a16:creationId xmlns:a16="http://schemas.microsoft.com/office/drawing/2014/main" id="{19841DA1-2D7F-E4A5-E91D-C781B0BC5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6">
            <a:extLst>
              <a:ext uri="{FF2B5EF4-FFF2-40B4-BE49-F238E27FC236}">
                <a16:creationId xmlns:a16="http://schemas.microsoft.com/office/drawing/2014/main" id="{1C44EC94-45CA-BB66-2C59-FACA1E5CD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0482" name="Text Box 8">
            <a:extLst>
              <a:ext uri="{FF2B5EF4-FFF2-40B4-BE49-F238E27FC236}">
                <a16:creationId xmlns:a16="http://schemas.microsoft.com/office/drawing/2014/main" id="{FC840B94-D226-BBC9-140A-F8ED66F2E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composition</a:t>
            </a:r>
            <a:r>
              <a:rPr lang="de-CH" altLang="de-DE" sz="2400" dirty="0">
                <a:latin typeface="Calibri" panose="020F0502020204030204" pitchFamily="34" charset="0"/>
              </a:rPr>
              <a:t> du panier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régulièrement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adaptée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habitudes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consommateurs</a:t>
            </a:r>
            <a:r>
              <a:rPr lang="de-CH" altLang="de-DE" sz="2400" dirty="0">
                <a:latin typeface="Calibri" panose="020F0502020204030204" pitchFamily="34" charset="0"/>
              </a:rPr>
              <a:t>. Panier </a:t>
            </a:r>
            <a:r>
              <a:rPr lang="de-CH" altLang="de-DE" sz="2400">
                <a:latin typeface="Calibri" panose="020F0502020204030204" pitchFamily="34" charset="0"/>
              </a:rPr>
              <a:t>type 2018 : 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5596DA4-3F42-7025-ED5F-8CEAD49A7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Mesurer la stabilité des prix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995AB11-ACF1-FBA8-FAFA-282E1AEEB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018A1EB-77D2-3271-A206-9004D0BDC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950084"/>
            <a:ext cx="6912768" cy="4771391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6">
            <a:extLst>
              <a:ext uri="{FF2B5EF4-FFF2-40B4-BE49-F238E27FC236}">
                <a16:creationId xmlns:a16="http://schemas.microsoft.com/office/drawing/2014/main" id="{CD6FE694-6B65-A20D-FED1-C4C1A6B3E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6562" name="Text Box 7">
            <a:extLst>
              <a:ext uri="{FF2B5EF4-FFF2-40B4-BE49-F238E27FC236}">
                <a16:creationId xmlns:a16="http://schemas.microsoft.com/office/drawing/2014/main" id="{5E3390CA-D0AA-0DC6-1D91-45A18E393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05038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Objectif opérationnel à court terme de la politique monétaire 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fr-FR" altLang="de-DE" sz="2400" i="1">
                <a:latin typeface="Calibri" panose="020F0502020204030204" pitchFamily="34" charset="0"/>
              </a:rPr>
              <a:t>Libor à trois mois en francs suisses</a:t>
            </a:r>
            <a:endParaRPr lang="de-CH" altLang="de-DE" sz="2400" i="1">
              <a:latin typeface="Calibri" panose="020F0502020204030204" pitchFamily="34" charset="0"/>
            </a:endParaRPr>
          </a:p>
        </p:txBody>
      </p:sp>
      <p:sp>
        <p:nvSpPr>
          <p:cNvPr id="66563" name="Text Box 8">
            <a:extLst>
              <a:ext uri="{FF2B5EF4-FFF2-40B4-BE49-F238E27FC236}">
                <a16:creationId xmlns:a16="http://schemas.microsoft.com/office/drawing/2014/main" id="{23CA4437-6D9E-55D9-8456-B9EA47EA8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830262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 </a:t>
            </a:r>
            <a:r>
              <a:rPr lang="fr-FR" altLang="de-DE" sz="2400">
                <a:latin typeface="Calibri" panose="020F0502020204030204" pitchFamily="34" charset="0"/>
              </a:rPr>
              <a:t>Marge de fluctuation d’un taux d’intérêt à court terme (outil de communication)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5541" name="Text Box 9">
            <a:extLst>
              <a:ext uri="{FF2B5EF4-FFF2-40B4-BE49-F238E27FC236}">
                <a16:creationId xmlns:a16="http://schemas.microsoft.com/office/drawing/2014/main" id="{5E35533F-FEC2-1E89-6D92-33118890B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57563"/>
            <a:ext cx="8280400" cy="1570037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à"/>
              <a:defRPr/>
            </a:pPr>
            <a:r>
              <a:rPr lang="fr-FR" altLang="de-DE" sz="2400" i="1" dirty="0" err="1">
                <a:latin typeface="Calibri" panose="020F0502020204030204" pitchFamily="34" charset="0"/>
              </a:rPr>
              <a:t>Libor</a:t>
            </a:r>
            <a:r>
              <a:rPr lang="fr-FR" altLang="de-DE" sz="2400" i="1" dirty="0">
                <a:latin typeface="Calibri" panose="020F0502020204030204" pitchFamily="34" charset="0"/>
              </a:rPr>
              <a:t> à trois mois en francs suisses </a:t>
            </a:r>
            <a:r>
              <a:rPr lang="de-CH" altLang="de-DE" sz="2400" dirty="0">
                <a:latin typeface="Calibri" panose="020F0502020204030204" pitchFamily="34" charset="0"/>
              </a:rPr>
              <a:t>		</a:t>
            </a:r>
          </a:p>
          <a:p>
            <a:pPr eaLnBrk="1" hangingPunct="1"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Taux d’intérêt interbancaire des prêts à trois mois en francs suisses pratiqué sur le marché de Londres</a:t>
            </a:r>
            <a:r>
              <a:rPr lang="de-CH" altLang="de-DE" sz="2400" dirty="0">
                <a:latin typeface="Calibri" panose="020F0502020204030204" pitchFamily="34" charset="0"/>
              </a:rPr>
              <a:t> (Libor = London Interbank </a:t>
            </a:r>
            <a:r>
              <a:rPr lang="de-CH" altLang="de-DE" sz="2400" dirty="0" err="1">
                <a:latin typeface="Calibri" panose="020F0502020204030204" pitchFamily="34" charset="0"/>
              </a:rPr>
              <a:t>Offered</a:t>
            </a:r>
            <a:r>
              <a:rPr lang="de-CH" altLang="de-DE" sz="2400" dirty="0">
                <a:latin typeface="Calibri" panose="020F0502020204030204" pitchFamily="34" charset="0"/>
              </a:rPr>
              <a:t> Rate).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66565" name="Text Box 10">
            <a:extLst>
              <a:ext uri="{FF2B5EF4-FFF2-40B4-BE49-F238E27FC236}">
                <a16:creationId xmlns:a16="http://schemas.microsoft.com/office/drawing/2014/main" id="{1C9F4D84-6B41-691E-9291-71CA3E587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00" y="5300663"/>
            <a:ext cx="8299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Par des opérations de marché ouvert (les dénommés « repos »), la BNS tente d’influencer le Libor. </a:t>
            </a:r>
          </a:p>
        </p:txBody>
      </p:sp>
      <p:sp>
        <p:nvSpPr>
          <p:cNvPr id="66566" name="Rectangle 2">
            <a:extLst>
              <a:ext uri="{FF2B5EF4-FFF2-40B4-BE49-F238E27FC236}">
                <a16:creationId xmlns:a16="http://schemas.microsoft.com/office/drawing/2014/main" id="{56D269C5-E875-14BB-6B22-62547F06A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7.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monétaire de la Suisse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6567" name="Rectangle 3">
            <a:extLst>
              <a:ext uri="{FF2B5EF4-FFF2-40B4-BE49-F238E27FC236}">
                <a16:creationId xmlns:a16="http://schemas.microsoft.com/office/drawing/2014/main" id="{33C8BF76-79B1-EACB-F891-8B0847232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6">
            <a:extLst>
              <a:ext uri="{FF2B5EF4-FFF2-40B4-BE49-F238E27FC236}">
                <a16:creationId xmlns:a16="http://schemas.microsoft.com/office/drawing/2014/main" id="{E15D8E20-DC87-0556-52AC-E4544876C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7586" name="Text Box 8">
            <a:extLst>
              <a:ext uri="{FF2B5EF4-FFF2-40B4-BE49-F238E27FC236}">
                <a16:creationId xmlns:a16="http://schemas.microsoft.com/office/drawing/2014/main" id="{6A57EDBD-7AC1-DA29-F382-9680AFA12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424863" cy="830262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 </a:t>
            </a:r>
            <a:r>
              <a:rPr lang="fr-FR" altLang="de-DE" sz="2400">
                <a:latin typeface="Calibri" panose="020F0502020204030204" pitchFamily="34" charset="0"/>
              </a:rPr>
              <a:t>Marge de fluctuation d’un taux d’intérêt à court terme (outil de communication)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7587" name="Rectangle 2">
            <a:extLst>
              <a:ext uri="{FF2B5EF4-FFF2-40B4-BE49-F238E27FC236}">
                <a16:creationId xmlns:a16="http://schemas.microsoft.com/office/drawing/2014/main" id="{C8B3D36B-DF79-4106-53CC-C2EFE4B2A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7.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monétaire de la Suisse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588" name="Rectangle 3">
            <a:extLst>
              <a:ext uri="{FF2B5EF4-FFF2-40B4-BE49-F238E27FC236}">
                <a16:creationId xmlns:a16="http://schemas.microsoft.com/office/drawing/2014/main" id="{2538B1BA-8A00-7056-0962-8C7ABA99C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EA27E21-6F34-58A1-E309-B43F872BC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31" y="2059364"/>
            <a:ext cx="7150100" cy="46355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6">
            <a:extLst>
              <a:ext uri="{FF2B5EF4-FFF2-40B4-BE49-F238E27FC236}">
                <a16:creationId xmlns:a16="http://schemas.microsoft.com/office/drawing/2014/main" id="{02C10C69-CD70-6D96-8182-B30D3F111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7587" name="Text Box 7">
            <a:extLst>
              <a:ext uri="{FF2B5EF4-FFF2-40B4-BE49-F238E27FC236}">
                <a16:creationId xmlns:a16="http://schemas.microsoft.com/office/drawing/2014/main" id="{C880B0DE-4DD5-17F3-E042-9A67D948D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341438"/>
            <a:ext cx="8299450" cy="37861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Stabilité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système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financier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comme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objectif</a:t>
            </a:r>
            <a:r>
              <a:rPr lang="de-CH" altLang="de-DE" sz="2400" b="1" dirty="0">
                <a:latin typeface="Calibri" panose="020F0502020204030204" pitchFamily="34" charset="0"/>
              </a:rPr>
              <a:t> de la BNS</a:t>
            </a:r>
          </a:p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En Suisse, la FINMA </a:t>
            </a:r>
            <a:r>
              <a:rPr lang="de-CH" altLang="de-DE" sz="2400" dirty="0" err="1">
                <a:latin typeface="Calibri" panose="020F0502020204030204" pitchFamily="34" charset="0"/>
              </a:rPr>
              <a:t>surveille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individuellement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banques</a:t>
            </a:r>
            <a:r>
              <a:rPr lang="de-CH" altLang="de-DE" sz="2400" dirty="0">
                <a:latin typeface="Calibri" panose="020F0502020204030204" pitchFamily="34" charset="0"/>
              </a:rPr>
              <a:t> et la BNS la </a:t>
            </a:r>
            <a:r>
              <a:rPr lang="de-CH" altLang="de-DE" sz="2400" dirty="0" err="1">
                <a:latin typeface="Calibri" panose="020F0502020204030204" pitchFamily="34" charset="0"/>
              </a:rPr>
              <a:t>stabilité</a:t>
            </a:r>
            <a:r>
              <a:rPr lang="de-CH" altLang="de-DE" sz="2400" dirty="0">
                <a:latin typeface="Calibri" panose="020F0502020204030204" pitchFamily="34" charset="0"/>
              </a:rPr>
              <a:t> globale du </a:t>
            </a:r>
            <a:r>
              <a:rPr lang="de-CH" altLang="de-DE" sz="2400" dirty="0" err="1">
                <a:latin typeface="Calibri" panose="020F0502020204030204" pitchFamily="34" charset="0"/>
              </a:rPr>
              <a:t>système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financier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banques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commerciales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liées</a:t>
            </a:r>
            <a:r>
              <a:rPr lang="de-CH" altLang="de-DE" sz="2400" dirty="0">
                <a:latin typeface="Calibri" panose="020F0502020204030204" pitchFamily="34" charset="0"/>
              </a:rPr>
              <a:t> entre </a:t>
            </a:r>
            <a:r>
              <a:rPr lang="de-CH" altLang="de-DE" sz="2400" dirty="0" err="1">
                <a:latin typeface="Calibri" panose="020F0502020204030204" pitchFamily="34" charset="0"/>
              </a:rPr>
              <a:t>elles</a:t>
            </a:r>
            <a:r>
              <a:rPr lang="de-CH" altLang="de-DE" sz="2400" dirty="0">
                <a:latin typeface="Calibri" panose="020F0502020204030204" pitchFamily="34" charset="0"/>
              </a:rPr>
              <a:t> par des </a:t>
            </a:r>
            <a:r>
              <a:rPr lang="de-CH" altLang="de-DE" sz="2400" dirty="0" err="1">
                <a:latin typeface="Calibri" panose="020F0502020204030204" pitchFamily="34" charset="0"/>
              </a:rPr>
              <a:t>crédits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interbancaires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faillite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banque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, par </a:t>
            </a:r>
            <a:r>
              <a:rPr lang="de-CH" altLang="de-DE" sz="2400" dirty="0" err="1">
                <a:latin typeface="Calibri" panose="020F0502020204030204" pitchFamily="34" charset="0"/>
              </a:rPr>
              <a:t>réaction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chaîne</a:t>
            </a:r>
            <a:r>
              <a:rPr lang="de-CH" altLang="de-DE" sz="2400" dirty="0">
                <a:latin typeface="Calibri" panose="020F0502020204030204" pitchFamily="34" charset="0"/>
              </a:rPr>
              <a:t>, en </a:t>
            </a:r>
            <a:r>
              <a:rPr lang="de-CH" altLang="de-DE" sz="2400" dirty="0" err="1">
                <a:latin typeface="Calibri" panose="020F0502020204030204" pitchFamily="34" charset="0"/>
              </a:rPr>
              <a:t>entraîner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d’autres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donc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justifier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l’intervention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endParaRPr lang="de-CH" altLang="de-DE" sz="2400" i="1" dirty="0">
              <a:latin typeface="Calibri" panose="020F0502020204030204" pitchFamily="34" charset="0"/>
            </a:endParaRPr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id="{08612246-E680-ED00-3FB2-9D717B2EF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7.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monétaire de la Suisse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id="{92A92D96-B82F-EDDF-E062-23801847A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>
            <a:extLst>
              <a:ext uri="{FF2B5EF4-FFF2-40B4-BE49-F238E27FC236}">
                <a16:creationId xmlns:a16="http://schemas.microsoft.com/office/drawing/2014/main" id="{2B622095-6BE2-5002-77E5-2A232E495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9634" name="Rectangle 3">
            <a:extLst>
              <a:ext uri="{FF2B5EF4-FFF2-40B4-BE49-F238E27FC236}">
                <a16:creationId xmlns:a16="http://schemas.microsoft.com/office/drawing/2014/main" id="{84ECE491-0CC3-4E69-605D-28948E79C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69635" name="Text Box 10">
            <a:extLst>
              <a:ext uri="{FF2B5EF4-FFF2-40B4-BE49-F238E27FC236}">
                <a16:creationId xmlns:a16="http://schemas.microsoft.com/office/drawing/2014/main" id="{B06071BC-82D8-E63E-6C64-6AE66993E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La création de monnaie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6.	</a:t>
            </a:r>
            <a:r>
              <a:rPr lang="fr-FR" altLang="de-DE" sz="2400">
                <a:latin typeface="Calibri" panose="020F0502020204030204" pitchFamily="34" charset="0"/>
              </a:rPr>
              <a:t>Les stratégies de politique monétaire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7. </a:t>
            </a:r>
            <a:r>
              <a:rPr lang="fr-FR" altLang="de-DE" sz="2400">
                <a:latin typeface="Calibri" panose="020F0502020204030204" pitchFamily="34" charset="0"/>
              </a:rPr>
              <a:t>La politique monétaire de la Suisse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 b="1">
                <a:solidFill>
                  <a:srgbClr val="E61849"/>
                </a:solidFill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 b="1">
              <a:solidFill>
                <a:srgbClr val="E61849"/>
              </a:solidFill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9F3645-5638-F937-57BC-FB82BB5CCA8E}"/>
              </a:ext>
            </a:extLst>
          </p:cNvPr>
          <p:cNvSpPr/>
          <p:nvPr/>
        </p:nvSpPr>
        <p:spPr>
          <a:xfrm>
            <a:off x="0" y="6237288"/>
            <a:ext cx="8893175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5E56B7-A3A3-FAB0-1ACD-263516B3D23F}"/>
              </a:ext>
            </a:extLst>
          </p:cNvPr>
          <p:cNvSpPr/>
          <p:nvPr/>
        </p:nvSpPr>
        <p:spPr>
          <a:xfrm>
            <a:off x="0" y="6237288"/>
            <a:ext cx="9144000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id="{3E0CB502-D2A0-8B79-F121-FE6F73C96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450" y="125413"/>
            <a:ext cx="7392988" cy="717550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8. La politique monétaire extraordinaire depuis </a:t>
            </a:r>
            <a:b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crise financière de 2008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C95EFA40-A32D-DFD6-9910-97E35F37C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652463" cy="698500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04A14D66-6FB5-B658-DB1C-44D94CFE9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3" y="1484313"/>
            <a:ext cx="8299450" cy="48942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Comment </a:t>
            </a:r>
            <a:r>
              <a:rPr lang="de-CH" altLang="de-DE" sz="2400" dirty="0" err="1">
                <a:latin typeface="Calibri" panose="020F0502020204030204" pitchFamily="34" charset="0"/>
              </a:rPr>
              <a:t>normaliser</a:t>
            </a:r>
            <a:r>
              <a:rPr lang="de-CH" altLang="de-DE" sz="2400" dirty="0">
                <a:latin typeface="Calibri" panose="020F0502020204030204" pitchFamily="34" charset="0"/>
              </a:rPr>
              <a:t> à nouveau la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 ?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La </a:t>
            </a:r>
            <a:r>
              <a:rPr lang="de-CH" altLang="de-DE" sz="2400" b="1" dirty="0" err="1">
                <a:latin typeface="Calibri" panose="020F0502020204030204" pitchFamily="34" charset="0"/>
              </a:rPr>
              <a:t>limite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inférieure</a:t>
            </a:r>
            <a:r>
              <a:rPr lang="de-CH" altLang="de-DE" sz="2400" b="1" dirty="0">
                <a:latin typeface="Calibri" panose="020F0502020204030204" pitchFamily="34" charset="0"/>
              </a:rPr>
              <a:t> des </a:t>
            </a:r>
            <a:r>
              <a:rPr lang="de-CH" altLang="de-DE" sz="2400" b="1" dirty="0" err="1">
                <a:latin typeface="Calibri" panose="020F0502020204030204" pitchFamily="34" charset="0"/>
              </a:rPr>
              <a:t>taux</a:t>
            </a:r>
            <a:r>
              <a:rPr lang="de-CH" altLang="de-DE" sz="2400" b="1" dirty="0">
                <a:latin typeface="Calibri" panose="020F0502020204030204" pitchFamily="34" charset="0"/>
              </a:rPr>
              <a:t> à </a:t>
            </a:r>
            <a:r>
              <a:rPr lang="de-CH" altLang="de-DE" sz="2400" b="1" dirty="0" err="1">
                <a:latin typeface="Calibri" panose="020F0502020204030204" pitchFamily="34" charset="0"/>
              </a:rPr>
              <a:t>court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terme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Abaissement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court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à 0,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voire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à des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négatifs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=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expansionniste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.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Seuil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douleur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.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insuffisante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banques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centrales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.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« 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Assouplissement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quantitatif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 ».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21A097-445F-D03C-8110-93329F525E26}"/>
              </a:ext>
            </a:extLst>
          </p:cNvPr>
          <p:cNvSpPr/>
          <p:nvPr/>
        </p:nvSpPr>
        <p:spPr>
          <a:xfrm>
            <a:off x="0" y="6237288"/>
            <a:ext cx="9144000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6BEF8E62-7EE6-A645-22AB-C0FF570BF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3" y="1124744"/>
            <a:ext cx="8299450" cy="15700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>
                <a:latin typeface="Calibri" panose="020F0502020204030204" pitchFamily="34" charset="0"/>
              </a:rPr>
              <a:t>non conventionnelle : </a:t>
            </a:r>
            <a:r>
              <a:rPr lang="de-CH" altLang="de-DE" sz="2400" b="1" dirty="0" err="1">
                <a:latin typeface="Calibri" panose="020F0502020204030204" pitchFamily="34" charset="0"/>
              </a:rPr>
              <a:t>assouplissement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quantitatif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Abaisser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indirectement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intérêts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Acheter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papiers-valeurs</a:t>
            </a:r>
            <a:r>
              <a:rPr lang="de-CH" altLang="de-DE" sz="2400" dirty="0">
                <a:latin typeface="Calibri" panose="020F0502020204030204" pitchFamily="34" charset="0"/>
              </a:rPr>
              <a:t> de longue </a:t>
            </a:r>
            <a:r>
              <a:rPr lang="de-CH" altLang="de-DE" sz="2400" dirty="0" err="1">
                <a:latin typeface="Calibri" panose="020F0502020204030204" pitchFamily="34" charset="0"/>
              </a:rPr>
              <a:t>durée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71684" name="Rectangle 2">
            <a:extLst>
              <a:ext uri="{FF2B5EF4-FFF2-40B4-BE49-F238E27FC236}">
                <a16:creationId xmlns:a16="http://schemas.microsoft.com/office/drawing/2014/main" id="{D530169F-4984-7E7A-1D36-BD7ED3A4F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450" y="125413"/>
            <a:ext cx="7392988" cy="717550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8. La politique monétaire extraordinaire depuis </a:t>
            </a:r>
            <a:b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crise financière de 2008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1685" name="Rectangle 3">
            <a:extLst>
              <a:ext uri="{FF2B5EF4-FFF2-40B4-BE49-F238E27FC236}">
                <a16:creationId xmlns:a16="http://schemas.microsoft.com/office/drawing/2014/main" id="{41AEB816-E7D6-6AE4-215A-4234BBF88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652463" cy="698500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E2560DA-9BF4-D6C5-8815-D388E9990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805510"/>
            <a:ext cx="7772400" cy="37727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6">
            <a:extLst>
              <a:ext uri="{FF2B5EF4-FFF2-40B4-BE49-F238E27FC236}">
                <a16:creationId xmlns:a16="http://schemas.microsoft.com/office/drawing/2014/main" id="{A07FEAD4-8400-A875-4CD1-7A8E6CBB1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100138"/>
            <a:ext cx="3979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1506" name="Text Box 7">
            <a:extLst>
              <a:ext uri="{FF2B5EF4-FFF2-40B4-BE49-F238E27FC236}">
                <a16:creationId xmlns:a16="http://schemas.microsoft.com/office/drawing/2014/main" id="{50D0B981-3F6F-D9D9-667F-B13AE872B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79500"/>
            <a:ext cx="82994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L’IPC </a:t>
            </a:r>
            <a:r>
              <a:rPr lang="fr-CH" altLang="de-DE" sz="2400" dirty="0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indicateur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économique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important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L’IPC </a:t>
            </a:r>
            <a:r>
              <a:rPr lang="de-CH" altLang="de-DE" sz="2400" dirty="0" err="1">
                <a:latin typeface="Calibri" panose="020F0502020204030204" pitchFamily="34" charset="0"/>
              </a:rPr>
              <a:t>fonde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calcul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compensation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renchérissement</a:t>
            </a:r>
            <a:r>
              <a:rPr lang="de-CH" altLang="de-DE" sz="2400" dirty="0">
                <a:latin typeface="Calibri" panose="020F0502020204030204" pitchFamily="34" charset="0"/>
              </a:rPr>
              <a:t>, p. ex. des </a:t>
            </a:r>
            <a:r>
              <a:rPr lang="de-CH" altLang="de-DE" sz="2400" dirty="0" err="1">
                <a:latin typeface="Calibri" panose="020F0502020204030204" pitchFamily="34" charset="0"/>
              </a:rPr>
              <a:t>salaires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rentes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21507" name="Text Box 10">
            <a:extLst>
              <a:ext uri="{FF2B5EF4-FFF2-40B4-BE49-F238E27FC236}">
                <a16:creationId xmlns:a16="http://schemas.microsoft.com/office/drawing/2014/main" id="{B531A4AE-A0B6-412C-F489-0EC37990F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924175"/>
            <a:ext cx="8370888" cy="3046413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Problèmes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liés</a:t>
            </a:r>
            <a:r>
              <a:rPr lang="de-CH" altLang="de-DE" sz="2400" b="1" dirty="0">
                <a:latin typeface="Calibri" panose="020F0502020204030204" pitchFamily="34" charset="0"/>
              </a:rPr>
              <a:t> à </a:t>
            </a:r>
            <a:r>
              <a:rPr lang="de-CH" altLang="de-DE" sz="2400" b="1" dirty="0" err="1">
                <a:latin typeface="Calibri" panose="020F0502020204030204" pitchFamily="34" charset="0"/>
              </a:rPr>
              <a:t>l’IPC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dirty="0" err="1">
                <a:latin typeface="Calibri" panose="020F0502020204030204" pitchFamily="34" charset="0"/>
              </a:rPr>
              <a:t>L’augmentation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qualité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biens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n’est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intégralement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prise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compte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cela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conduit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surestimation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2.	La </a:t>
            </a:r>
            <a:r>
              <a:rPr lang="de-CH" altLang="de-DE" sz="2400" dirty="0" err="1">
                <a:latin typeface="Calibri" panose="020F0502020204030204" pitchFamily="34" charset="0"/>
              </a:rPr>
              <a:t>composition</a:t>
            </a:r>
            <a:r>
              <a:rPr lang="de-CH" altLang="de-DE" sz="2400" dirty="0">
                <a:latin typeface="Calibri" panose="020F0502020204030204" pitchFamily="34" charset="0"/>
              </a:rPr>
              <a:t> du panier type </a:t>
            </a:r>
            <a:r>
              <a:rPr lang="de-CH" altLang="de-DE" sz="2400" dirty="0" err="1">
                <a:latin typeface="Calibri" panose="020F0502020204030204" pitchFamily="34" charset="0"/>
              </a:rPr>
              <a:t>n’est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réévaluée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tous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5 ans. 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DB02CCB3-7EA1-DFDC-B880-2F64107D2D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Mesurer la stabilité des prix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1509" name="Rectangle 3">
            <a:extLst>
              <a:ext uri="{FF2B5EF4-FFF2-40B4-BE49-F238E27FC236}">
                <a16:creationId xmlns:a16="http://schemas.microsoft.com/office/drawing/2014/main" id="{F9608818-C17B-F7F7-FD59-ACF848FA8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7">
            <a:extLst>
              <a:ext uri="{FF2B5EF4-FFF2-40B4-BE49-F238E27FC236}">
                <a16:creationId xmlns:a16="http://schemas.microsoft.com/office/drawing/2014/main" id="{5163D2B2-BD3E-8677-6F88-E95CCC659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42590C0F-3195-C8FE-90D1-C84191F52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B31147EE-1B32-4A69-4F89-FFF759F44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2532" name="Text Box 10">
            <a:extLst>
              <a:ext uri="{FF2B5EF4-FFF2-40B4-BE49-F238E27FC236}">
                <a16:creationId xmlns:a16="http://schemas.microsoft.com/office/drawing/2014/main" id="{17D7243E-10C8-F3EE-4B50-3D82CCCC0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solidFill>
                <a:srgbClr val="FFCC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Mesurer la stabilité des prix</a:t>
            </a:r>
          </a:p>
          <a:p>
            <a:pPr eaLnBrk="1" hangingPunct="1">
              <a:buFontTx/>
              <a:buAutoNum type="arabicPeriod"/>
            </a:pPr>
            <a:r>
              <a:rPr lang="fr-CH" altLang="fr-FR" sz="2400" b="1">
                <a:solidFill>
                  <a:srgbClr val="E61849"/>
                </a:solidFill>
                <a:latin typeface="Calibri" panose="020F0502020204030204" pitchFamily="34" charset="0"/>
              </a:rPr>
              <a:t>Qu’est-ce que la monnaie ?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La création de monnaie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relation entre la monnaie et l’inflation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Pourquoi l’inflation et la déflation sont-elles nuisibles ?</a:t>
            </a:r>
            <a:r>
              <a:rPr lang="de-CH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6.	</a:t>
            </a:r>
            <a:r>
              <a:rPr lang="fr-FR" altLang="de-DE" sz="2400">
                <a:latin typeface="Calibri" panose="020F0502020204030204" pitchFamily="34" charset="0"/>
              </a:rPr>
              <a:t>Les stratégies de politique monétaire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7. </a:t>
            </a:r>
            <a:r>
              <a:rPr lang="fr-FR" altLang="de-DE" sz="2400">
                <a:latin typeface="Calibri" panose="020F0502020204030204" pitchFamily="34" charset="0"/>
              </a:rPr>
              <a:t>La politique monétaire de la Suisse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8. La politique monétaire extraordinaire depuis la crise financière de 2008</a:t>
            </a: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6">
            <a:extLst>
              <a:ext uri="{FF2B5EF4-FFF2-40B4-BE49-F238E27FC236}">
                <a16:creationId xmlns:a16="http://schemas.microsoft.com/office/drawing/2014/main" id="{41BA9297-F76C-8505-30B2-D5818C204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3554" name="Text Box 10">
            <a:extLst>
              <a:ext uri="{FF2B5EF4-FFF2-40B4-BE49-F238E27FC236}">
                <a16:creationId xmlns:a16="http://schemas.microsoft.com/office/drawing/2014/main" id="{25DBD9DA-4BFF-CBEC-EAA6-0B7943B84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51838" cy="2678113"/>
          </a:xfrm>
          <a:prstGeom prst="rect">
            <a:avLst/>
          </a:prstGeom>
          <a:solidFill>
            <a:srgbClr val="F5E6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>
                <a:latin typeface="Calibri" panose="020F0502020204030204" pitchFamily="34" charset="0"/>
              </a:rPr>
              <a:t>La </a:t>
            </a:r>
            <a:r>
              <a:rPr lang="de-CH" altLang="de-DE" sz="2400" b="1" dirty="0" err="1">
                <a:latin typeface="Calibri" panose="020F0502020204030204" pitchFamily="34" charset="0"/>
              </a:rPr>
              <a:t>monnaie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sert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/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de moyen d’échange ;</a:t>
            </a:r>
            <a:br>
              <a:rPr lang="fr-FR" altLang="de-DE" sz="2400" dirty="0">
                <a:latin typeface="Calibri" panose="020F0502020204030204" pitchFamily="34" charset="0"/>
              </a:rPr>
            </a:br>
            <a:endParaRPr lang="fr-FR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de réserve de valeur ;</a:t>
            </a:r>
            <a:br>
              <a:rPr lang="fr-FR" altLang="de-DE" sz="2400" dirty="0">
                <a:latin typeface="Calibri" panose="020F0502020204030204" pitchFamily="34" charset="0"/>
              </a:rPr>
            </a:br>
            <a:endParaRPr lang="fr-FR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d’unité de mesure.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23555" name="Text Box 11">
            <a:extLst>
              <a:ext uri="{FF2B5EF4-FFF2-40B4-BE49-F238E27FC236}">
                <a16:creationId xmlns:a16="http://schemas.microsoft.com/office/drawing/2014/main" id="{7E3CE373-F566-0FF5-71E9-FAAEE3ABD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437063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Cette fonction de la monnaie pourrait être assumée par n’importe quel bien durable et rare, qui serait accepté comme moyen de paiement.</a:t>
            </a:r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0324DD8E-D01A-CA69-7396-28866A757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CH" altLang="fr-FR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que la monnaie ?</a:t>
            </a:r>
          </a:p>
        </p:txBody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531BCF09-AE7B-D7DB-0F2B-C771BFD78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6">
            <a:extLst>
              <a:ext uri="{FF2B5EF4-FFF2-40B4-BE49-F238E27FC236}">
                <a16:creationId xmlns:a16="http://schemas.microsoft.com/office/drawing/2014/main" id="{8CD39038-E586-1CD8-A0D3-E8EEF4F52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2531" name="Text Box 8">
            <a:extLst>
              <a:ext uri="{FF2B5EF4-FFF2-40B4-BE49-F238E27FC236}">
                <a16:creationId xmlns:a16="http://schemas.microsoft.com/office/drawing/2014/main" id="{90B7E9F5-327C-1B85-16D7-28C6D0C58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68413"/>
            <a:ext cx="82994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Dans </a:t>
            </a:r>
            <a:r>
              <a:rPr lang="de-CH" altLang="de-DE" sz="2400" dirty="0" err="1">
                <a:latin typeface="Calibri" panose="020F0502020204030204" pitchFamily="34" charset="0"/>
              </a:rPr>
              <a:t>nombre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d’États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seule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banque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dirty="0">
                <a:latin typeface="Calibri" panose="020F0502020204030204" pitchFamily="34" charset="0"/>
              </a:rPr>
              <a:t>, en </a:t>
            </a:r>
            <a:r>
              <a:rPr lang="de-CH" altLang="de-DE" sz="2400" dirty="0" err="1">
                <a:latin typeface="Calibri" panose="020F0502020204030204" pitchFamily="34" charset="0"/>
              </a:rPr>
              <a:t>tant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monopole</a:t>
            </a:r>
            <a:r>
              <a:rPr lang="de-CH" altLang="de-DE" sz="2400" dirty="0">
                <a:latin typeface="Calibri" panose="020F0502020204030204" pitchFamily="34" charset="0"/>
              </a:rPr>
              <a:t> d’État,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créer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monnaie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En Suisse, c’est la Banque nationale </a:t>
            </a:r>
            <a:r>
              <a:rPr lang="de-CH" altLang="de-DE" sz="2400" dirty="0" err="1">
                <a:latin typeface="Calibri" panose="020F0502020204030204" pitchFamily="34" charset="0"/>
              </a:rPr>
              <a:t>suisse</a:t>
            </a:r>
            <a:r>
              <a:rPr lang="de-CH" altLang="de-DE" sz="2400" dirty="0">
                <a:latin typeface="Calibri" panose="020F0502020204030204" pitchFamily="34" charset="0"/>
              </a:rPr>
              <a:t> (BNS)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joue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rôle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En plus des </a:t>
            </a:r>
            <a:r>
              <a:rPr lang="de-CH" altLang="de-DE" sz="2400" dirty="0" err="1">
                <a:latin typeface="Calibri" panose="020F0502020204030204" pitchFamily="34" charset="0"/>
              </a:rPr>
              <a:t>billets</a:t>
            </a:r>
            <a:r>
              <a:rPr lang="de-CH" altLang="de-DE" sz="2400" dirty="0">
                <a:latin typeface="Calibri" panose="020F0502020204030204" pitchFamily="34" charset="0"/>
              </a:rPr>
              <a:t> et des </a:t>
            </a:r>
            <a:r>
              <a:rPr lang="de-CH" altLang="de-DE" sz="2400" dirty="0" err="1">
                <a:latin typeface="Calibri" panose="020F0502020204030204" pitchFamily="34" charset="0"/>
              </a:rPr>
              <a:t>pièces</a:t>
            </a:r>
            <a:r>
              <a:rPr lang="de-CH" altLang="de-DE" sz="2400" dirty="0">
                <a:latin typeface="Calibri" panose="020F0502020204030204" pitchFamily="34" charset="0"/>
              </a:rPr>
              <a:t>, la </a:t>
            </a:r>
            <a:r>
              <a:rPr lang="de-CH" altLang="de-DE" sz="2400" dirty="0" err="1">
                <a:latin typeface="Calibri" panose="020F0502020204030204" pitchFamily="34" charset="0"/>
              </a:rPr>
              <a:t>monnaie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compte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l’argent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scriptural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déposée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comptes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Combien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d’argent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circulation</a:t>
            </a:r>
            <a:r>
              <a:rPr lang="de-CH" altLang="de-DE" sz="2400" dirty="0">
                <a:latin typeface="Calibri" panose="020F0502020204030204" pitchFamily="34" charset="0"/>
              </a:rPr>
              <a:t> ?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masses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réparties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différents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agrégats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moins</a:t>
            </a:r>
            <a:r>
              <a:rPr lang="de-CH" altLang="de-DE" sz="2400" dirty="0">
                <a:latin typeface="Calibri" panose="020F0502020204030204" pitchFamily="34" charset="0"/>
              </a:rPr>
              <a:t> liquides, </a:t>
            </a:r>
            <a:r>
              <a:rPr lang="de-CH" altLang="de-DE" sz="2400" dirty="0" err="1">
                <a:latin typeface="Calibri" panose="020F0502020204030204" pitchFamily="34" charset="0"/>
              </a:rPr>
              <a:t>nous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renseignent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sujet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E32CFF48-F91B-9835-13E0-A8D522E81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CH" altLang="fr-FR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que la monnaie ?</a:t>
            </a:r>
          </a:p>
        </p:txBody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56FC9EC0-D0B6-EE56-6CDE-51A32E0E3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61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KAPITEL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 KAPITEL 1" id="{DD133BA0-00F6-4058-A13E-D0A8A5BDDEB4}" vid="{56F45A12-2BCA-4FA7-A0DC-F09880C92FD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KAPITEL 1</Template>
  <TotalTime>601</TotalTime>
  <Words>3674</Words>
  <Application>Microsoft Macintosh PowerPoint</Application>
  <PresentationFormat>Affichage à l'écran (4:3)</PresentationFormat>
  <Paragraphs>490</Paragraphs>
  <Slides>55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55</vt:i4>
      </vt:variant>
    </vt:vector>
  </HeadingPairs>
  <TitlesOfParts>
    <vt:vector size="61" baseType="lpstr">
      <vt:lpstr>Arial</vt:lpstr>
      <vt:lpstr>Calibri</vt:lpstr>
      <vt:lpstr>Frutiger 45 Light</vt:lpstr>
      <vt:lpstr>Tunga</vt:lpstr>
      <vt:lpstr>Wingdings</vt:lpstr>
      <vt:lpstr>Design KAPITEL 1</vt:lpstr>
      <vt:lpstr>Monnaie et stabilité des prix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 und Geldpolitik</dc:title>
  <dc:creator>Damian Künzi</dc:creator>
  <cp:lastModifiedBy>Alice Micheau</cp:lastModifiedBy>
  <cp:revision>240</cp:revision>
  <cp:lastPrinted>2019-05-09T06:11:05Z</cp:lastPrinted>
  <dcterms:created xsi:type="dcterms:W3CDTF">2007-08-28T15:32:08Z</dcterms:created>
  <dcterms:modified xsi:type="dcterms:W3CDTF">2025-03-04T09:03:08Z</dcterms:modified>
</cp:coreProperties>
</file>