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813" r:id="rId2"/>
    <p:sldMasterId id="2147483801" r:id="rId3"/>
    <p:sldMasterId id="2147483789" r:id="rId4"/>
    <p:sldMasterId id="2147483777" r:id="rId5"/>
    <p:sldMasterId id="2147483765" r:id="rId6"/>
  </p:sldMasterIdLst>
  <p:notesMasterIdLst>
    <p:notesMasterId r:id="rId50"/>
  </p:notesMasterIdLst>
  <p:sldIdLst>
    <p:sldId id="260" r:id="rId7"/>
    <p:sldId id="261" r:id="rId8"/>
    <p:sldId id="262" r:id="rId9"/>
    <p:sldId id="276" r:id="rId10"/>
    <p:sldId id="277" r:id="rId11"/>
    <p:sldId id="278" r:id="rId12"/>
    <p:sldId id="279" r:id="rId13"/>
    <p:sldId id="280" r:id="rId14"/>
    <p:sldId id="281" r:id="rId15"/>
    <p:sldId id="270" r:id="rId16"/>
    <p:sldId id="282" r:id="rId17"/>
    <p:sldId id="284" r:id="rId18"/>
    <p:sldId id="283" r:id="rId19"/>
    <p:sldId id="285" r:id="rId20"/>
    <p:sldId id="286" r:id="rId21"/>
    <p:sldId id="287" r:id="rId22"/>
    <p:sldId id="288" r:id="rId23"/>
    <p:sldId id="291" r:id="rId24"/>
    <p:sldId id="292" r:id="rId25"/>
    <p:sldId id="293" r:id="rId26"/>
    <p:sldId id="325" r:id="rId27"/>
    <p:sldId id="271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4" r:id="rId36"/>
    <p:sldId id="301" r:id="rId37"/>
    <p:sldId id="302" r:id="rId38"/>
    <p:sldId id="329" r:id="rId39"/>
    <p:sldId id="326" r:id="rId40"/>
    <p:sldId id="327" r:id="rId41"/>
    <p:sldId id="328" r:id="rId42"/>
    <p:sldId id="272" r:id="rId43"/>
    <p:sldId id="330" r:id="rId44"/>
    <p:sldId id="331" r:id="rId45"/>
    <p:sldId id="334" r:id="rId46"/>
    <p:sldId id="305" r:id="rId47"/>
    <p:sldId id="306" r:id="rId48"/>
    <p:sldId id="332" r:id="rId4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3129" autoAdjust="0"/>
  </p:normalViewPr>
  <p:slideViewPr>
    <p:cSldViewPr>
      <p:cViewPr varScale="1">
        <p:scale>
          <a:sx n="114" d="100"/>
          <a:sy n="114" d="100"/>
        </p:scale>
        <p:origin x="200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34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71860AB-397E-3289-9031-35A83BEAE0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4BB224-577D-EC96-BFE1-6DB3B58FCBB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fld id="{43033E78-112D-CE4E-8B2F-94B33362BFDF}" type="datetimeFigureOut">
              <a:rPr lang="de-DE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2ACD4B2F-A361-8C04-53D4-B7197F6965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7223421C-F7B4-88A0-6F3D-6D79DA83EF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7D2815-1607-4F3B-B7A2-A980B272B2F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unga" pitchFamily="2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85C464-0F5B-91A5-25C1-570C2D0018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6FBEDD-8464-A04E-8A9E-4543B8160414}" type="slidenum">
              <a:rPr lang="de-CH" altLang="de-DE"/>
              <a:pPr>
                <a:defRPr/>
              </a:pPr>
              <a:t>‹N°›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Espace réservé de l'image des diapositives 1">
            <a:extLst>
              <a:ext uri="{FF2B5EF4-FFF2-40B4-BE49-F238E27FC236}">
                <a16:creationId xmlns:a16="http://schemas.microsoft.com/office/drawing/2014/main" id="{DAD837D9-E7BC-E864-A594-BBABDB2EC8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Espace réservé des notes 2">
            <a:extLst>
              <a:ext uri="{FF2B5EF4-FFF2-40B4-BE49-F238E27FC236}">
                <a16:creationId xmlns:a16="http://schemas.microsoft.com/office/drawing/2014/main" id="{4765C022-9E1D-9A68-AAFF-A6567B2634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fr-FR"/>
          </a:p>
        </p:txBody>
      </p:sp>
      <p:sp>
        <p:nvSpPr>
          <p:cNvPr id="77827" name="Espace réservé du numéro de diapositive 3">
            <a:extLst>
              <a:ext uri="{FF2B5EF4-FFF2-40B4-BE49-F238E27FC236}">
                <a16:creationId xmlns:a16="http://schemas.microsoft.com/office/drawing/2014/main" id="{59FB2EB5-F1F0-9797-C239-EBDD010A84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fld id="{DDF5F1FF-4309-4B48-83DE-63C8D6B4E158}" type="slidenum">
              <a:rPr lang="de-CH" altLang="de-DE" smtClean="0"/>
              <a:pPr/>
              <a:t>1</a:t>
            </a:fld>
            <a:endParaRPr lang="de-CH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6FBEDD-8464-A04E-8A9E-4543B8160414}" type="slidenum">
              <a:rPr lang="de-CH" altLang="de-DE" smtClean="0"/>
              <a:pPr>
                <a:defRPr/>
              </a:pPr>
              <a:t>39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98270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89727-630D-CC8D-4996-D618A0E96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D8C276-5181-F555-CBBE-7A2187C8E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9250" y="5995988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BBE475-FFF0-5140-D911-C5152519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1785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8E06CD8B-6C67-3644-8D5C-B2B723E5C07E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3919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A915A2-F04E-2487-90A2-6A8543800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B20AEF-5411-A15A-1237-779ECC7AB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A6ABB2-B31F-DA45-5E12-92BC33478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78D09905-1891-2543-AE24-3BFFB725A77F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304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71AC51-1C78-BD0B-DD5B-DD4EF7A1E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967BCB-6ADD-AC33-9A5D-889B5A9B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F36458-9797-48B8-E327-E00B8B91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03AB350-1D4E-4A4A-ADE6-07CCD5C8D69E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66352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6BBE012-309A-D60C-2D14-C7971A832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F42C55-C6FC-353F-8B2B-B8A680EF4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B1A225-CC24-C861-FCE6-40474DEED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CF54692D-026F-5F4D-B92E-8DD339C81A3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6460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08935C2-4F41-7E1C-58E7-7CB89FECE8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714D1FB-080B-CAF1-20F2-DA97629D36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8DD5FA5-9CDF-518F-3C89-60DB436542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B2D427D-9D4A-6743-8072-24F253B7BD96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5000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70EA45-F9D9-360B-3A2C-A8E6C6CC5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379B-0D88-A84C-98E5-C8AD8D62D228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DFD08-31AD-F904-9C51-16BC9F4F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69F3E8-EB3B-42EE-AE9B-12EBE2D84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A89D-643E-A24D-A30A-AD11883BD5E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818914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AD2BC5-381F-C7E8-452F-42680A8F5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F0960-8E37-8542-8F3A-77D469FC568B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9B7B91-3FC6-AE52-144E-C04EE6C08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50CC32-D8CD-CA87-08B3-8503505D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4C00-C543-3F44-BF19-C0F49E3065F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287813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1984C6-2FF8-4016-5E01-93BA52314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3DF73-D281-7743-A81F-8C34824B6BF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81C0DA-2A52-2BE9-DA12-80F54E0A5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CE23A0-E8F7-F9D5-975D-17051CDD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4F75D-6F13-0F4B-BCE3-686E4F3AA86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583131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BD54650-F62D-1E36-93F3-04A6E9D3D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9677C-2E2F-3C4C-A6D2-7D74D8F46B5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4A85F5FC-4C63-41E7-4E0D-D7A5C1AC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2CDBAD99-BBE8-8FF0-2F96-35785225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9FA05-B449-1640-A689-C9879BB97A1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388471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9110B065-9142-025C-F7F0-25860D306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15FFE-C4B6-214A-B8F1-A2CF86851984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22617107-D70B-4A25-D791-E5AB11935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EBBA0D8-F651-993D-F7F3-E7AB021A2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4FD6-36B2-744B-8D3A-D0042A2583E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002952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3F1AA06-9228-6F90-50E0-898F9285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5D403-F003-0140-A657-B63B9C14DFCA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D0A9CADC-672E-0C2D-2254-D5B7B7FD7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73789E86-BA92-A9F1-416B-93CA6E097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29FB-60C0-8E42-9E3C-FB55693B045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126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8B36DE-7520-F4CD-5C9F-800B216D6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C8AFB4-D630-E1DA-9D37-F3A2D372A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AED9D0-21C8-55E9-FD6A-83838836D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0BF9940-F23A-9A43-BFC6-2CB3F22B65DB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3852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6CD73DD7-C3FB-F2F7-E980-0F98D28AD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0BA7-6A81-C24D-B69C-3771DB06657C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C10A0DCC-5770-D259-7F99-0A7AAB2F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3D532B12-0B2B-7C43-A59D-EEA37B56E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53A9-3A22-E648-BD25-F454E6010FB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549507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60F90BD-2E58-A21A-065E-E46BB2DD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62E36-9CE4-4F40-80DF-7FEDFC24AB9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5DBFC4E-8626-A9B8-6ED5-0A8CDE796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C3FB356-103C-A572-AE32-0E16FB08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7BD7-5D62-8A4B-BF1A-3DFA9E285E9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892701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23775B6-3206-4F8B-A5E1-08C244E98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114A-19F6-AF4C-BEA0-3F63F0E66895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3613BACA-7E32-B37C-FC52-8235C48C5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02D9103-8FC3-C7C0-80A0-71727C04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48FBC-301D-414E-8583-9C26297E796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623844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570199-23A6-2573-D3B6-867CCB8D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7E5C3-F486-8A43-B04C-A92182F86E34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6CE294-525B-AF4C-77C4-3346ADEB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583171-D8FD-C801-3503-378817E7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535C-3C28-1B45-9B13-C4C77CC45AF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31363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F80315-CEE8-D4A1-FEF3-89DA7D66A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05D70-B68A-784F-81B6-7E82A4FB16E8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0CD579-FA19-1BCA-1C69-732544E4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4A834C-4AB3-2073-CE1A-64C65EE5D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D4E49-3333-614B-A4C0-70C87C57062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36949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5AAA81-1CAD-506F-5ED8-3CC1E322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DF92E-640F-B542-8C59-F71696275731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3ABE43-0614-72A8-EDF2-8264F139D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DCC4A0-2EB7-D67C-6379-C9DDC2AE5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84C7-CE0B-FD44-A980-BC4BFA7E9292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243085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66D66E-CFAB-5F46-063C-537A3CEDD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2DE03-E070-EF45-9091-691F405C73A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63D9C9-A2DA-95A9-C20E-01A9C0796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66FECC-11B2-8BCF-53F8-172F1240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47F-6E9C-C040-B148-FE20F1A75B3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526227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197F5A-BE6A-56EE-F2A1-F846A4D75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17163-8DC0-D449-8EE1-E1C8769557A0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F6F96A-2EC9-466C-A8A5-F5EB86650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CC6468-3326-E37F-E190-9309363C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5C64F-E762-FA42-9293-E879E25DE892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837126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8296847-9908-2431-16F8-9CD53CB94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3553B-D651-EF49-BCD4-E9B2BF7101B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5177341-A8EA-A406-3FF7-F84E7F77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F82F2DB-6E93-BA4D-EB6D-F075DD07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15F7D-C720-0F42-99D6-AEAF8B037B38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107157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17BF2045-4698-4994-72C9-C72E23D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C1C0C-F157-6E42-A7A8-28C7CF3A652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C9BCCF5-683A-3EC1-5C33-518F69E2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B98F1BB-96F8-C394-0A69-B1F974AFF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0C363-64B2-7949-A644-0245E8FE37D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71683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CE45CD-4E41-8BB8-0B19-B5912C953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969DB0-1FC7-3340-5917-12B108EE7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109616-1D72-EA2C-D369-A1D45BAF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875976EC-6D50-8045-B95E-203CDB3E5C76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61075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0ABAED3-3C3B-3B10-48B0-6BE7E89D0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B83-C756-2647-9912-DB9FF6B5BDB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ADC38162-5C1C-5EBE-0B9D-A6345A8B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7F9F3797-CFCC-E1DA-A883-6CB323091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9A5B-6A72-284E-A343-0D3ED84FFA3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4316330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CCAA55F8-5B6D-7024-354F-D2A95073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092A-63E2-CC44-8798-952AC7745DC5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938B218B-4E0B-A5AE-FAFA-5192DCC06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F2A60C00-7AE0-BC14-0B6E-5473EA91B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B20D8-2C65-6D41-8851-9E51E3FB3BA6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425469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B667FD1-F9D6-7B1B-F47B-2AD2BC672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0621-B5AC-454C-99BB-56B925051894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7312BC8E-B032-4322-DCA3-F5C928664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83F6815-1ADB-0289-AD91-E07E85B65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0298-036D-9B42-A4BB-C369E21EB69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3690489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9750A52-DA20-8B1F-C993-B56AA0EF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0546-B43A-3349-9A03-4F752744384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BA86911-107D-0BFE-A534-65D73B5C1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235A3BD2-833F-83A4-09B7-41344EE33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E83C9-449E-D94D-BFEA-D33B736E1EA2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822837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A74317-F052-922E-90B4-C8270401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18F34-36F4-664B-BE7E-C0BF8F1951AB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A4034F-1628-49B9-07E2-051EA05E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F530B8-026E-686F-B2AC-80FFDEB0D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6765-E17E-C44B-BC09-75B3849B0235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5907189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65E47D-0854-09A6-FC94-AA2DA99F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5E23A-089F-5D4A-8777-D59EEAB7C050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CB06F2-8696-FA6F-575D-04417CB3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23708E-969A-6A07-281F-F99BF2726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3E637-F1A9-884C-907D-346A652B8F95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4411060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133DDC-6BAA-4D0D-392F-616785F85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036EF-A251-D543-81E4-548CF166D6E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75E344-6436-0367-A6F5-13B41E93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6B1353-932F-F47F-9BF3-7850C3B1D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C6208-EA0E-544D-8E25-D48F5EF4CD9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5297300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4B24CD-8D65-C904-45EE-10DC3F08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26525-4A4C-C24B-BB95-7A6B97C6FF4C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0D3420-7573-D027-2D56-90069502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2C35F2-BF02-DDF8-D7CC-216B7E0FB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440F6-F897-C94C-AD92-53733012A87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0805509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5A65C6-1DCC-0F48-6CAB-F416839B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672E4-4788-284C-9CDB-07BB660A204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992B76-0ECB-E395-DF6D-71384BB1A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34B82A-1DEC-B6D0-07D3-7F4CEEEF6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4BBD7-EF14-794A-B5A1-326080BCF17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727412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1DA7B4F-8BC5-35FE-0A74-5A746056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7FAA2-23BD-A94B-8B63-D67A7958067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ABBC8FD-B8D4-3852-8C8B-0B0385C5C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CEF307A-A629-C9D8-348D-CEFFA8AC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02857-82AC-AC43-A6C9-25F3A20A1AA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94921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5C3FAC-7CCC-C040-EA4F-44CA9B552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DDC6B6-1638-FE8A-D61C-2F0F7423E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983747-CF1E-4D9A-EDCF-82B3AAAE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D27972C-233B-034D-8EF3-934C34AD848D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09646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0D78220-E979-D5D9-43D8-7A9745DC5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45BCD-169C-6145-9166-0A37D3690771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187194B-D092-0388-1A89-5F24157E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FC7EC65-D6C7-6EF0-FC01-E657CCA9C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E4C8A-1D8E-7048-B06F-E746D463B5C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5662986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BC2375C-5318-271E-8A59-57F2F2A42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70ADB-3E45-2748-9DD9-C606B7412B3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64BAA00-01C2-548A-0834-9BAF68DC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67DA85ED-3B40-0017-2EA9-49C06D4F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7227-F436-8541-A663-32FA2C30A322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701325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CF9DA007-4591-352D-4AF3-95E1F565F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BAF4-3388-E548-8349-24BF919A7D4A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365E4D3C-FB9A-42BF-72C5-A05F9A5C2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787D989-296F-F7D8-97C5-5B630844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9FB50-709F-B941-AA1C-E60F82762641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0419821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7FDD4A4-1DDC-47A7-23EB-437717652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6188-5039-4546-ADDF-5609CA2CA9E5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DC80F57-3478-4FA7-FBB3-E47FA52F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20999FD2-9517-2A9F-2B89-181B009F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5FCA1-81EF-3E4C-B9EF-C3979E12F68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0619836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418A307-6867-CDEE-FAC3-4B86225AA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296B1-57EB-D74F-9C93-9FC15DB83D7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F5D479A-1E7B-2FA0-B39F-B2CCC7D6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C8F2ADC3-6D7A-0295-6194-124F86CC1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F9553-3A0E-6B41-A630-AE1AF308234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2782774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5CD558-DC0F-7A94-F7C3-1D26F5A2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2982-0ED3-FD44-B083-6315D0C3369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FE28B5-627E-BC7D-839E-3666B36E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17C618-0181-2604-D218-549A854D1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5DEB2-54BC-BE4F-B4CD-016933BA0A35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137364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A0C845-F749-B6C0-6956-87FCB8EE8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B986-7587-454A-8E67-AC34B9E68963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810B3A-8CD3-DCC9-E4B2-917E944C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19DB4D-41CD-9CB5-A976-0C631415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71B68-F74A-8246-A1C3-8336C3990C51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07204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5DCB82-7F10-080F-2627-50C969ADE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DFCD-6023-C646-89CF-A10C3B0E792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901541-D871-73F0-2F3F-630A51C4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A268CA-43EE-92C3-BBD7-A26104D9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BC96B-442C-EA4E-B761-4E6601629A9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0779463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83D5E-0ECC-F25C-6F39-4A7DF61F0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D855C-1F96-4B40-A49A-78DF8846BC78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F95AF-7CA4-E99B-B899-76DD80D4E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72D47D-C6EC-8808-6B1D-437070DF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CB8AB-89C4-4749-A843-1A32A533E43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303111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228346-7CAA-9E18-7E9A-4D71601BF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3ABA-4770-9A41-B365-E4E168D5744A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D765B4-A3C2-3EE1-C975-83E1A1CD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C69E48-32DC-53AB-08E1-DA00E442A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B763E-7452-7049-960B-D094A0144EF6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75320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6BFD28F-F723-33EF-440C-470A5859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8F792BF-D280-92B7-2801-B6D19602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422BF13-32BF-B366-20E4-89CE37D8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A5F63DA0-35E2-B846-BEA0-251302B353D1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042123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C4ADCD3-63F3-31B4-1BD5-AA4655CEE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B6399-855F-6445-98D2-0DCE12289B78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F2A389B-D07E-01DD-862A-74C41B8A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05F5EAB-D2FA-288B-052F-1B958F2ED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078CC-510E-414B-A325-26B194C71741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7872133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023119B-E589-8907-F68D-785F9EA9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DE461-C58E-7046-9750-8699339BE11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730AB1A-E714-752B-C265-5305772F4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FACBF91B-2297-8E3A-27E5-484D7389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B2377-9822-CA46-9D42-CE769155B434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2987570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1185D9F4-AED5-3D10-B7FF-3BEDFFC81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72B4D-3809-6549-B547-8E16CA438A72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7CDFE5E-925F-4C1F-6E05-3B286DC0A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FB1398C-B6A6-D9B4-40E0-D16555F30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B577-4579-7441-BE55-1422613E09E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2662413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57585AD9-1541-573B-0A94-5DF1043E3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51FE2-5F60-4F4B-94CF-E967B4F06373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5290FEF-BB5B-229A-8D9B-02AA1FBBF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596DBBD-5C77-1B6D-C0EE-C5D6831C2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E9651-A3D1-6045-9D4B-63236A08023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5960739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97FD6AD-ABFA-CD3A-AAD4-857E8F4C4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2ABCA-F268-044D-8133-703D9594A400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11D343E-52F2-30D9-53CC-C1A6CEBAE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E5A6CB1-4374-9352-F8C3-154AC3775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C7E2-7D91-7141-9454-9CDC9B414F4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8458026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4B73D89-4FA7-510C-B423-D2711410F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E73E2-3859-4A45-8CC9-A52F1A816798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9DE7ED5-4310-0336-124C-1F14976CC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8BD1115-9E07-D974-3C39-9C2B52314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86E90-1615-724E-A098-8C804A2BD08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8641387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3E120E-7910-E518-32CC-5509F43E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EC8D4-4CE8-F747-BDD3-01BABCF9796E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110979-664C-8905-8D1D-66C660B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73F537-2FC9-E0D5-CCC8-084DC79C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9F7BF-7518-D04E-876A-764CC499A62C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387539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A910CB-5468-257C-4396-E1E50DBA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482BF-169C-8A4A-87C4-9B9AF1B970E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B36EEA-279A-6CD3-9C35-312F0751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282908-B48B-13CB-1FF9-857E52E0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FB9E-A645-634B-99E4-892167F6C0B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1316464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7BFE5B-7441-1431-4D7F-9391EFC5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E8801-DAE3-684D-BFB3-9D7D36AE39DC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F6B2D0-9E8C-0869-0ED5-1126D0A42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925FAB-82C2-62CD-0ACF-C3E207F6C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39D9D-F6F4-3244-BA71-5E75684873E1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426705596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611712-1DB0-325D-5B56-7008312A6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BA633-3F2A-6744-9899-21D71CC1469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0641AD-DD17-E459-888D-55A9CB198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B02ADD-DEA1-4D87-551F-23909B976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E995-3652-064D-837A-4C16A328195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18459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8D6AC072-9EB8-FA81-AC11-4492E4D8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 useBgFill="1">
        <p:nvSpPr>
          <p:cNvPr id="3" name="Fußzeilenplatzhalter 4">
            <a:extLst>
              <a:ext uri="{FF2B5EF4-FFF2-40B4-BE49-F238E27FC236}">
                <a16:creationId xmlns:a16="http://schemas.microsoft.com/office/drawing/2014/main" id="{CD6FC8C3-58E8-85F7-84C4-06FA155C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1826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D6A23-D879-4675-3BFC-21754837C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5DAC5-FF22-3548-B0A8-D113B1219E0F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71C8D7-C7FF-5CF9-C7BB-6D82C64E9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41EDDF-EAA9-EA32-6DC1-B7D3A38EB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F1765-2CBE-8F44-B50F-162014ADAF1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6225531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F1BA1A7-5BD1-D094-065E-0B72A32B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F27E1-5C3D-314B-9B55-BC2997D2292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2D09C313-6CA6-37CC-02F3-AF7F58E44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4747004-117D-2AE1-713E-ABB8A2E59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40C8D-767E-4B43-A1FE-8D16DFDD4CB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7098031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18F864F9-CED8-81FD-7556-D62249E65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B524-415C-7940-A436-BDD829546626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35970C54-5AF2-F81E-9A01-68004D6D8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FE100418-7A81-DEDC-A889-A9C6734D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769B-93C5-424A-BE69-28B78FF068D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6113812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8F42E2C9-21A5-2FF5-546B-1997C63D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9A440-6A26-244E-B3FB-821412FBE735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396E6B9C-C21D-10AE-04D8-8EF48A46B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1DCE5834-A36C-4A1A-0122-B122E08B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C008A-2CBE-D942-8155-594C7E0B1B5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8400305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C9C02AC0-4B60-68DF-6B8A-596C5870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CE62A-0388-F348-914D-4AA32E9C6563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5B1AE51-CB27-3E76-DD80-5F2F52FE3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80195EC0-EA93-63B7-51C6-BEEFF580A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02570-A2A8-4543-A006-AE158E8932D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4040236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DCE7610-98EB-C26E-5BAC-3787BF05D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76D14-36E4-BA48-81E6-351BB40216A2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D1ADB2D-B9FE-E0E3-9CA5-A5B0220E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9659EA3-0E45-B5B3-7552-8EC389F1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4055-4CC0-6542-A904-C8C14C2032A8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0637391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950C0A8-F321-2796-83E0-E1E3C85BD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25AAD-C5BE-3A47-AF57-7BFBA80F01F0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718D6B9E-A66B-10D9-154F-AF83AB8B2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2C9FBC97-D88A-1BF8-7DE3-9A108813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6C35-3522-9C46-B03C-7904B98DF9B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5629002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E3C10F-A162-ECA9-3B61-557A5FE8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1FB4-BA72-7646-87B4-487E1FE64272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74550D-9034-6433-1390-F05749C8C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127DB7-347F-E57F-069C-F656754D0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0B397-9B40-AE44-B3D7-FE384A35101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5618338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A07168-44A8-8C73-DA7A-17CB0F49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A18B4-79B1-384C-9B32-E6C69B108A00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F9EC7B-6DBB-C163-13C0-E07A63D4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837DEA-21AF-848B-376D-8A07E8F59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F0DE4-C534-804E-B4B1-0B4E2482730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47646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98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57E3980-AF38-ABE4-A397-0FC7ACD7F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E55A61-29C6-6E1E-E8C4-68F5A8A47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F696206-FE97-5E74-CF35-200013608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A0B25FD-30CB-3045-AC05-AD4AACA683B3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164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8188FEF-2980-6359-6E78-34B7CB71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AAA9CE-A99F-6238-1808-20CE28098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05FAFA-FBD2-A482-5812-82E225AE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6EFF3785-09D6-BC43-A045-D4C74AB1B1CA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4342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1BC3ADE8-0B55-D2FB-C86E-911F33F36D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F72089F9-990C-DA6F-D2BD-DDDD43D559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380FAB-7534-B375-F6C4-071E26D84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 useBgFill="1">
        <p:nvSpPr>
          <p:cNvPr id="5" name="Fußzeilenplatzhalter 4">
            <a:extLst>
              <a:ext uri="{FF2B5EF4-FFF2-40B4-BE49-F238E27FC236}">
                <a16:creationId xmlns:a16="http://schemas.microsoft.com/office/drawing/2014/main" id="{FF40CF6C-93E6-7D88-ADD2-AD8BE2E8C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30" name="Picture 9" descr="C:\Users\dak\Desktop\hep_logo [klein].jpg">
            <a:extLst>
              <a:ext uri="{FF2B5EF4-FFF2-40B4-BE49-F238E27FC236}">
                <a16:creationId xmlns:a16="http://schemas.microsoft.com/office/drawing/2014/main" id="{F8C085AB-4EBB-E908-DB53-81F14A7A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65AB2950-78F7-1849-1AC0-A5828635B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der </a:t>
            </a:r>
            <a:r>
              <a:rPr lang="de-CH" sz="900" dirty="0" err="1">
                <a:latin typeface="Frutiger 45 Light" pitchFamily="34" charset="0"/>
              </a:rPr>
              <a:t>bildungsverlag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900" dirty="0">
                <a:latin typeface="Frutiger 45 Light" pitchFamily="34" charset="0"/>
              </a:rPr>
              <a:t> www.hep-verlag.ch</a:t>
            </a:r>
            <a:endParaRPr lang="de-DE" sz="900" dirty="0">
              <a:latin typeface="Frutiger 45 Light" pitchFamily="34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5DDA390F-BF8B-C0CC-DE8D-7187958CA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sz="900" dirty="0">
                <a:latin typeface="Frutiger 45 Light" pitchFamily="34" charset="0"/>
              </a:rPr>
              <a:t>      </a:t>
            </a:r>
            <a:r>
              <a:rPr lang="de-CH" sz="900" dirty="0" err="1">
                <a:latin typeface="Frutiger 45 Light" pitchFamily="34" charset="0"/>
              </a:rPr>
              <a:t>Brunetti</a:t>
            </a:r>
            <a:r>
              <a:rPr lang="de-CH" sz="900" dirty="0">
                <a:latin typeface="Frutiger 45 Light" pitchFamily="34" charset="0"/>
              </a:rPr>
              <a:t> </a:t>
            </a:r>
            <a:r>
              <a:rPr lang="de-CH" sz="1100" dirty="0"/>
              <a:t>•</a:t>
            </a:r>
            <a:r>
              <a:rPr lang="de-CH" sz="1100" dirty="0">
                <a:latin typeface="Frutiger 45 Light" pitchFamily="34" charset="0"/>
              </a:rPr>
              <a:t> </a:t>
            </a:r>
            <a:r>
              <a:rPr lang="de-CH" sz="900" dirty="0">
                <a:latin typeface="Frutiger 45 Light" pitchFamily="34" charset="0"/>
              </a:rPr>
              <a:t>Volkswirtschaftslehre – Ausgabe </a:t>
            </a:r>
            <a:r>
              <a:rPr lang="de-CH" altLang="de-DE" sz="900" dirty="0">
                <a:latin typeface="Frutiger 45 Light" pitchFamily="34" charset="0"/>
              </a:rPr>
              <a:t>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sz="900" dirty="0">
              <a:latin typeface="Frutiger 45 Light" pitchFamily="34" charset="0"/>
            </a:endParaRPr>
          </a:p>
        </p:txBody>
      </p:sp>
      <p:pic>
        <p:nvPicPr>
          <p:cNvPr id="1033" name="Picture 9" descr="C:\Users\dak\Desktop\hep_logo [klein].jpg">
            <a:extLst>
              <a:ext uri="{FF2B5EF4-FFF2-40B4-BE49-F238E27FC236}">
                <a16:creationId xmlns:a16="http://schemas.microsoft.com/office/drawing/2014/main" id="{E57CE3AB-4DBF-84BF-6FBB-4A91D3EB9A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6286500"/>
            <a:ext cx="155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8">
            <a:extLst>
              <a:ext uri="{FF2B5EF4-FFF2-40B4-BE49-F238E27FC236}">
                <a16:creationId xmlns:a16="http://schemas.microsoft.com/office/drawing/2014/main" id="{093790DD-0AB8-098B-6BA8-10E0575B0A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4313" y="6572250"/>
            <a:ext cx="3857625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unga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unga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ung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itchFamily="2" charset="0"/>
              </a:defRPr>
            </a:lvl9pPr>
          </a:lstStyle>
          <a:p>
            <a:pPr eaLnBrk="1" hangingPunct="1">
              <a:defRPr/>
            </a:pPr>
            <a:r>
              <a:rPr lang="de-CH" altLang="de-DE" sz="900">
                <a:latin typeface="Frutiger 45 Light" pitchFamily="34" charset="0"/>
              </a:rPr>
              <a:t>der bildungsverlag </a:t>
            </a:r>
            <a:r>
              <a:rPr lang="de-CH" altLang="de-DE" sz="1100"/>
              <a:t>•</a:t>
            </a:r>
            <a:r>
              <a:rPr lang="de-CH" altLang="de-DE" sz="900">
                <a:latin typeface="Frutiger 45 Light" pitchFamily="34" charset="0"/>
              </a:rPr>
              <a:t> www.hep-verlag.ch</a:t>
            </a:r>
            <a:endParaRPr lang="de-DE" altLang="de-DE" sz="900">
              <a:latin typeface="Frutiger 45 Light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4" r:id="rId1"/>
    <p:sldLayoutId id="2147484915" r:id="rId2"/>
    <p:sldLayoutId id="2147484916" r:id="rId3"/>
    <p:sldLayoutId id="2147484917" r:id="rId4"/>
    <p:sldLayoutId id="2147484918" r:id="rId5"/>
    <p:sldLayoutId id="2147484919" r:id="rId6"/>
    <p:sldLayoutId id="2147484920" r:id="rId7"/>
    <p:sldLayoutId id="2147484921" r:id="rId8"/>
    <p:sldLayoutId id="2147484922" r:id="rId9"/>
    <p:sldLayoutId id="2147484923" r:id="rId10"/>
    <p:sldLayoutId id="2147484924" r:id="rId11"/>
    <p:sldLayoutId id="2147484925" r:id="rId12"/>
    <p:sldLayoutId id="2147484926" r:id="rId1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platzhalter 1">
            <a:extLst>
              <a:ext uri="{FF2B5EF4-FFF2-40B4-BE49-F238E27FC236}">
                <a16:creationId xmlns:a16="http://schemas.microsoft.com/office/drawing/2014/main" id="{56CF7EC9-6878-2DA5-C286-072004AB80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4339" name="Textplatzhalter 2">
            <a:extLst>
              <a:ext uri="{FF2B5EF4-FFF2-40B4-BE49-F238E27FC236}">
                <a16:creationId xmlns:a16="http://schemas.microsoft.com/office/drawing/2014/main" id="{D56B341F-D724-301D-6355-ED5F567A31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D5229-B94B-5C5E-E5DC-FAC21F6D8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057858D0-F27B-FD41-AE94-F173D46D5125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7C95F8-AB70-B9A7-8AF5-D2B46B906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F9850C-6DD7-C909-3F05-95B2298E3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DFACFAC-14AE-8F43-9896-F5743489E4BF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9" r:id="rId1"/>
    <p:sldLayoutId id="2147484860" r:id="rId2"/>
    <p:sldLayoutId id="2147484861" r:id="rId3"/>
    <p:sldLayoutId id="2147484862" r:id="rId4"/>
    <p:sldLayoutId id="2147484863" r:id="rId5"/>
    <p:sldLayoutId id="2147484864" r:id="rId6"/>
    <p:sldLayoutId id="2147484865" r:id="rId7"/>
    <p:sldLayoutId id="2147484866" r:id="rId8"/>
    <p:sldLayoutId id="2147484867" r:id="rId9"/>
    <p:sldLayoutId id="2147484868" r:id="rId10"/>
    <p:sldLayoutId id="214748486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platzhalter 1">
            <a:extLst>
              <a:ext uri="{FF2B5EF4-FFF2-40B4-BE49-F238E27FC236}">
                <a16:creationId xmlns:a16="http://schemas.microsoft.com/office/drawing/2014/main" id="{1FDC334B-8A9A-6862-63F8-8E1D47774DD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26627" name="Textplatzhalter 2">
            <a:extLst>
              <a:ext uri="{FF2B5EF4-FFF2-40B4-BE49-F238E27FC236}">
                <a16:creationId xmlns:a16="http://schemas.microsoft.com/office/drawing/2014/main" id="{6B7DCBE0-90C2-0389-D71F-F4E647E9E6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C5C564-D296-07C6-5BC2-FA5D76195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04E49529-7757-1249-8220-9904D10A7D91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6CB564-2218-9FDE-4A5E-FE7FAD321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2DAE88-0A24-30F4-7B6F-7F082521C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2CB2E27-23C6-B741-848E-CC22329DEDD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platzhalter 1">
            <a:extLst>
              <a:ext uri="{FF2B5EF4-FFF2-40B4-BE49-F238E27FC236}">
                <a16:creationId xmlns:a16="http://schemas.microsoft.com/office/drawing/2014/main" id="{C0EAF258-6F37-DB68-D3E5-FAED4C2032D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38915" name="Textplatzhalter 2">
            <a:extLst>
              <a:ext uri="{FF2B5EF4-FFF2-40B4-BE49-F238E27FC236}">
                <a16:creationId xmlns:a16="http://schemas.microsoft.com/office/drawing/2014/main" id="{F3F6077A-48BF-D477-F17F-047DD5AFF32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1397AB-7ED9-4CDC-9F19-33B0E032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0A914031-B400-E84A-9809-2B78EB6D9A0D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6D916D-D64B-D9FE-B470-7DB61AF8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7A1D0B-2B40-3777-B0BB-21EFB17C3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83F386-CB39-4E4E-91EF-AF39AE88E728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elplatzhalter 1">
            <a:extLst>
              <a:ext uri="{FF2B5EF4-FFF2-40B4-BE49-F238E27FC236}">
                <a16:creationId xmlns:a16="http://schemas.microsoft.com/office/drawing/2014/main" id="{8FF17F69-C722-CB38-1613-DD238016E51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51203" name="Textplatzhalter 2">
            <a:extLst>
              <a:ext uri="{FF2B5EF4-FFF2-40B4-BE49-F238E27FC236}">
                <a16:creationId xmlns:a16="http://schemas.microsoft.com/office/drawing/2014/main" id="{7BE3607B-7D4E-69FE-5ACC-99E74F0D4A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D2C79B-13DA-FA4E-67A0-20B1FF7A7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D3CEA1D9-9194-B645-8ED6-BE5562FFF6A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6B831E-2D9B-B24C-8CDE-3F8528380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D7D453-A487-D0D2-7A70-C063ED1FA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1D1E887-BC92-E34E-BFC2-F7365434129D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2" r:id="rId1"/>
    <p:sldLayoutId id="2147484893" r:id="rId2"/>
    <p:sldLayoutId id="2147484894" r:id="rId3"/>
    <p:sldLayoutId id="2147484895" r:id="rId4"/>
    <p:sldLayoutId id="2147484896" r:id="rId5"/>
    <p:sldLayoutId id="2147484897" r:id="rId6"/>
    <p:sldLayoutId id="2147484898" r:id="rId7"/>
    <p:sldLayoutId id="2147484899" r:id="rId8"/>
    <p:sldLayoutId id="2147484900" r:id="rId9"/>
    <p:sldLayoutId id="2147484901" r:id="rId10"/>
    <p:sldLayoutId id="214748490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elplatzhalter 1">
            <a:extLst>
              <a:ext uri="{FF2B5EF4-FFF2-40B4-BE49-F238E27FC236}">
                <a16:creationId xmlns:a16="http://schemas.microsoft.com/office/drawing/2014/main" id="{F9F186F4-C397-8607-89FB-1DBC9EE897B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63491" name="Textplatzhalter 2">
            <a:extLst>
              <a:ext uri="{FF2B5EF4-FFF2-40B4-BE49-F238E27FC236}">
                <a16:creationId xmlns:a16="http://schemas.microsoft.com/office/drawing/2014/main" id="{BF126989-8DAF-DD89-E77C-CFC1E1EE48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9C1215-5072-7291-9C43-258CDC6B6D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fld id="{B4AA811A-63C2-784E-B1A8-157B57D2E8A9}" type="datetimeFigureOut">
              <a:rPr lang="de-CH"/>
              <a:pPr>
                <a:defRPr/>
              </a:pPr>
              <a:t>04.03.25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B2DFEF-C0A1-9119-D430-6F4E16CFC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D31028-5AC6-8E02-620A-0597A3EFE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3AA6015-33C9-AE41-978A-6ADB2753B97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3" r:id="rId1"/>
    <p:sldLayoutId id="2147484904" r:id="rId2"/>
    <p:sldLayoutId id="2147484905" r:id="rId3"/>
    <p:sldLayoutId id="2147484906" r:id="rId4"/>
    <p:sldLayoutId id="2147484907" r:id="rId5"/>
    <p:sldLayoutId id="2147484908" r:id="rId6"/>
    <p:sldLayoutId id="2147484909" r:id="rId7"/>
    <p:sldLayoutId id="2147484910" r:id="rId8"/>
    <p:sldLayoutId id="2147484911" r:id="rId9"/>
    <p:sldLayoutId id="2147484912" r:id="rId10"/>
    <p:sldLayoutId id="21474849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>
            <a:extLst>
              <a:ext uri="{FF2B5EF4-FFF2-40B4-BE49-F238E27FC236}">
                <a16:creationId xmlns:a16="http://schemas.microsoft.com/office/drawing/2014/main" id="{43682B21-369F-6421-A84C-83254F208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68363"/>
            <a:ext cx="7772400" cy="1470025"/>
          </a:xfrm>
        </p:spPr>
        <p:txBody>
          <a:bodyPr/>
          <a:lstStyle/>
          <a:p>
            <a:pPr eaLnBrk="1" hangingPunct="1"/>
            <a:r>
              <a:rPr lang="fr-FR" altLang="de-DE" b="1"/>
              <a:t>L’économie de marché</a:t>
            </a:r>
            <a:br>
              <a:rPr lang="fr-FR" altLang="de-DE" b="1"/>
            </a:br>
            <a:r>
              <a:rPr lang="fr-FR" altLang="de-DE" b="1"/>
              <a:t>et le rôle de l’État</a:t>
            </a:r>
            <a:endParaRPr lang="de-DE" altLang="de-DE" b="1"/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82369D57-A405-20CD-3B3B-C863C5B8C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72E6FA34-6E2C-3B8C-67B7-D9EBC0C79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6804" name="Picture 6" descr="karikatur_thaves">
            <a:extLst>
              <a:ext uri="{FF2B5EF4-FFF2-40B4-BE49-F238E27FC236}">
                <a16:creationId xmlns:a16="http://schemas.microsoft.com/office/drawing/2014/main" id="{94114CC4-FF77-BC50-8437-833430A1C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2803525"/>
            <a:ext cx="80581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Text Box 9">
            <a:extLst>
              <a:ext uri="{FF2B5EF4-FFF2-40B4-BE49-F238E27FC236}">
                <a16:creationId xmlns:a16="http://schemas.microsoft.com/office/drawing/2014/main" id="{32E8C157-A953-81A6-2A77-78F0FA70F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373688"/>
            <a:ext cx="64087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fr-FR" altLang="de-DE" i="1" dirty="0">
                <a:latin typeface="Calibri" panose="020F0502020204030204" pitchFamily="34" charset="0"/>
              </a:rPr>
              <a:t>La naissance de l’économie de marché : « J’aimerais avoir une pierre. » « J’aimerais avoir un bâton. »</a:t>
            </a:r>
            <a:endParaRPr lang="de-DE" altLang="de-DE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7">
            <a:extLst>
              <a:ext uri="{FF2B5EF4-FFF2-40B4-BE49-F238E27FC236}">
                <a16:creationId xmlns:a16="http://schemas.microsoft.com/office/drawing/2014/main" id="{369D93C4-05AB-0559-8812-A3792908B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7042" name="Rectangle 3">
            <a:extLst>
              <a:ext uri="{FF2B5EF4-FFF2-40B4-BE49-F238E27FC236}">
                <a16:creationId xmlns:a16="http://schemas.microsoft.com/office/drawing/2014/main" id="{3D4031C8-DCC8-FA64-DE1C-A6BB8632A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85050F55-1549-6F51-A0B6-D5C05F3E2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7044" name="Text Box 10">
            <a:extLst>
              <a:ext uri="{FF2B5EF4-FFF2-40B4-BE49-F238E27FC236}">
                <a16:creationId xmlns:a16="http://schemas.microsoft.com/office/drawing/2014/main" id="{377FF9B0-784D-7010-07C8-240EA1CB2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FAA00"/>
                </a:solidFill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Externalités et politique environnementale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politique économique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ext Box 6">
            <a:extLst>
              <a:ext uri="{FF2B5EF4-FFF2-40B4-BE49-F238E27FC236}">
                <a16:creationId xmlns:a16="http://schemas.microsoft.com/office/drawing/2014/main" id="{79DFEBE9-FCFF-319C-2354-6942612AA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8066" name="Rectangle 3">
            <a:extLst>
              <a:ext uri="{FF2B5EF4-FFF2-40B4-BE49-F238E27FC236}">
                <a16:creationId xmlns:a16="http://schemas.microsoft.com/office/drawing/2014/main" id="{396AA5B9-96CD-168E-2D9B-0EDE423F9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07135D97-3EB4-1447-C7B3-957569BFA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</a:p>
        </p:txBody>
      </p:sp>
      <p:sp>
        <p:nvSpPr>
          <p:cNvPr id="88068" name="Text Box 7">
            <a:extLst>
              <a:ext uri="{FF2B5EF4-FFF2-40B4-BE49-F238E27FC236}">
                <a16:creationId xmlns:a16="http://schemas.microsoft.com/office/drawing/2014/main" id="{9A9550EA-56D2-A450-FA38-C444C6CF9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37861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rôle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des prix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</a:rPr>
              <a:t>prix</a:t>
            </a:r>
            <a:r>
              <a:rPr lang="de-CH" altLang="de-DE" sz="2400" i="1" dirty="0">
                <a:latin typeface="Calibri" panose="020F0502020204030204" pitchFamily="34" charset="0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</a:rPr>
              <a:t>relatifs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essentiels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coordination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millions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</a:rPr>
              <a:t> individuelles.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88069" name="Text Box 7">
            <a:extLst>
              <a:ext uri="{FF2B5EF4-FFF2-40B4-BE49-F238E27FC236}">
                <a16:creationId xmlns:a16="http://schemas.microsoft.com/office/drawing/2014/main" id="{F45353F6-37CB-5C12-167D-0A4617627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741738"/>
            <a:ext cx="8391525" cy="830262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 dirty="0">
                <a:latin typeface="Calibri" panose="020F0502020204030204" pitchFamily="34" charset="0"/>
                <a:sym typeface="Wingdings" pitchFamily="2" charset="2"/>
              </a:rPr>
              <a:t>Prix </a:t>
            </a:r>
            <a:r>
              <a:rPr lang="de-CH" altLang="de-DE" sz="2400" b="1" i="1" dirty="0" err="1">
                <a:latin typeface="Calibri" panose="020F0502020204030204" pitchFamily="34" charset="0"/>
                <a:sym typeface="Wingdings" pitchFamily="2" charset="2"/>
              </a:rPr>
              <a:t>relatif</a:t>
            </a:r>
            <a:r>
              <a:rPr lang="de-CH" altLang="de-DE" sz="2400" dirty="0">
                <a:latin typeface="Calibri" panose="020F0502020204030204" pitchFamily="34" charset="0"/>
              </a:rPr>
              <a:t>			</a:t>
            </a:r>
            <a:endParaRPr lang="de-CH" altLang="de-DE" sz="24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 dirty="0">
                <a:latin typeface="Calibri" panose="020F0502020204030204" pitchFamily="34" charset="0"/>
              </a:rPr>
              <a:t>Prix d’un bien par rapport au prix d’autres biens.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ext Box 6">
            <a:extLst>
              <a:ext uri="{FF2B5EF4-FFF2-40B4-BE49-F238E27FC236}">
                <a16:creationId xmlns:a16="http://schemas.microsoft.com/office/drawing/2014/main" id="{A0547E09-1761-0D24-17EB-A8C214A76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9090" name="Rectangle 3">
            <a:extLst>
              <a:ext uri="{FF2B5EF4-FFF2-40B4-BE49-F238E27FC236}">
                <a16:creationId xmlns:a16="http://schemas.microsoft.com/office/drawing/2014/main" id="{AC0BA90D-52B8-6D87-0C71-6F0784A0B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FCC35793-EF88-E2B3-701B-A81865D3D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749" name="Text Box 7">
            <a:extLst>
              <a:ext uri="{FF2B5EF4-FFF2-40B4-BE49-F238E27FC236}">
                <a16:creationId xmlns:a16="http://schemas.microsoft.com/office/drawing/2014/main" id="{256E749E-4C38-8DE0-33E6-59D37BDC2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391525" cy="30464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agissent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« </a:t>
            </a:r>
            <a:r>
              <a:rPr lang="de-CH" altLang="de-DE" sz="2400" dirty="0" err="1">
                <a:latin typeface="Calibri" panose="020F0502020204030204" pitchFamily="34" charset="0"/>
              </a:rPr>
              <a:t>main</a:t>
            </a:r>
            <a:r>
              <a:rPr lang="de-CH" altLang="de-DE" sz="2400" dirty="0">
                <a:latin typeface="Calibri" panose="020F0502020204030204" pitchFamily="34" charset="0"/>
              </a:rPr>
              <a:t> invisible » et </a:t>
            </a:r>
            <a:r>
              <a:rPr lang="de-CH" altLang="de-DE" sz="2400" dirty="0" err="1">
                <a:latin typeface="Calibri" panose="020F0502020204030204" pitchFamily="34" charset="0"/>
              </a:rPr>
              <a:t>guident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ressources</a:t>
            </a:r>
            <a:r>
              <a:rPr lang="de-CH" altLang="de-DE" sz="2400" dirty="0">
                <a:latin typeface="Calibri" panose="020F0502020204030204" pitchFamily="34" charset="0"/>
              </a:rPr>
              <a:t> au </a:t>
            </a:r>
            <a:r>
              <a:rPr lang="de-CH" altLang="de-DE" sz="2400" dirty="0" err="1">
                <a:latin typeface="Calibri" panose="020F0502020204030204" pitchFamily="34" charset="0"/>
              </a:rPr>
              <a:t>bon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endroit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là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où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nécessitées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mènent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i="1" dirty="0" err="1">
                <a:latin typeface="Calibri" panose="020F0502020204030204" pitchFamily="34" charset="0"/>
              </a:rPr>
              <a:t>répartition</a:t>
            </a:r>
            <a:r>
              <a:rPr lang="de-CH" altLang="de-DE" sz="2400" i="1" dirty="0">
                <a:latin typeface="Calibri" panose="020F0502020204030204" pitchFamily="34" charset="0"/>
              </a:rPr>
              <a:t> des </a:t>
            </a:r>
            <a:r>
              <a:rPr lang="de-CH" altLang="de-DE" sz="2400" i="1" dirty="0" err="1">
                <a:latin typeface="Calibri" panose="020F0502020204030204" pitchFamily="34" charset="0"/>
              </a:rPr>
              <a:t>ressources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efficace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89093" name="Text Box 7">
            <a:extLst>
              <a:ext uri="{FF2B5EF4-FFF2-40B4-BE49-F238E27FC236}">
                <a16:creationId xmlns:a16="http://schemas.microsoft.com/office/drawing/2014/main" id="{709AD648-F460-31FA-036B-E21C236F2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86313"/>
            <a:ext cx="8391525" cy="830262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fr-FR" altLang="de-DE" sz="2400" b="1" i="1">
                <a:latin typeface="Calibri" panose="020F0502020204030204" pitchFamily="34" charset="0"/>
                <a:sym typeface="Wingdings" pitchFamily="2" charset="2"/>
              </a:rPr>
              <a:t>Répartition des ressources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Décision portant sur la manière d’utiliser des ressources limitées.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ext Box 6">
            <a:extLst>
              <a:ext uri="{FF2B5EF4-FFF2-40B4-BE49-F238E27FC236}">
                <a16:creationId xmlns:a16="http://schemas.microsoft.com/office/drawing/2014/main" id="{E02D700B-61A0-5DDB-3634-430C37595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0114" name="Rectangle 3">
            <a:extLst>
              <a:ext uri="{FF2B5EF4-FFF2-40B4-BE49-F238E27FC236}">
                <a16:creationId xmlns:a16="http://schemas.microsoft.com/office/drawing/2014/main" id="{78190734-7A1D-624B-D4F7-0B616B19E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AE5DAA41-A8C3-8F25-2D53-0FF667665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773" name="Text Box 11">
            <a:extLst>
              <a:ext uri="{FF2B5EF4-FFF2-40B4-BE49-F238E27FC236}">
                <a16:creationId xmlns:a16="http://schemas.microsoft.com/office/drawing/2014/main" id="{446638FB-9670-BAE1-EC5D-690A5EB0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119188"/>
            <a:ext cx="8382000" cy="4154487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42913" indent="-350838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Quatre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fonctions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d’orientation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>
                <a:latin typeface="Calibri" panose="020F0502020204030204" pitchFamily="34" charset="0"/>
              </a:rPr>
              <a:t>des prix 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Indication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rareté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Répartition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ressources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efficace</a:t>
            </a: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Coordination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entre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offreurs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demandeurs</a:t>
            </a: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Signalisation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potentiel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d’innovation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DE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ext Box 6">
            <a:extLst>
              <a:ext uri="{FF2B5EF4-FFF2-40B4-BE49-F238E27FC236}">
                <a16:creationId xmlns:a16="http://schemas.microsoft.com/office/drawing/2014/main" id="{DF392D4A-F80E-83AC-47D2-B2CBC3092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1138" name="Rectangle 3">
            <a:extLst>
              <a:ext uri="{FF2B5EF4-FFF2-40B4-BE49-F238E27FC236}">
                <a16:creationId xmlns:a16="http://schemas.microsoft.com/office/drawing/2014/main" id="{DB433803-4723-B72B-F038-068CAD5EB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7DFF2347-D7AA-2301-8128-386FCCD6B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1140" name="Text Box 7">
            <a:extLst>
              <a:ext uri="{FF2B5EF4-FFF2-40B4-BE49-F238E27FC236}">
                <a16:creationId xmlns:a16="http://schemas.microsoft.com/office/drawing/2014/main" id="{2E4D7132-B770-A010-E2B2-A4F3EE199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Efficience et bien-être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consommateurs ont diverses propensions à payer pour un bien précis.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Mais sur le marché, tous les consommateurs paient le même prix pour ce bien. 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 Box 6">
            <a:extLst>
              <a:ext uri="{FF2B5EF4-FFF2-40B4-BE49-F238E27FC236}">
                <a16:creationId xmlns:a16="http://schemas.microsoft.com/office/drawing/2014/main" id="{34B668B1-70B1-79FB-226A-6251E81BC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2162" name="Rectangle 3">
            <a:extLst>
              <a:ext uri="{FF2B5EF4-FFF2-40B4-BE49-F238E27FC236}">
                <a16:creationId xmlns:a16="http://schemas.microsoft.com/office/drawing/2014/main" id="{BDC73E11-EBF7-F968-D1C2-05816F423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6E15A78B-E897-396C-6962-C1B6CBBD6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7">
            <a:extLst>
              <a:ext uri="{FF2B5EF4-FFF2-40B4-BE49-F238E27FC236}">
                <a16:creationId xmlns:a16="http://schemas.microsoft.com/office/drawing/2014/main" id="{9E040CD4-606F-81A4-8BE5-37D4F3910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4894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Le </a:t>
            </a:r>
            <a:r>
              <a:rPr lang="de-CH" altLang="de-DE" sz="2400" b="1" dirty="0" err="1">
                <a:latin typeface="Calibri" panose="020F0502020204030204" pitchFamily="34" charset="0"/>
              </a:rPr>
              <a:t>surplus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consommateur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Surplus</a:t>
            </a:r>
            <a:r>
              <a:rPr lang="de-CH" altLang="de-DE" sz="2400" i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consommateur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A = Propension 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payer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consommateur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A – Prix 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bien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convoité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Surplus </a:t>
            </a:r>
            <a:r>
              <a:rPr lang="de-CH" altLang="de-DE" sz="2400">
                <a:latin typeface="Calibri" panose="020F0502020204030204" pitchFamily="34" charset="0"/>
                <a:sym typeface="Wingdings" panose="05000000000000000000" pitchFamily="2" charset="2"/>
              </a:rPr>
              <a:t>des consommateurs :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somme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surplus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consommateurs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individuels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4822" name="Text Box 7">
            <a:extLst>
              <a:ext uri="{FF2B5EF4-FFF2-40B4-BE49-F238E27FC236}">
                <a16:creationId xmlns:a16="http://schemas.microsoft.com/office/drawing/2014/main" id="{40E21651-CF6F-FF7D-77E3-B35B35B57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143375"/>
            <a:ext cx="8391525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à"/>
              <a:defRPr/>
            </a:pPr>
            <a:r>
              <a:rPr lang="fr-FR" altLang="de-DE" sz="2400" b="1" i="1" dirty="0">
                <a:latin typeface="Calibri" panose="020F0502020204030204" pitchFamily="34" charset="0"/>
                <a:sym typeface="Wingdings" panose="05000000000000000000" pitchFamily="2" charset="2"/>
              </a:rPr>
              <a:t>Bien-être </a:t>
            </a:r>
          </a:p>
          <a:p>
            <a:pPr eaLnBrk="1" hangingPunct="1">
              <a:defRPr/>
            </a:pPr>
            <a:r>
              <a:rPr lang="fr-FR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Surplus total généré sur un marché. Il correspond à la somme des surplus du consommateur et des surplus du producteur, ainsi qu’au niveau d’approvisionnement économique d’un pays.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ext Box 6">
            <a:extLst>
              <a:ext uri="{FF2B5EF4-FFF2-40B4-BE49-F238E27FC236}">
                <a16:creationId xmlns:a16="http://schemas.microsoft.com/office/drawing/2014/main" id="{8308330D-C39D-17D6-7395-EE073B5F8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3186" name="Rectangle 3">
            <a:extLst>
              <a:ext uri="{FF2B5EF4-FFF2-40B4-BE49-F238E27FC236}">
                <a16:creationId xmlns:a16="http://schemas.microsoft.com/office/drawing/2014/main" id="{F9B4D165-A7D1-87DE-E32A-9B07E3D40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84AD4161-1C03-CC15-47B3-AE53813F7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3188" name="Text Box 7">
            <a:extLst>
              <a:ext uri="{FF2B5EF4-FFF2-40B4-BE49-F238E27FC236}">
                <a16:creationId xmlns:a16="http://schemas.microsoft.com/office/drawing/2014/main" id="{0FC1AF1C-4D75-E218-D769-C46E67984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Le surplus du consommateur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93189" name="ZoneTexte 2">
            <a:extLst>
              <a:ext uri="{FF2B5EF4-FFF2-40B4-BE49-F238E27FC236}">
                <a16:creationId xmlns:a16="http://schemas.microsoft.com/office/drawing/2014/main" id="{D21D2A8C-260D-D68F-2ADE-F09124008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2205038"/>
            <a:ext cx="3095625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r>
              <a:rPr lang="de-CH" altLang="de-DE" sz="2400">
                <a:latin typeface="Calibri" panose="020F0502020204030204" pitchFamily="34" charset="0"/>
              </a:rPr>
              <a:t>Somme des surplus des consommateurs individuels (surface jaune).</a:t>
            </a:r>
          </a:p>
          <a:p>
            <a:endParaRPr lang="fr-CH" altLang="fr-FR"/>
          </a:p>
        </p:txBody>
      </p:sp>
      <p:pic>
        <p:nvPicPr>
          <p:cNvPr id="93190" name="Image 3">
            <a:extLst>
              <a:ext uri="{FF2B5EF4-FFF2-40B4-BE49-F238E27FC236}">
                <a16:creationId xmlns:a16="http://schemas.microsoft.com/office/drawing/2014/main" id="{8CE23198-429F-44B9-06F0-7FDBF6E78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39863"/>
            <a:ext cx="445928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 Box 6">
            <a:extLst>
              <a:ext uri="{FF2B5EF4-FFF2-40B4-BE49-F238E27FC236}">
                <a16:creationId xmlns:a16="http://schemas.microsoft.com/office/drawing/2014/main" id="{3D0F6C0B-FA10-9F03-A227-E1BAC4612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4210" name="Rectangle 3">
            <a:extLst>
              <a:ext uri="{FF2B5EF4-FFF2-40B4-BE49-F238E27FC236}">
                <a16:creationId xmlns:a16="http://schemas.microsoft.com/office/drawing/2014/main" id="{EDC9EB8D-0E92-7EC5-B46D-3AA0B7F30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4211" name="Rectangle 2">
            <a:extLst>
              <a:ext uri="{FF2B5EF4-FFF2-40B4-BE49-F238E27FC236}">
                <a16:creationId xmlns:a16="http://schemas.microsoft.com/office/drawing/2014/main" id="{2C42A1A3-7069-6958-776B-2D58DD4FD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69" name="Text Box 7">
            <a:extLst>
              <a:ext uri="{FF2B5EF4-FFF2-40B4-BE49-F238E27FC236}">
                <a16:creationId xmlns:a16="http://schemas.microsoft.com/office/drawing/2014/main" id="{EB30F531-A678-3EAB-91A9-3AC3D98DF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6002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Surplus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producteur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différents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variés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certain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obtiennent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même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Surplus 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producteur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X = Prix –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X.</a:t>
            </a:r>
            <a:r>
              <a:rPr lang="de-CH" altLang="de-DE" sz="24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de-CH" altLang="de-DE" sz="2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ext Box 6">
            <a:extLst>
              <a:ext uri="{FF2B5EF4-FFF2-40B4-BE49-F238E27FC236}">
                <a16:creationId xmlns:a16="http://schemas.microsoft.com/office/drawing/2014/main" id="{72DF016A-5168-DFB4-69EC-CC7FDE027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5234" name="Rectangle 3">
            <a:extLst>
              <a:ext uri="{FF2B5EF4-FFF2-40B4-BE49-F238E27FC236}">
                <a16:creationId xmlns:a16="http://schemas.microsoft.com/office/drawing/2014/main" id="{66DB1FC2-EABF-BC13-83A0-3C1AF6A53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2EA126DF-4318-0C80-6B9F-9A6256E42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5236" name="Text Box 7">
            <a:extLst>
              <a:ext uri="{FF2B5EF4-FFF2-40B4-BE49-F238E27FC236}">
                <a16:creationId xmlns:a16="http://schemas.microsoft.com/office/drawing/2014/main" id="{B5684A2F-0CF8-78CD-C856-818AF1A79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960438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Surplus du producteur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95237" name="ZoneTexte 2">
            <a:extLst>
              <a:ext uri="{FF2B5EF4-FFF2-40B4-BE49-F238E27FC236}">
                <a16:creationId xmlns:a16="http://schemas.microsoft.com/office/drawing/2014/main" id="{137DEE2F-D304-B7C7-7CC4-0B290FF7C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2438400"/>
            <a:ext cx="2881312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r>
              <a:rPr lang="de-CH" altLang="de-DE" sz="2400">
                <a:latin typeface="Calibri" panose="020F0502020204030204" pitchFamily="34" charset="0"/>
              </a:rPr>
              <a:t>Somme des surplus des producteurs individuels (surface bleue).</a:t>
            </a:r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endParaRPr lang="fr-CH" altLang="fr-FR"/>
          </a:p>
        </p:txBody>
      </p:sp>
      <p:pic>
        <p:nvPicPr>
          <p:cNvPr id="95238" name="Image 11">
            <a:extLst>
              <a:ext uri="{FF2B5EF4-FFF2-40B4-BE49-F238E27FC236}">
                <a16:creationId xmlns:a16="http://schemas.microsoft.com/office/drawing/2014/main" id="{CC0EF998-D223-4920-8B36-C7257A3CD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439863"/>
            <a:ext cx="445928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ext Box 6">
            <a:extLst>
              <a:ext uri="{FF2B5EF4-FFF2-40B4-BE49-F238E27FC236}">
                <a16:creationId xmlns:a16="http://schemas.microsoft.com/office/drawing/2014/main" id="{4EFAA057-CAC8-8201-DF46-0AABFF288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6258" name="Rectangle 3">
            <a:extLst>
              <a:ext uri="{FF2B5EF4-FFF2-40B4-BE49-F238E27FC236}">
                <a16:creationId xmlns:a16="http://schemas.microsoft.com/office/drawing/2014/main" id="{355F03BB-2C7C-6134-F5C5-C15F64569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6259" name="Rectangle 2">
            <a:extLst>
              <a:ext uri="{FF2B5EF4-FFF2-40B4-BE49-F238E27FC236}">
                <a16:creationId xmlns:a16="http://schemas.microsoft.com/office/drawing/2014/main" id="{C504CCEE-E1DB-05CA-3610-C21F9A4EC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941" name="Text Box 7">
            <a:extLst>
              <a:ext uri="{FF2B5EF4-FFF2-40B4-BE49-F238E27FC236}">
                <a16:creationId xmlns:a16="http://schemas.microsoft.com/office/drawing/2014/main" id="{34EFA8B3-E1FD-CCB4-41BE-CE6224747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Effet </a:t>
            </a:r>
            <a:r>
              <a:rPr lang="de-CH" altLang="de-DE" sz="2400" b="1" dirty="0" err="1">
                <a:latin typeface="Calibri" panose="020F0502020204030204" pitchFamily="34" charset="0"/>
              </a:rPr>
              <a:t>d’un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prix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minimum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sur</a:t>
            </a:r>
            <a:r>
              <a:rPr lang="de-CH" altLang="de-DE" sz="2400" b="1" dirty="0">
                <a:latin typeface="Calibri" panose="020F0502020204030204" pitchFamily="34" charset="0"/>
              </a:rPr>
              <a:t> le </a:t>
            </a:r>
            <a:r>
              <a:rPr lang="de-CH" altLang="de-DE" sz="2400" b="1" dirty="0" err="1">
                <a:latin typeface="Calibri" panose="020F0502020204030204" pitchFamily="34" charset="0"/>
              </a:rPr>
              <a:t>bien-être</a:t>
            </a:r>
            <a:r>
              <a:rPr lang="de-CH" altLang="de-DE" sz="2400" b="1" dirty="0">
                <a:latin typeface="Calibri" panose="020F0502020204030204" pitchFamily="34" charset="0"/>
              </a:rPr>
              <a:t> économique global</a:t>
            </a:r>
          </a:p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Exemple :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minimum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légal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fixé</a:t>
            </a:r>
            <a:r>
              <a:rPr lang="de-CH" altLang="de-DE" sz="2400" dirty="0">
                <a:latin typeface="Calibri" panose="020F0502020204030204" pitchFamily="34" charset="0"/>
              </a:rPr>
              <a:t> plus haut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d’équilibre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trop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élevé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émet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signal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erroné</a:t>
            </a:r>
            <a:r>
              <a:rPr lang="de-CH" altLang="de-DE" sz="2400" dirty="0">
                <a:latin typeface="Calibri" panose="020F0502020204030204" pitchFamily="34" charset="0"/>
              </a:rPr>
              <a:t> :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producteurs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incités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augmenter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</a:rPr>
              <a:t>. Il y a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excédent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d’offre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Du </a:t>
            </a:r>
            <a:r>
              <a:rPr lang="de-CH" altLang="de-DE" sz="2400" dirty="0" err="1">
                <a:latin typeface="Calibri" panose="020F0502020204030204" pitchFamily="34" charset="0"/>
              </a:rPr>
              <a:t>point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vue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bien-être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minimum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inefficace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soutenir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producteurs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1">
            <a:extLst>
              <a:ext uri="{FF2B5EF4-FFF2-40B4-BE49-F238E27FC236}">
                <a16:creationId xmlns:a16="http://schemas.microsoft.com/office/drawing/2014/main" id="{47DB6009-5670-0EA1-E4AD-74E491C67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6CA85038-BA92-3BBA-CBC7-E8BF017A9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Introduction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6B6EF097-0975-E5CE-E780-76B5DED0B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8852" name="Text Box 12">
            <a:extLst>
              <a:ext uri="{FF2B5EF4-FFF2-40B4-BE49-F238E27FC236}">
                <a16:creationId xmlns:a16="http://schemas.microsoft.com/office/drawing/2014/main" id="{42789677-1B0D-21E2-4619-BBC307609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1138238"/>
            <a:ext cx="6643688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200" i="1">
                <a:latin typeface="Calibri" panose="020F0502020204030204" pitchFamily="34" charset="0"/>
              </a:rPr>
              <a:t>« Ce </a:t>
            </a:r>
            <a:r>
              <a:rPr lang="fr-FR" altLang="de-DE" sz="2200" i="1" dirty="0">
                <a:latin typeface="Calibri" panose="020F0502020204030204" pitchFamily="34" charset="0"/>
              </a:rPr>
              <a:t>n’est pas de la bonne volonté du boucher, du brasseur ou du boulanger que nous devons attendre notre dîner, mais du fait qu’ils recherchent leur propre intérêt. [… ] L’individu ne pense qu’à sa propre sécurité et à son propre intérêt. Mais en cherchant à atteindre son propre objectif, il est conduit par une main invisible à en atteindre un autre qui n’entrait nullement dans ses intentions. C’est-à-dire qu’en ne recherchant que son intérêt personnel, il travaille souvent aussi dans l’intérêt de la société, et d’une manière bien plus efficace que s’il en avait vraiment eu </a:t>
            </a:r>
            <a:r>
              <a:rPr lang="fr-FR" altLang="de-DE" sz="2200" i="1">
                <a:latin typeface="Calibri" panose="020F0502020204030204" pitchFamily="34" charset="0"/>
              </a:rPr>
              <a:t>l’intention. » </a:t>
            </a:r>
            <a:endParaRPr lang="fr-FR" altLang="de-DE" sz="2200" i="1" dirty="0">
              <a:latin typeface="Calibri" panose="020F0502020204030204" pitchFamily="34" charset="0"/>
            </a:endParaRPr>
          </a:p>
          <a:p>
            <a:pPr eaLnBrk="1" hangingPunct="1"/>
            <a:endParaRPr lang="fr-FR" altLang="de-DE" sz="22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200" dirty="0">
                <a:latin typeface="Calibri" panose="020F0502020204030204" pitchFamily="34" charset="0"/>
              </a:rPr>
              <a:t>Adam Smith, économiste et philosophe écossais (1723-1790)</a:t>
            </a:r>
            <a:endParaRPr lang="de-DE" altLang="de-DE" sz="2200" dirty="0">
              <a:latin typeface="Calibri" panose="020F0502020204030204" pitchFamily="34" charset="0"/>
            </a:endParaRPr>
          </a:p>
        </p:txBody>
      </p:sp>
      <p:pic>
        <p:nvPicPr>
          <p:cNvPr id="78853" name="Picture 8" descr="F:\hep\PP-Folien\Kapitel 2\AdamSmith.jpg">
            <a:extLst>
              <a:ext uri="{FF2B5EF4-FFF2-40B4-BE49-F238E27FC236}">
                <a16:creationId xmlns:a16="http://schemas.microsoft.com/office/drawing/2014/main" id="{CCD94178-AF93-8FBE-622A-D1C05DC9B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138238"/>
            <a:ext cx="12922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ext Box 6">
            <a:extLst>
              <a:ext uri="{FF2B5EF4-FFF2-40B4-BE49-F238E27FC236}">
                <a16:creationId xmlns:a16="http://schemas.microsoft.com/office/drawing/2014/main" id="{D51552FD-F810-5B9C-0671-7B7A79A48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7282" name="Rectangle 3">
            <a:extLst>
              <a:ext uri="{FF2B5EF4-FFF2-40B4-BE49-F238E27FC236}">
                <a16:creationId xmlns:a16="http://schemas.microsoft.com/office/drawing/2014/main" id="{144962EE-1774-DDE0-AEE8-9658D661A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1A80E5BB-CB6B-7F70-39C7-A81B3CAB0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0965" name="Text Box 7">
            <a:extLst>
              <a:ext uri="{FF2B5EF4-FFF2-40B4-BE49-F238E27FC236}">
                <a16:creationId xmlns:a16="http://schemas.microsoft.com/office/drawing/2014/main" id="{EE6D9833-CEE7-3E05-8601-CB05E0767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136" y="939800"/>
            <a:ext cx="2879552" cy="34163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Conséquence</a:t>
            </a:r>
            <a:r>
              <a:rPr lang="de-CH" altLang="de-DE" sz="2400" dirty="0">
                <a:latin typeface="Calibri" panose="020F0502020204030204" pitchFamily="34" charset="0"/>
              </a:rPr>
              <a:t> : la </a:t>
            </a:r>
            <a:r>
              <a:rPr lang="de-CH" altLang="de-DE" sz="2400" dirty="0" err="1">
                <a:latin typeface="Calibri" panose="020F0502020204030204" pitchFamily="34" charset="0"/>
              </a:rPr>
              <a:t>quantité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consommée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réduit</a:t>
            </a:r>
            <a:r>
              <a:rPr lang="de-CH" altLang="de-DE" sz="2400" dirty="0">
                <a:latin typeface="Calibri" panose="020F0502020204030204" pitchFamily="34" charset="0"/>
              </a:rPr>
              <a:t> de q* à q</a:t>
            </a:r>
            <a:r>
              <a:rPr lang="de-CH" altLang="de-DE" sz="2400" baseline="-25000" dirty="0">
                <a:latin typeface="Calibri" panose="020F0502020204030204" pitchFamily="34" charset="0"/>
              </a:rPr>
              <a:t>m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bien-être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réduit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hauteur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zone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rouge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97285" name="Image 1">
            <a:extLst>
              <a:ext uri="{FF2B5EF4-FFF2-40B4-BE49-F238E27FC236}">
                <a16:creationId xmlns:a16="http://schemas.microsoft.com/office/drawing/2014/main" id="{9BFC1928-290A-AF16-0EBB-81BA9E577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073150"/>
            <a:ext cx="48863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3">
            <a:extLst>
              <a:ext uri="{FF2B5EF4-FFF2-40B4-BE49-F238E27FC236}">
                <a16:creationId xmlns:a16="http://schemas.microsoft.com/office/drawing/2014/main" id="{E21D863E-D92A-567F-DF65-48A46E13C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8306" name="Rectangle 2">
            <a:extLst>
              <a:ext uri="{FF2B5EF4-FFF2-40B4-BE49-F238E27FC236}">
                <a16:creationId xmlns:a16="http://schemas.microsoft.com/office/drawing/2014/main" id="{E13E9424-F96D-2EA0-13C6-F003489DC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Prix et efficience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8307" name="Text Box 7">
            <a:extLst>
              <a:ext uri="{FF2B5EF4-FFF2-40B4-BE49-F238E27FC236}">
                <a16:creationId xmlns:a16="http://schemas.microsoft.com/office/drawing/2014/main" id="{7FDC0FF6-DB6D-FF42-D4DF-684B7F24E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Efficience de production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98308" name="Image 7">
            <a:extLst>
              <a:ext uri="{FF2B5EF4-FFF2-40B4-BE49-F238E27FC236}">
                <a16:creationId xmlns:a16="http://schemas.microsoft.com/office/drawing/2014/main" id="{26287B88-626E-8C96-8143-26F5A03A5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8" y="2349500"/>
            <a:ext cx="492442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ext Box 7">
            <a:extLst>
              <a:ext uri="{FF2B5EF4-FFF2-40B4-BE49-F238E27FC236}">
                <a16:creationId xmlns:a16="http://schemas.microsoft.com/office/drawing/2014/main" id="{B56B3CD0-C541-69D7-87CF-1721459D1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E8342E2D-1BCE-C15A-D40A-82B9E8068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CF5CA4C9-CE16-6D47-67F8-3B4BE72A1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9332" name="Text Box 10">
            <a:extLst>
              <a:ext uri="{FF2B5EF4-FFF2-40B4-BE49-F238E27FC236}">
                <a16:creationId xmlns:a16="http://schemas.microsoft.com/office/drawing/2014/main" id="{44BE2948-06DD-42DB-9961-3954FC6FE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FAA00"/>
                </a:solidFill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Externalités et politique environnementale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politique économique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ext Box 6">
            <a:extLst>
              <a:ext uri="{FF2B5EF4-FFF2-40B4-BE49-F238E27FC236}">
                <a16:creationId xmlns:a16="http://schemas.microsoft.com/office/drawing/2014/main" id="{E4AD06A1-F791-31E3-5903-55A9B157D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0354" name="Rectangle 3">
            <a:extLst>
              <a:ext uri="{FF2B5EF4-FFF2-40B4-BE49-F238E27FC236}">
                <a16:creationId xmlns:a16="http://schemas.microsoft.com/office/drawing/2014/main" id="{FB6BE0B6-7B67-2C46-9569-5C8DC8A4A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00355" name="Rectangle 2">
            <a:extLst>
              <a:ext uri="{FF2B5EF4-FFF2-40B4-BE49-F238E27FC236}">
                <a16:creationId xmlns:a16="http://schemas.microsoft.com/office/drawing/2014/main" id="{BDFF589E-0B10-9A43-3823-866E7CDA9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</a:p>
        </p:txBody>
      </p:sp>
      <p:sp>
        <p:nvSpPr>
          <p:cNvPr id="100356" name="Text Box 7">
            <a:extLst>
              <a:ext uri="{FF2B5EF4-FFF2-40B4-BE49-F238E27FC236}">
                <a16:creationId xmlns:a16="http://schemas.microsoft.com/office/drawing/2014/main" id="{21A7DF24-E096-95BA-6A26-1D8E21130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39800"/>
            <a:ext cx="82994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43014" name="Text Box 11">
            <a:extLst>
              <a:ext uri="{FF2B5EF4-FFF2-40B4-BE49-F238E27FC236}">
                <a16:creationId xmlns:a16="http://schemas.microsoft.com/office/drawing/2014/main" id="{50BC5767-8C12-972E-EA4C-960C50A52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500188"/>
            <a:ext cx="8382000" cy="3786187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Les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tâches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pour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maintenir</a:t>
            </a:r>
            <a:r>
              <a:rPr lang="de-CH" altLang="de-DE" sz="2400" b="1" dirty="0">
                <a:latin typeface="Calibri" panose="020F0502020204030204" pitchFamily="34" charset="0"/>
              </a:rPr>
              <a:t> le </a:t>
            </a:r>
            <a:r>
              <a:rPr lang="de-CH" altLang="de-DE" sz="2400" b="1" dirty="0" err="1">
                <a:latin typeface="Calibri" panose="020F0502020204030204" pitchFamily="34" charset="0"/>
              </a:rPr>
              <a:t>fonctionnement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marché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Garantie des </a:t>
            </a:r>
            <a:r>
              <a:rPr lang="de-CH" altLang="de-DE" sz="2400" dirty="0" err="1">
                <a:latin typeface="Calibri" panose="020F0502020204030204" pitchFamily="34" charset="0"/>
              </a:rPr>
              <a:t>droits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contractuels</a:t>
            </a:r>
            <a:r>
              <a:rPr lang="de-CH" altLang="de-DE" sz="2400" dirty="0">
                <a:latin typeface="Calibri" panose="020F0502020204030204" pitchFamily="34" charset="0"/>
              </a:rPr>
              <a:t> et des </a:t>
            </a:r>
            <a:r>
              <a:rPr lang="de-CH" altLang="de-DE" sz="2400" dirty="0" err="1">
                <a:latin typeface="Calibri" panose="020F0502020204030204" pitchFamily="34" charset="0"/>
              </a:rPr>
              <a:t>droits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propriété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Réglementations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efficaces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Correction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défaillances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DE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ext Box 6">
            <a:extLst>
              <a:ext uri="{FF2B5EF4-FFF2-40B4-BE49-F238E27FC236}">
                <a16:creationId xmlns:a16="http://schemas.microsoft.com/office/drawing/2014/main" id="{C9AECF65-92B3-73A0-A502-D86F927B8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1378" name="Rectangle 3">
            <a:extLst>
              <a:ext uri="{FF2B5EF4-FFF2-40B4-BE49-F238E27FC236}">
                <a16:creationId xmlns:a16="http://schemas.microsoft.com/office/drawing/2014/main" id="{D1E1A89E-25CD-4CFE-710E-BF149255A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1379" name="Rectangle 2">
            <a:extLst>
              <a:ext uri="{FF2B5EF4-FFF2-40B4-BE49-F238E27FC236}">
                <a16:creationId xmlns:a16="http://schemas.microsoft.com/office/drawing/2014/main" id="{FFF54102-6AA9-3CF7-A3EE-8655C4059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4037" name="Text Box 11">
            <a:extLst>
              <a:ext uri="{FF2B5EF4-FFF2-40B4-BE49-F238E27FC236}">
                <a16:creationId xmlns:a16="http://schemas.microsoft.com/office/drawing/2014/main" id="{2C22CBD8-EB4F-13A2-5AD0-1EB20E479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1. Garantie des </a:t>
            </a:r>
            <a:r>
              <a:rPr lang="de-CH" altLang="de-DE" sz="2400" dirty="0" err="1">
                <a:latin typeface="Calibri" panose="020F0502020204030204" pitchFamily="34" charset="0"/>
              </a:rPr>
              <a:t>droits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issus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contrats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droits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propriété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01381" name="Text Box 7">
            <a:extLst>
              <a:ext uri="{FF2B5EF4-FFF2-40B4-BE49-F238E27FC236}">
                <a16:creationId xmlns:a16="http://schemas.microsoft.com/office/drawing/2014/main" id="{49656FBA-979B-59B9-62CF-EC9297C39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28875"/>
            <a:ext cx="8299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 système judiciaire est un présupposé crucial pour le bon fonctionnement d’une économie de marché.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Si les droits contractuels et de propriété ne sont pas garantis, les agents économiques réduisent leurs échanges à leur entourage de confiance, ce qui produit des relations économiques informelles.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ext Box 6">
            <a:extLst>
              <a:ext uri="{FF2B5EF4-FFF2-40B4-BE49-F238E27FC236}">
                <a16:creationId xmlns:a16="http://schemas.microsoft.com/office/drawing/2014/main" id="{CAAFC771-7CB6-0BAF-2F3C-22B859561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2402" name="Rectangle 3">
            <a:extLst>
              <a:ext uri="{FF2B5EF4-FFF2-40B4-BE49-F238E27FC236}">
                <a16:creationId xmlns:a16="http://schemas.microsoft.com/office/drawing/2014/main" id="{181ED751-4C1C-8BB5-0E0F-44CC96F90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5060" name="Text Box 11">
            <a:extLst>
              <a:ext uri="{FF2B5EF4-FFF2-40B4-BE49-F238E27FC236}">
                <a16:creationId xmlns:a16="http://schemas.microsoft.com/office/drawing/2014/main" id="{34D594E8-DB12-FFC9-F3DA-424FCEBEA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</a:rPr>
              <a:t>2. Réglementations efficaces</a:t>
            </a:r>
          </a:p>
        </p:txBody>
      </p:sp>
      <p:sp>
        <p:nvSpPr>
          <p:cNvPr id="45061" name="Text Box 7">
            <a:extLst>
              <a:ext uri="{FF2B5EF4-FFF2-40B4-BE49-F238E27FC236}">
                <a16:creationId xmlns:a16="http://schemas.microsoft.com/office/drawing/2014/main" id="{F4B3495E-FDBD-EDA7-F7E9-1EAFD717C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28875"/>
            <a:ext cx="8299450" cy="2678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poursuit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objectifs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mènent</a:t>
            </a:r>
            <a:r>
              <a:rPr lang="de-CH" altLang="de-DE" sz="2400" dirty="0">
                <a:latin typeface="Calibri" panose="020F0502020204030204" pitchFamily="34" charset="0"/>
              </a:rPr>
              <a:t> à des </a:t>
            </a:r>
            <a:r>
              <a:rPr lang="de-CH" altLang="de-DE" sz="2400" dirty="0" err="1">
                <a:latin typeface="Calibri" panose="020F0502020204030204" pitchFamily="34" charset="0"/>
              </a:rPr>
              <a:t>interventions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 (</a:t>
            </a:r>
            <a:r>
              <a:rPr lang="de-CH" altLang="de-DE" sz="2400" dirty="0" err="1">
                <a:latin typeface="Calibri" panose="020F0502020204030204" pitchFamily="34" charset="0"/>
              </a:rPr>
              <a:t>régulations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doit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atteindre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objectifs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minimisant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atteintes</a:t>
            </a:r>
            <a:r>
              <a:rPr lang="de-CH" altLang="de-DE" sz="2400" dirty="0">
                <a:latin typeface="Calibri" panose="020F0502020204030204" pitchFamily="34" charset="0"/>
              </a:rPr>
              <a:t> au </a:t>
            </a:r>
            <a:r>
              <a:rPr lang="de-CH" altLang="de-DE" sz="2400" dirty="0" err="1">
                <a:latin typeface="Calibri" panose="020F0502020204030204" pitchFamily="34" charset="0"/>
              </a:rPr>
              <a:t>bien-être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instrument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utile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err="1">
                <a:latin typeface="Calibri" panose="020F0502020204030204" pitchFamily="34" charset="0"/>
              </a:rPr>
              <a:t>cet</a:t>
            </a:r>
            <a:r>
              <a:rPr lang="de-CH" altLang="de-DE" sz="2400">
                <a:latin typeface="Calibri" panose="020F0502020204030204" pitchFamily="34" charset="0"/>
              </a:rPr>
              <a:t> effet : </a:t>
            </a:r>
            <a:r>
              <a:rPr lang="de-CH" altLang="de-DE" sz="2400" dirty="0" err="1">
                <a:latin typeface="Calibri" panose="020F0502020204030204" pitchFamily="34" charset="0"/>
              </a:rPr>
              <a:t>l’analyse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coûts-bénéfice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02405" name="Rectangle 2">
            <a:extLst>
              <a:ext uri="{FF2B5EF4-FFF2-40B4-BE49-F238E27FC236}">
                <a16:creationId xmlns:a16="http://schemas.microsoft.com/office/drawing/2014/main" id="{FF1B2DC5-4CBB-F531-C935-8AB6E158F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ext Box 6">
            <a:extLst>
              <a:ext uri="{FF2B5EF4-FFF2-40B4-BE49-F238E27FC236}">
                <a16:creationId xmlns:a16="http://schemas.microsoft.com/office/drawing/2014/main" id="{FB47A17D-8CA5-A358-2E53-95D2794B6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3426" name="Rectangle 3">
            <a:extLst>
              <a:ext uri="{FF2B5EF4-FFF2-40B4-BE49-F238E27FC236}">
                <a16:creationId xmlns:a16="http://schemas.microsoft.com/office/drawing/2014/main" id="{66DAEA84-3230-EBB3-B0EB-494FB4F66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084" name="Text Box 11">
            <a:extLst>
              <a:ext uri="{FF2B5EF4-FFF2-40B4-BE49-F238E27FC236}">
                <a16:creationId xmlns:a16="http://schemas.microsoft.com/office/drawing/2014/main" id="{319F9E70-6A2A-DC57-876D-AC47B9378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</a:rPr>
              <a:t>3. Correction des défaillances du marché</a:t>
            </a:r>
          </a:p>
        </p:txBody>
      </p:sp>
      <p:sp>
        <p:nvSpPr>
          <p:cNvPr id="103428" name="Text Box 7">
            <a:extLst>
              <a:ext uri="{FF2B5EF4-FFF2-40B4-BE49-F238E27FC236}">
                <a16:creationId xmlns:a16="http://schemas.microsoft.com/office/drawing/2014/main" id="{241ABA15-FAE9-18C7-86FB-F8AA25857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000250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</a:rPr>
              <a:t>Défaillance du marché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Situation d’un marché incapable d’assurer une répartition efficiente des ressources</a:t>
            </a:r>
            <a:r>
              <a:rPr lang="fr-FR" altLang="de-DE" sz="2400" i="1">
                <a:latin typeface="Calibri" panose="020F0502020204030204" pitchFamily="34" charset="0"/>
              </a:rPr>
              <a:t>.</a:t>
            </a:r>
            <a:endParaRPr lang="de-CH" altLang="de-DE" sz="2400" i="1">
              <a:latin typeface="Calibri" panose="020F0502020204030204" pitchFamily="34" charset="0"/>
            </a:endParaRPr>
          </a:p>
        </p:txBody>
      </p:sp>
      <p:sp>
        <p:nvSpPr>
          <p:cNvPr id="46086" name="Text Box 11">
            <a:extLst>
              <a:ext uri="{FF2B5EF4-FFF2-40B4-BE49-F238E27FC236}">
                <a16:creationId xmlns:a16="http://schemas.microsoft.com/office/drawing/2014/main" id="{3FE5BBBA-F5AF-2B2E-EEF6-CF287E3E6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3490913"/>
            <a:ext cx="8382000" cy="2308225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Quatre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types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défaillances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>
                <a:latin typeface="Calibri" panose="020F0502020204030204" pitchFamily="34" charset="0"/>
              </a:rPr>
              <a:t>du marché 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1. Pouvoir de </a:t>
            </a:r>
            <a:r>
              <a:rPr lang="de-CH" altLang="de-DE" sz="2400" dirty="0" err="1">
                <a:latin typeface="Calibri" panose="020F0502020204030204" pitchFamily="34" charset="0"/>
              </a:rPr>
              <a:t>monopole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2. </a:t>
            </a:r>
            <a:r>
              <a:rPr lang="de-CH" altLang="de-DE" sz="2400" dirty="0" err="1">
                <a:latin typeface="Calibri" panose="020F0502020204030204" pitchFamily="34" charset="0"/>
              </a:rPr>
              <a:t>Externalités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3. Biens </a:t>
            </a:r>
            <a:r>
              <a:rPr lang="de-CH" altLang="de-DE" sz="2400" dirty="0" err="1">
                <a:latin typeface="Calibri" panose="020F0502020204030204" pitchFamily="34" charset="0"/>
              </a:rPr>
              <a:t>publics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marL="0" indent="0"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4. </a:t>
            </a:r>
            <a:r>
              <a:rPr lang="de-CH" altLang="de-DE" sz="2400" dirty="0" err="1">
                <a:latin typeface="Calibri" panose="020F0502020204030204" pitchFamily="34" charset="0"/>
              </a:rPr>
              <a:t>Asymétrie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d’information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103430" name="Rectangle 2">
            <a:extLst>
              <a:ext uri="{FF2B5EF4-FFF2-40B4-BE49-F238E27FC236}">
                <a16:creationId xmlns:a16="http://schemas.microsoft.com/office/drawing/2014/main" id="{E2E3F742-7967-91D5-9E28-74C730879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ext Box 6">
            <a:extLst>
              <a:ext uri="{FF2B5EF4-FFF2-40B4-BE49-F238E27FC236}">
                <a16:creationId xmlns:a16="http://schemas.microsoft.com/office/drawing/2014/main" id="{E799E75C-C6B5-13AD-7326-6491DC931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4450" name="Rectangle 3">
            <a:extLst>
              <a:ext uri="{FF2B5EF4-FFF2-40B4-BE49-F238E27FC236}">
                <a16:creationId xmlns:a16="http://schemas.microsoft.com/office/drawing/2014/main" id="{51ACDCD4-01C0-8B50-34BE-5B052160F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47108" name="Text Box 11">
            <a:extLst>
              <a:ext uri="{FF2B5EF4-FFF2-40B4-BE49-F238E27FC236}">
                <a16:creationId xmlns:a16="http://schemas.microsoft.com/office/drawing/2014/main" id="{7E139EB7-2A6F-8AA6-048A-6D46E9A83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</a:rPr>
              <a:t>1. Pouvoir de monopole</a:t>
            </a:r>
          </a:p>
        </p:txBody>
      </p:sp>
      <p:sp>
        <p:nvSpPr>
          <p:cNvPr id="47109" name="Text Box 7">
            <a:extLst>
              <a:ext uri="{FF2B5EF4-FFF2-40B4-BE49-F238E27FC236}">
                <a16:creationId xmlns:a16="http://schemas.microsoft.com/office/drawing/2014/main" id="{40FF3A3A-69E2-F9BF-4173-B0599BD94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108200"/>
            <a:ext cx="8299450" cy="41544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entreprise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seule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offrir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certains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services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i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Le </a:t>
            </a:r>
            <a:r>
              <a:rPr lang="de-CH" altLang="de-DE" sz="2400" dirty="0" err="1">
                <a:latin typeface="Calibri" panose="020F0502020204030204" pitchFamily="34" charset="0"/>
              </a:rPr>
              <a:t>détenteur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monopole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influencer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quantités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maximiser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profit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Conséquence :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trop</a:t>
            </a:r>
            <a:r>
              <a:rPr lang="de-CH" altLang="de-DE" sz="2400" dirty="0">
                <a:latin typeface="Calibri" panose="020F0502020204030204" pitchFamily="34" charset="0"/>
              </a:rPr>
              <a:t> hauts et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quantités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trop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faibles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  <a:sym typeface="Wingdings" panose="05000000000000000000" pitchFamily="2" charset="2"/>
              </a:rPr>
              <a:t> Exemple :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services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postaux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lettres en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dessous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50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grammes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04453" name="Rectangle 2">
            <a:extLst>
              <a:ext uri="{FF2B5EF4-FFF2-40B4-BE49-F238E27FC236}">
                <a16:creationId xmlns:a16="http://schemas.microsoft.com/office/drawing/2014/main" id="{424280DE-CCE9-5577-FDBA-C0196190A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ext Box 6">
            <a:extLst>
              <a:ext uri="{FF2B5EF4-FFF2-40B4-BE49-F238E27FC236}">
                <a16:creationId xmlns:a16="http://schemas.microsoft.com/office/drawing/2014/main" id="{5E645475-3E72-F3B9-B25F-BEFDCA9FF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5474" name="Rectangle 3">
            <a:extLst>
              <a:ext uri="{FF2B5EF4-FFF2-40B4-BE49-F238E27FC236}">
                <a16:creationId xmlns:a16="http://schemas.microsoft.com/office/drawing/2014/main" id="{DD22FD8D-8199-83B6-D2AD-1C5AA4932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132" name="Text Box 11">
            <a:extLst>
              <a:ext uri="{FF2B5EF4-FFF2-40B4-BE49-F238E27FC236}">
                <a16:creationId xmlns:a16="http://schemas.microsoft.com/office/drawing/2014/main" id="{89FABE4F-0BAA-FECC-658D-A006ADDB6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57200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</a:rPr>
              <a:t>2. Externalités</a:t>
            </a:r>
          </a:p>
        </p:txBody>
      </p:sp>
      <p:sp>
        <p:nvSpPr>
          <p:cNvPr id="105476" name="Text Box 7">
            <a:extLst>
              <a:ext uri="{FF2B5EF4-FFF2-40B4-BE49-F238E27FC236}">
                <a16:creationId xmlns:a16="http://schemas.microsoft.com/office/drawing/2014/main" id="{531E51BA-DFA9-CBA2-6419-CB47DF18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63775"/>
            <a:ext cx="82994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Nous étudions les externalités négatives :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Un comportement induit des coûts pour la collectivité que son auteur ne doit pas porter.</a:t>
            </a:r>
          </a:p>
          <a:p>
            <a:pPr eaLnBrk="1" hangingPunct="1">
              <a:buFontTx/>
              <a:buChar char="•"/>
            </a:pP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externalités ne sont pas considérées dans les prix.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Exemple : la pollution de l’air par les gaz d’échappement des voitures.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05477" name="Rectangle 2">
            <a:extLst>
              <a:ext uri="{FF2B5EF4-FFF2-40B4-BE49-F238E27FC236}">
                <a16:creationId xmlns:a16="http://schemas.microsoft.com/office/drawing/2014/main" id="{F376F314-1A4C-8841-4B3F-DC3A1682F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ext Box 6">
            <a:extLst>
              <a:ext uri="{FF2B5EF4-FFF2-40B4-BE49-F238E27FC236}">
                <a16:creationId xmlns:a16="http://schemas.microsoft.com/office/drawing/2014/main" id="{F4A77AAF-1513-A9D4-400A-0EDA88A3D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6498" name="Rectangle 3">
            <a:extLst>
              <a:ext uri="{FF2B5EF4-FFF2-40B4-BE49-F238E27FC236}">
                <a16:creationId xmlns:a16="http://schemas.microsoft.com/office/drawing/2014/main" id="{CD007CB2-BC43-DB96-8E3F-7287D4039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9156" name="Text Box 11">
            <a:extLst>
              <a:ext uri="{FF2B5EF4-FFF2-40B4-BE49-F238E27FC236}">
                <a16:creationId xmlns:a16="http://schemas.microsoft.com/office/drawing/2014/main" id="{E255335D-9E62-6C8C-0102-8ACB1CD84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</a:rPr>
              <a:t>3. Biens publics</a:t>
            </a:r>
          </a:p>
        </p:txBody>
      </p:sp>
      <p:sp>
        <p:nvSpPr>
          <p:cNvPr id="49157" name="Text Box 7">
            <a:extLst>
              <a:ext uri="{FF2B5EF4-FFF2-40B4-BE49-F238E27FC236}">
                <a16:creationId xmlns:a16="http://schemas.microsoft.com/office/drawing/2014/main" id="{9BA42139-1C83-6EFF-8B8D-105D99CCD9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143125"/>
            <a:ext cx="8299450" cy="37861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Biens </a:t>
            </a:r>
            <a:r>
              <a:rPr lang="de-CH" altLang="de-DE" sz="2400" dirty="0" err="1">
                <a:latin typeface="Calibri" panose="020F0502020204030204" pitchFamily="34" charset="0"/>
              </a:rPr>
              <a:t>dont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l’utilisation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non </a:t>
            </a:r>
            <a:r>
              <a:rPr lang="de-CH" altLang="de-DE" sz="2400" dirty="0" err="1">
                <a:latin typeface="Calibri" panose="020F0502020204030204" pitchFamily="34" charset="0"/>
              </a:rPr>
              <a:t>rivale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>
                <a:latin typeface="Calibri" panose="020F0502020204030204" pitchFamily="34" charset="0"/>
              </a:rPr>
              <a:t>non exclusive : </a:t>
            </a:r>
            <a:r>
              <a:rPr lang="de-CH" altLang="de-DE" sz="2400" dirty="0" err="1">
                <a:latin typeface="Calibri" panose="020F0502020204030204" pitchFamily="34" charset="0"/>
              </a:rPr>
              <a:t>personne</a:t>
            </a:r>
            <a:r>
              <a:rPr lang="de-CH" altLang="de-DE" sz="2400" dirty="0">
                <a:latin typeface="Calibri" panose="020F0502020204030204" pitchFamily="34" charset="0"/>
              </a:rPr>
              <a:t> ne </a:t>
            </a: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exclu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leur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utilisation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La non-</a:t>
            </a:r>
            <a:r>
              <a:rPr lang="de-CH" altLang="de-DE" sz="2400" dirty="0" err="1">
                <a:latin typeface="Calibri" panose="020F0502020204030204" pitchFamily="34" charset="0"/>
              </a:rPr>
              <a:t>exclusivité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implique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personne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n’est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prêt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payer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l’utilisation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bien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public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>
                <a:latin typeface="Calibri" panose="020F0502020204030204" pitchFamily="34" charset="0"/>
              </a:rPr>
              <a:t>Solution :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met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bien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public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disposition</a:t>
            </a:r>
            <a:r>
              <a:rPr lang="de-CH" altLang="de-DE" sz="2400" dirty="0">
                <a:latin typeface="Calibri" panose="020F0502020204030204" pitchFamily="34" charset="0"/>
              </a:rPr>
              <a:t> et le </a:t>
            </a:r>
            <a:r>
              <a:rPr lang="de-CH" altLang="de-DE" sz="2400" dirty="0" err="1">
                <a:latin typeface="Calibri" panose="020F0502020204030204" pitchFamily="34" charset="0"/>
              </a:rPr>
              <a:t>finance</a:t>
            </a:r>
            <a:r>
              <a:rPr lang="de-CH" altLang="de-DE" sz="2400" dirty="0">
                <a:latin typeface="Calibri" panose="020F0502020204030204" pitchFamily="34" charset="0"/>
              </a:rPr>
              <a:t> via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impôts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i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>
                <a:latin typeface="Calibri" panose="020F0502020204030204" pitchFamily="34" charset="0"/>
                <a:sym typeface="Wingdings" panose="05000000000000000000" pitchFamily="2" charset="2"/>
              </a:rPr>
              <a:t> Exemple :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feu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d’artifice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06501" name="Rectangle 2">
            <a:extLst>
              <a:ext uri="{FF2B5EF4-FFF2-40B4-BE49-F238E27FC236}">
                <a16:creationId xmlns:a16="http://schemas.microsoft.com/office/drawing/2014/main" id="{FE25FF3E-C467-C04F-9339-C453A5C6F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7">
            <a:extLst>
              <a:ext uri="{FF2B5EF4-FFF2-40B4-BE49-F238E27FC236}">
                <a16:creationId xmlns:a16="http://schemas.microsoft.com/office/drawing/2014/main" id="{C8E49705-93EE-5FE0-3BC6-DD04E01C4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79874" name="Text Box 10">
            <a:extLst>
              <a:ext uri="{FF2B5EF4-FFF2-40B4-BE49-F238E27FC236}">
                <a16:creationId xmlns:a16="http://schemas.microsoft.com/office/drawing/2014/main" id="{86D5ECE2-C1FA-FF8F-F4E3-C5EA99C08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Structure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chapitre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6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b="1" dirty="0">
                <a:solidFill>
                  <a:srgbClr val="EFAA00"/>
                </a:solidFill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dirty="0" err="1">
                <a:latin typeface="Calibri" panose="020F0502020204030204" pitchFamily="34" charset="0"/>
              </a:rPr>
              <a:t>Externalités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environnementale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La politique économique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4FA7CB0F-4C84-9E17-6A24-D15EA4CC8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87BE896E-EEE9-E46B-19DA-E9010111B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6">
            <a:extLst>
              <a:ext uri="{FF2B5EF4-FFF2-40B4-BE49-F238E27FC236}">
                <a16:creationId xmlns:a16="http://schemas.microsoft.com/office/drawing/2014/main" id="{C33F53B9-CD36-B1A5-5AD1-EB8EFE7D9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7522" name="Rectangle 3">
            <a:extLst>
              <a:ext uri="{FF2B5EF4-FFF2-40B4-BE49-F238E27FC236}">
                <a16:creationId xmlns:a16="http://schemas.microsoft.com/office/drawing/2014/main" id="{7B801E4E-7EFE-6D40-E122-608581E5D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0180" name="Text Box 7">
            <a:extLst>
              <a:ext uri="{FF2B5EF4-FFF2-40B4-BE49-F238E27FC236}">
                <a16:creationId xmlns:a16="http://schemas.microsoft.com/office/drawing/2014/main" id="{1B6132AE-4B09-EC27-6C8B-288A8C3FD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133600"/>
            <a:ext cx="8299450" cy="37861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L’un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participants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transaction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dispose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meilleures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informations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autres</a:t>
            </a:r>
            <a:r>
              <a:rPr lang="de-CH" altLang="de-DE" sz="2400" dirty="0">
                <a:latin typeface="Calibri" panose="020F0502020204030204" pitchFamily="34" charset="0"/>
              </a:rPr>
              <a:t>, par exemple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l’assurance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maladie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Peut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parfois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considérée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comme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défaillance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Il </a:t>
            </a:r>
            <a:r>
              <a:rPr lang="de-CH" altLang="de-DE" sz="2400" dirty="0" err="1">
                <a:latin typeface="Calibri" panose="020F0502020204030204" pitchFamily="34" charset="0"/>
              </a:rPr>
              <a:t>existe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également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solutions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telles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franchises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domaine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assurances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07524" name="Rectangle 2">
            <a:extLst>
              <a:ext uri="{FF2B5EF4-FFF2-40B4-BE49-F238E27FC236}">
                <a16:creationId xmlns:a16="http://schemas.microsoft.com/office/drawing/2014/main" id="{28A96AE4-C514-A5F9-BB8E-23491BB8D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0182" name="Text Box 11">
            <a:extLst>
              <a:ext uri="{FF2B5EF4-FFF2-40B4-BE49-F238E27FC236}">
                <a16:creationId xmlns:a16="http://schemas.microsoft.com/office/drawing/2014/main" id="{9ED3BE41-1EF7-D8F6-D201-280EBAE4E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308100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4. </a:t>
            </a:r>
            <a:r>
              <a:rPr lang="de-CH" altLang="de-DE" sz="2400" dirty="0" err="1">
                <a:latin typeface="Calibri" panose="020F0502020204030204" pitchFamily="34" charset="0"/>
              </a:rPr>
              <a:t>Asymétrie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d’information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ext Box 6">
            <a:extLst>
              <a:ext uri="{FF2B5EF4-FFF2-40B4-BE49-F238E27FC236}">
                <a16:creationId xmlns:a16="http://schemas.microsoft.com/office/drawing/2014/main" id="{91AA77D2-BFC1-1141-02A6-D09580E79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8546" name="Rectangle 3">
            <a:extLst>
              <a:ext uri="{FF2B5EF4-FFF2-40B4-BE49-F238E27FC236}">
                <a16:creationId xmlns:a16="http://schemas.microsoft.com/office/drawing/2014/main" id="{3CE90B4A-E224-EB38-0506-39B0FD57B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08547" name="Text Box 7">
            <a:extLst>
              <a:ext uri="{FF2B5EF4-FFF2-40B4-BE49-F238E27FC236}">
                <a16:creationId xmlns:a16="http://schemas.microsoft.com/office/drawing/2014/main" id="{D38ED7DF-42A8-4284-158B-7B592E38C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14438"/>
            <a:ext cx="82994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Types de biens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Caractéristiques des biens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08548" name="Text Box 7">
            <a:extLst>
              <a:ext uri="{FF2B5EF4-FFF2-40B4-BE49-F238E27FC236}">
                <a16:creationId xmlns:a16="http://schemas.microsoft.com/office/drawing/2014/main" id="{67E60687-BD96-BC21-6265-8B9BEF060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643188"/>
            <a:ext cx="83915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Rivalité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Caractéristique d’un bien dont l’utilisation empêche tout autre acteur économique de l’utiliser. 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08549" name="Text Box 7">
            <a:extLst>
              <a:ext uri="{FF2B5EF4-FFF2-40B4-BE49-F238E27FC236}">
                <a16:creationId xmlns:a16="http://schemas.microsoft.com/office/drawing/2014/main" id="{6ACE9B6A-06D8-9ED7-9DD3-864913A1A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4643438"/>
            <a:ext cx="83915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Exclusivité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Caractéristique d’un bien selon laquelle un agent économique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peut empêcher un autre de l’utiliser.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08550" name="Rectangle 2">
            <a:extLst>
              <a:ext uri="{FF2B5EF4-FFF2-40B4-BE49-F238E27FC236}">
                <a16:creationId xmlns:a16="http://schemas.microsoft.com/office/drawing/2014/main" id="{9C838C8E-810D-066F-2F07-1DF2B9FE7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ext Box 6">
            <a:extLst>
              <a:ext uri="{FF2B5EF4-FFF2-40B4-BE49-F238E27FC236}">
                <a16:creationId xmlns:a16="http://schemas.microsoft.com/office/drawing/2014/main" id="{F6065278-620B-A633-7E41-1B1B44D00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09570" name="Rectangle 3">
            <a:extLst>
              <a:ext uri="{FF2B5EF4-FFF2-40B4-BE49-F238E27FC236}">
                <a16:creationId xmlns:a16="http://schemas.microsoft.com/office/drawing/2014/main" id="{403505DB-F524-1EF3-F3E7-A87309B38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09571" name="Text Box 7">
            <a:extLst>
              <a:ext uri="{FF2B5EF4-FFF2-40B4-BE49-F238E27FC236}">
                <a16:creationId xmlns:a16="http://schemas.microsoft.com/office/drawing/2014/main" id="{2BBF4027-8F77-CBF5-4601-9E729C41C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14438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Type de biens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D2281D2A-01CE-67BF-BA96-A792A4A5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Le rôle de l’État dans une économie de marché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09573" name="Image 2">
            <a:extLst>
              <a:ext uri="{FF2B5EF4-FFF2-40B4-BE49-F238E27FC236}">
                <a16:creationId xmlns:a16="http://schemas.microsoft.com/office/drawing/2014/main" id="{74294E1E-D65E-95A3-FA3D-69ACF5CB1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2368550"/>
            <a:ext cx="8172450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6B751849-ED08-CBD0-2910-0944A56CD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CA7EC80A-3992-554B-797A-869D1F9D9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0595" name="Text Box 10">
            <a:extLst>
              <a:ext uri="{FF2B5EF4-FFF2-40B4-BE49-F238E27FC236}">
                <a16:creationId xmlns:a16="http://schemas.microsoft.com/office/drawing/2014/main" id="{D48C8555-0909-CD07-2685-EBB4E92E6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EFAA00"/>
                </a:solidFill>
                <a:latin typeface="Calibri" panose="020F0502020204030204" pitchFamily="34" charset="0"/>
              </a:rPr>
              <a:t>Externalités et politique environnementale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politique économique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3">
            <a:extLst>
              <a:ext uri="{FF2B5EF4-FFF2-40B4-BE49-F238E27FC236}">
                <a16:creationId xmlns:a16="http://schemas.microsoft.com/office/drawing/2014/main" id="{3C6B2FD9-C1E9-4F54-6492-13B6D072F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1618" name="Text Box 7">
            <a:extLst>
              <a:ext uri="{FF2B5EF4-FFF2-40B4-BE49-F238E27FC236}">
                <a16:creationId xmlns:a16="http://schemas.microsoft.com/office/drawing/2014/main" id="{C74BFB85-347F-782E-C177-2D0B7F923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14438"/>
            <a:ext cx="8299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Les coûts économiques des externalités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11619" name="Rectangle 2">
            <a:extLst>
              <a:ext uri="{FF2B5EF4-FFF2-40B4-BE49-F238E27FC236}">
                <a16:creationId xmlns:a16="http://schemas.microsoft.com/office/drawing/2014/main" id="{4A150524-019B-4F6E-FD4D-D6812DABC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Externalité et politique environnementale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1620" name="Text Box 7">
            <a:extLst>
              <a:ext uri="{FF2B5EF4-FFF2-40B4-BE49-F238E27FC236}">
                <a16:creationId xmlns:a16="http://schemas.microsoft.com/office/drawing/2014/main" id="{F2EB8263-4A1F-4693-CA49-B259AC2B3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5975" y="1922463"/>
            <a:ext cx="29527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O</a:t>
            </a:r>
            <a:r>
              <a:rPr lang="de-CH" altLang="de-DE" sz="2400" baseline="-25000">
                <a:latin typeface="Calibri" panose="020F0502020204030204" pitchFamily="34" charset="0"/>
              </a:rPr>
              <a:t>S</a:t>
            </a:r>
            <a:r>
              <a:rPr lang="de-CH" altLang="de-DE" sz="2400">
                <a:latin typeface="Calibri" panose="020F0502020204030204" pitchFamily="34" charset="0"/>
              </a:rPr>
              <a:t> : Courbe de l’offre, lorsque le producteur assume les coûts sociaux de sa production.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O</a:t>
            </a:r>
            <a:r>
              <a:rPr lang="de-CH" altLang="de-DE" sz="2400" baseline="-25000">
                <a:latin typeface="Calibri" panose="020F0502020204030204" pitchFamily="34" charset="0"/>
              </a:rPr>
              <a:t>P</a:t>
            </a:r>
            <a:r>
              <a:rPr lang="de-CH" altLang="de-DE" sz="2400">
                <a:latin typeface="Calibri" panose="020F0502020204030204" pitchFamily="34" charset="0"/>
              </a:rPr>
              <a:t> : Courbe de l’offre sans intervention de l’état. Le producteur n’assume que les coûts privés.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111621" name="Image 1">
            <a:extLst>
              <a:ext uri="{FF2B5EF4-FFF2-40B4-BE49-F238E27FC236}">
                <a16:creationId xmlns:a16="http://schemas.microsoft.com/office/drawing/2014/main" id="{3FA10670-7E3B-6859-8B0C-D899E1554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2060575"/>
            <a:ext cx="5421313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3">
            <a:extLst>
              <a:ext uri="{FF2B5EF4-FFF2-40B4-BE49-F238E27FC236}">
                <a16:creationId xmlns:a16="http://schemas.microsoft.com/office/drawing/2014/main" id="{076E7067-D9CC-562C-5C82-A76D6B190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2642" name="Rectangle 2">
            <a:extLst>
              <a:ext uri="{FF2B5EF4-FFF2-40B4-BE49-F238E27FC236}">
                <a16:creationId xmlns:a16="http://schemas.microsoft.com/office/drawing/2014/main" id="{7E809A7C-A7D2-3CBD-9B10-2C7570349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Externalité et politique environnementale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2643" name="Text Box 7">
            <a:extLst>
              <a:ext uri="{FF2B5EF4-FFF2-40B4-BE49-F238E27FC236}">
                <a16:creationId xmlns:a16="http://schemas.microsoft.com/office/drawing/2014/main" id="{8993351F-5C5D-EF9E-A539-B5B13E13E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41425"/>
            <a:ext cx="82994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Les effets externes surviennent essentiellement dans le domaine de l’environnement. 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politique de l’environnement, on distingue les approches et mesures suivantes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grpSp>
        <p:nvGrpSpPr>
          <p:cNvPr id="112644" name="Groupe 3">
            <a:extLst>
              <a:ext uri="{FF2B5EF4-FFF2-40B4-BE49-F238E27FC236}">
                <a16:creationId xmlns:a16="http://schemas.microsoft.com/office/drawing/2014/main" id="{B23848FB-4F2B-12A5-5E23-2DB158B16194}"/>
              </a:ext>
            </a:extLst>
          </p:cNvPr>
          <p:cNvGrpSpPr>
            <a:grpSpLocks/>
          </p:cNvGrpSpPr>
          <p:nvPr/>
        </p:nvGrpSpPr>
        <p:grpSpPr bwMode="auto">
          <a:xfrm>
            <a:off x="328613" y="3700463"/>
            <a:ext cx="8491537" cy="2808287"/>
            <a:chOff x="322262" y="3140968"/>
            <a:chExt cx="8491511" cy="2808312"/>
          </a:xfrm>
        </p:grpSpPr>
        <p:pic>
          <p:nvPicPr>
            <p:cNvPr id="112645" name="Image 1">
              <a:extLst>
                <a:ext uri="{FF2B5EF4-FFF2-40B4-BE49-F238E27FC236}">
                  <a16:creationId xmlns:a16="http://schemas.microsoft.com/office/drawing/2014/main" id="{D35CBD86-3C29-FD9E-A991-4A254DBBAF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62" y="3140968"/>
              <a:ext cx="8491511" cy="280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0807B8-6707-75E7-54EA-F17B2237067C}"/>
                </a:ext>
              </a:extLst>
            </p:cNvPr>
            <p:cNvSpPr/>
            <p:nvPr/>
          </p:nvSpPr>
          <p:spPr>
            <a:xfrm>
              <a:off x="322262" y="3140968"/>
              <a:ext cx="793748" cy="2159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H"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>
            <a:extLst>
              <a:ext uri="{FF2B5EF4-FFF2-40B4-BE49-F238E27FC236}">
                <a16:creationId xmlns:a16="http://schemas.microsoft.com/office/drawing/2014/main" id="{1ED6850C-1A45-C228-FDC3-DD8750518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3666" name="Rectangle 2">
            <a:extLst>
              <a:ext uri="{FF2B5EF4-FFF2-40B4-BE49-F238E27FC236}">
                <a16:creationId xmlns:a16="http://schemas.microsoft.com/office/drawing/2014/main" id="{0722A57F-FB32-AC9E-0E88-3474DFFE8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4.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Externalité et politique environnementale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48B1F92B-DF66-389F-C1D7-CEEEC6A99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60450"/>
            <a:ext cx="8299450" cy="489364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environnementale</a:t>
            </a:r>
            <a:r>
              <a:rPr lang="de-CH" altLang="de-DE" sz="2400" b="1" dirty="0">
                <a:latin typeface="Calibri" panose="020F0502020204030204" pitchFamily="34" charset="0"/>
              </a:rPr>
              <a:t> en Suisse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Combinaison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différents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instruments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Tendance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utilisation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instruments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environnementale</a:t>
            </a:r>
            <a:r>
              <a:rPr lang="de-CH" altLang="de-DE" sz="2400" b="1" dirty="0">
                <a:latin typeface="Calibri" panose="020F0502020204030204" pitchFamily="34" charset="0"/>
              </a:rPr>
              <a:t> internationale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Protocole</a:t>
            </a:r>
            <a:r>
              <a:rPr lang="de-CH" altLang="de-DE" sz="2400" dirty="0">
                <a:latin typeface="Calibri" panose="020F0502020204030204" pitchFamily="34" charset="0"/>
              </a:rPr>
              <a:t> de Kyoto,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accord</a:t>
            </a:r>
            <a:r>
              <a:rPr lang="de-CH" altLang="de-DE" sz="2400" dirty="0">
                <a:latin typeface="Calibri" panose="020F0502020204030204" pitchFamily="34" charset="0"/>
              </a:rPr>
              <a:t> international </a:t>
            </a:r>
            <a:r>
              <a:rPr lang="de-CH" altLang="de-DE" sz="2400" dirty="0" err="1">
                <a:latin typeface="Calibri" panose="020F0502020204030204" pitchFamily="34" charset="0"/>
              </a:rPr>
              <a:t>visant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</a:rPr>
              <a:t> globale des </a:t>
            </a:r>
            <a:r>
              <a:rPr lang="de-CH" altLang="de-DE" sz="2400" dirty="0" err="1">
                <a:latin typeface="Calibri" panose="020F0502020204030204" pitchFamily="34" charset="0"/>
              </a:rPr>
              <a:t>émissions</a:t>
            </a:r>
            <a:r>
              <a:rPr lang="de-CH" altLang="de-DE" sz="2400" dirty="0">
                <a:latin typeface="Calibri" panose="020F0502020204030204" pitchFamily="34" charset="0"/>
              </a:rPr>
              <a:t> de CO</a:t>
            </a:r>
            <a:r>
              <a:rPr lang="de-CH" altLang="de-DE" sz="2400" baseline="-25000" dirty="0">
                <a:latin typeface="Calibri" panose="020F0502020204030204" pitchFamily="34" charset="0"/>
              </a:rPr>
              <a:t>2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- La Suisse a </a:t>
            </a:r>
            <a:r>
              <a:rPr lang="de-CH" altLang="de-DE" sz="2400" dirty="0" err="1">
                <a:latin typeface="Calibri" panose="020F0502020204030204" pitchFamily="34" charset="0"/>
              </a:rPr>
              <a:t>signé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mis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œuvre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centime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climatique</a:t>
            </a:r>
            <a:r>
              <a:rPr lang="de-CH" altLang="de-DE" sz="2400" dirty="0">
                <a:latin typeface="Calibri" panose="020F0502020204030204" pitchFamily="34" charset="0"/>
              </a:rPr>
              <a:t> et la taxe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le CO</a:t>
            </a:r>
            <a:r>
              <a:rPr lang="de-CH" altLang="de-DE" sz="2400" baseline="-25000" dirty="0">
                <a:latin typeface="Calibri" panose="020F0502020204030204" pitchFamily="34" charset="0"/>
              </a:rPr>
              <a:t>2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	- La Conférence de Paris de </a:t>
            </a:r>
            <a:r>
              <a:rPr lang="de-CH" altLang="de-DE" sz="2400" dirty="0" err="1">
                <a:latin typeface="Calibri" panose="020F0502020204030204" pitchFamily="34" charset="0"/>
              </a:rPr>
              <a:t>décembre</a:t>
            </a:r>
            <a:r>
              <a:rPr lang="de-CH" altLang="de-DE" sz="2400" dirty="0">
                <a:latin typeface="Calibri" panose="020F0502020204030204" pitchFamily="34" charset="0"/>
              </a:rPr>
              <a:t> 2015 a </a:t>
            </a:r>
            <a:r>
              <a:rPr lang="de-CH" altLang="de-DE" sz="2400" dirty="0" err="1">
                <a:latin typeface="Calibri" panose="020F0502020204030204" pitchFamily="34" charset="0"/>
              </a:rPr>
              <a:t>fixé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objectif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limiter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réchauffement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climatique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moins</a:t>
            </a:r>
            <a:r>
              <a:rPr lang="de-CH" altLang="de-DE" sz="2400" dirty="0">
                <a:latin typeface="Calibri" panose="020F0502020204030204" pitchFamily="34" charset="0"/>
              </a:rPr>
              <a:t> de 2°C par </a:t>
            </a:r>
            <a:r>
              <a:rPr lang="de-CH" altLang="de-DE" sz="2400" dirty="0" err="1">
                <a:latin typeface="Calibri" panose="020F0502020204030204" pitchFamily="34" charset="0"/>
              </a:rPr>
              <a:t>rapport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l’ère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pré</a:t>
            </a:r>
            <a:r>
              <a:rPr lang="de-CH" altLang="de-DE" sz="2400" dirty="0">
                <a:latin typeface="Calibri" panose="020F0502020204030204" pitchFamily="34" charset="0"/>
              </a:rPr>
              <a:t>-industrielle.</a:t>
            </a: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ext Box 7">
            <a:extLst>
              <a:ext uri="{FF2B5EF4-FFF2-40B4-BE49-F238E27FC236}">
                <a16:creationId xmlns:a16="http://schemas.microsoft.com/office/drawing/2014/main" id="{526B9DCE-89BE-9F14-6084-AFD5239F8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14690" name="Rectangle 2">
            <a:extLst>
              <a:ext uri="{FF2B5EF4-FFF2-40B4-BE49-F238E27FC236}">
                <a16:creationId xmlns:a16="http://schemas.microsoft.com/office/drawing/2014/main" id="{65EE2ABA-C5B8-79B5-861E-908F06463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4691" name="Rectangle 3">
            <a:extLst>
              <a:ext uri="{FF2B5EF4-FFF2-40B4-BE49-F238E27FC236}">
                <a16:creationId xmlns:a16="http://schemas.microsoft.com/office/drawing/2014/main" id="{D463D11B-7535-A859-AC18-4A68B289F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4692" name="Text Box 10">
            <a:extLst>
              <a:ext uri="{FF2B5EF4-FFF2-40B4-BE49-F238E27FC236}">
                <a16:creationId xmlns:a16="http://schemas.microsoft.com/office/drawing/2014/main" id="{045B65CE-03C1-A3C3-9C0A-AD478B623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Externalités et politique environnementale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FAA00"/>
                </a:solidFill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La politique économique</a:t>
            </a:r>
            <a:endParaRPr lang="de-DE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>
            <a:extLst>
              <a:ext uri="{FF2B5EF4-FFF2-40B4-BE49-F238E27FC236}">
                <a16:creationId xmlns:a16="http://schemas.microsoft.com/office/drawing/2014/main" id="{C8ED6EA5-845D-1753-274E-6424FBA11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5714" name="Rectangle 2">
            <a:extLst>
              <a:ext uri="{FF2B5EF4-FFF2-40B4-BE49-F238E27FC236}">
                <a16:creationId xmlns:a16="http://schemas.microsoft.com/office/drawing/2014/main" id="{B1C258B4-8D24-CB4A-8A59-A4341E7E7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Répartition des revenus et redistribution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5715" name="Text Box 7">
            <a:extLst>
              <a:ext uri="{FF2B5EF4-FFF2-40B4-BE49-F238E27FC236}">
                <a16:creationId xmlns:a16="http://schemas.microsoft.com/office/drawing/2014/main" id="{24F9B85A-AF33-754C-63E5-8E2563716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239838"/>
            <a:ext cx="829945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  <a:sym typeface="Wingdings" pitchFamily="2" charset="2"/>
              </a:rPr>
              <a:t>Mesurer la répartition des revenus</a:t>
            </a:r>
          </a:p>
          <a:p>
            <a:pPr eaLnBrk="1" hangingPunct="1"/>
            <a:endParaRPr lang="de-CH" altLang="de-DE" sz="16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Coefficient de Gini = (surface orange/triangle OAB) x100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/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115716" name="Image 8">
            <a:extLst>
              <a:ext uri="{FF2B5EF4-FFF2-40B4-BE49-F238E27FC236}">
                <a16:creationId xmlns:a16="http://schemas.microsoft.com/office/drawing/2014/main" id="{DC251444-006F-1C4F-E8FA-1DFE6832B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535238"/>
            <a:ext cx="4175125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>
            <a:extLst>
              <a:ext uri="{FF2B5EF4-FFF2-40B4-BE49-F238E27FC236}">
                <a16:creationId xmlns:a16="http://schemas.microsoft.com/office/drawing/2014/main" id="{6CE6C061-5B27-B083-FBB7-8D5E9691B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6738" name="Rectangle 2">
            <a:extLst>
              <a:ext uri="{FF2B5EF4-FFF2-40B4-BE49-F238E27FC236}">
                <a16:creationId xmlns:a16="http://schemas.microsoft.com/office/drawing/2014/main" id="{7F3E7B90-23C7-2602-D6FF-52832DA91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5. Répartition des revenus et redistribution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6739" name="Text Box 7">
            <a:extLst>
              <a:ext uri="{FF2B5EF4-FFF2-40B4-BE49-F238E27FC236}">
                <a16:creationId xmlns:a16="http://schemas.microsoft.com/office/drawing/2014/main" id="{153E7E8B-BEDF-076E-0B8B-5FE052902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23983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Répartition des revenus de la Suisse en comparaison internationale</a:t>
            </a:r>
          </a:p>
        </p:txBody>
      </p:sp>
      <p:pic>
        <p:nvPicPr>
          <p:cNvPr id="116740" name="Image 5">
            <a:extLst>
              <a:ext uri="{FF2B5EF4-FFF2-40B4-BE49-F238E27FC236}">
                <a16:creationId xmlns:a16="http://schemas.microsoft.com/office/drawing/2014/main" id="{AF291EA0-30D0-193A-60A3-6ABAFD38E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6" y="2349500"/>
            <a:ext cx="31877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C44BA31-ED14-40EC-7AF4-B655D245B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0911" y="2372180"/>
            <a:ext cx="3624263" cy="34698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6">
            <a:extLst>
              <a:ext uri="{FF2B5EF4-FFF2-40B4-BE49-F238E27FC236}">
                <a16:creationId xmlns:a16="http://schemas.microsoft.com/office/drawing/2014/main" id="{D1666731-75CC-E9C0-AAB7-740CD6DF2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0898" name="Rectangle 3">
            <a:extLst>
              <a:ext uri="{FF2B5EF4-FFF2-40B4-BE49-F238E27FC236}">
                <a16:creationId xmlns:a16="http://schemas.microsoft.com/office/drawing/2014/main" id="{233538CA-75FB-C850-3BFA-AD13B8AF3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D667E9D9-CA26-611F-6A3E-C0EEA99F3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23557" name="Text Box 11">
            <a:extLst>
              <a:ext uri="{FF2B5EF4-FFF2-40B4-BE49-F238E27FC236}">
                <a16:creationId xmlns:a16="http://schemas.microsoft.com/office/drawing/2014/main" id="{EB76DCFB-6C61-15AA-A006-D33097A8F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643063"/>
            <a:ext cx="8382000" cy="2678112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>
                <a:latin typeface="Calibri" panose="020F0502020204030204" pitchFamily="34" charset="0"/>
              </a:rPr>
              <a:t>Deux </a:t>
            </a:r>
            <a:r>
              <a:rPr lang="de-CH" altLang="de-DE" sz="2400" b="1" dirty="0" err="1">
                <a:latin typeface="Calibri" panose="020F0502020204030204" pitchFamily="34" charset="0"/>
              </a:rPr>
              <a:t>systèmes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err="1">
                <a:latin typeface="Calibri" panose="020F0502020204030204" pitchFamily="34" charset="0"/>
              </a:rPr>
              <a:t>économiques</a:t>
            </a:r>
            <a:r>
              <a:rPr lang="de-CH" altLang="de-DE" sz="2400" b="1">
                <a:latin typeface="Calibri" panose="020F0502020204030204" pitchFamily="34" charset="0"/>
              </a:rPr>
              <a:t> fondamentaux 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marché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b="1" dirty="0">
              <a:solidFill>
                <a:srgbClr val="EFAA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planifiée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DE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ext Box 7">
            <a:extLst>
              <a:ext uri="{FF2B5EF4-FFF2-40B4-BE49-F238E27FC236}">
                <a16:creationId xmlns:a16="http://schemas.microsoft.com/office/drawing/2014/main" id="{94F4E870-916D-3831-FABA-71117F7F5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17762" name="Rectangle 2">
            <a:extLst>
              <a:ext uri="{FF2B5EF4-FFF2-40B4-BE49-F238E27FC236}">
                <a16:creationId xmlns:a16="http://schemas.microsoft.com/office/drawing/2014/main" id="{BC551E65-4897-2B82-3194-9240BDFB4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7A191844-D5D2-9645-1D6A-0812F05B3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7764" name="Text Box 10">
            <a:extLst>
              <a:ext uri="{FF2B5EF4-FFF2-40B4-BE49-F238E27FC236}">
                <a16:creationId xmlns:a16="http://schemas.microsoft.com/office/drawing/2014/main" id="{99B87DCA-FD79-9211-2F79-2A18CD3B2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6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Systèmes économiques : économie de marché ou économie planifiée ?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Prix et efficience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Le rôle de l’État dans une économie de marché</a:t>
            </a: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Externalités et politique environnementale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Répartition des revenus et redistribution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EFAA00"/>
                </a:solidFill>
                <a:latin typeface="Calibri" panose="020F0502020204030204" pitchFamily="34" charset="0"/>
              </a:rPr>
              <a:t>La politique économique</a:t>
            </a:r>
            <a:endParaRPr lang="de-DE" altLang="de-DE" sz="2400" b="1">
              <a:solidFill>
                <a:srgbClr val="EFAA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ext Box 6">
            <a:extLst>
              <a:ext uri="{FF2B5EF4-FFF2-40B4-BE49-F238E27FC236}">
                <a16:creationId xmlns:a16="http://schemas.microsoft.com/office/drawing/2014/main" id="{7C741649-E169-8AA4-E131-1EF7C3802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18786" name="Rectangle 3">
            <a:extLst>
              <a:ext uri="{FF2B5EF4-FFF2-40B4-BE49-F238E27FC236}">
                <a16:creationId xmlns:a16="http://schemas.microsoft.com/office/drawing/2014/main" id="{E7FEF8CC-4B96-3F0C-9F5C-AF06B3A59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118787" name="Rectangle 2">
            <a:extLst>
              <a:ext uri="{FF2B5EF4-FFF2-40B4-BE49-F238E27FC236}">
                <a16:creationId xmlns:a16="http://schemas.microsoft.com/office/drawing/2014/main" id="{843B8C9A-519B-0872-5A92-604C80181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La politique économique</a:t>
            </a:r>
          </a:p>
        </p:txBody>
      </p:sp>
      <p:sp>
        <p:nvSpPr>
          <p:cNvPr id="118788" name="Text Box 7">
            <a:extLst>
              <a:ext uri="{FF2B5EF4-FFF2-40B4-BE49-F238E27FC236}">
                <a16:creationId xmlns:a16="http://schemas.microsoft.com/office/drawing/2014/main" id="{377F892F-F346-D880-37E7-3F4E0AF2A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4221163"/>
            <a:ext cx="83915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Défaillance de l’État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Inaptitude de l’État à corriger les allocations inefficientes d’une économie de marché.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18789" name="Text Box 7">
            <a:extLst>
              <a:ext uri="{FF2B5EF4-FFF2-40B4-BE49-F238E27FC236}">
                <a16:creationId xmlns:a16="http://schemas.microsoft.com/office/drawing/2014/main" id="{7CD3F7E3-B422-4780-130E-97686930E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1239838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La politique économique cherche à comprendre comment survient une défaillance de l’État.</a:t>
            </a:r>
          </a:p>
        </p:txBody>
      </p:sp>
      <p:sp>
        <p:nvSpPr>
          <p:cNvPr id="118790" name="Text Box 7">
            <a:extLst>
              <a:ext uri="{FF2B5EF4-FFF2-40B4-BE49-F238E27FC236}">
                <a16:creationId xmlns:a16="http://schemas.microsoft.com/office/drawing/2014/main" id="{9CE775D8-75C6-8B0E-BC9E-7A6473A19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2420938"/>
            <a:ext cx="83915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Politique économique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Branche des sciences économiques qui analyse les processus politiques par des concepts économiques.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ext Box 6">
            <a:extLst>
              <a:ext uri="{FF2B5EF4-FFF2-40B4-BE49-F238E27FC236}">
                <a16:creationId xmlns:a16="http://schemas.microsoft.com/office/drawing/2014/main" id="{5FA5F631-4589-93DB-BD4F-75922D6A4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19810" name="Rectangle 3">
            <a:extLst>
              <a:ext uri="{FF2B5EF4-FFF2-40B4-BE49-F238E27FC236}">
                <a16:creationId xmlns:a16="http://schemas.microsoft.com/office/drawing/2014/main" id="{0DA226C5-CBA5-D3A7-CD85-7EA1B2A7C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9811" name="Rectangle 2">
            <a:extLst>
              <a:ext uri="{FF2B5EF4-FFF2-40B4-BE49-F238E27FC236}">
                <a16:creationId xmlns:a16="http://schemas.microsoft.com/office/drawing/2014/main" id="{7146CEB9-3519-E9C3-66C4-42E80A523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La politique économique</a:t>
            </a:r>
          </a:p>
        </p:txBody>
      </p:sp>
      <p:sp>
        <p:nvSpPr>
          <p:cNvPr id="119812" name="Text Box 7">
            <a:extLst>
              <a:ext uri="{FF2B5EF4-FFF2-40B4-BE49-F238E27FC236}">
                <a16:creationId xmlns:a16="http://schemas.microsoft.com/office/drawing/2014/main" id="{1AD63C4E-D6CD-62C2-5FD4-F9764B6A6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Incitations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pour</a:t>
            </a:r>
            <a:r>
              <a:rPr lang="de-CH" altLang="de-DE" sz="2400" b="1" dirty="0">
                <a:latin typeface="Calibri" panose="020F0502020204030204" pitchFamily="34" charset="0"/>
              </a:rPr>
              <a:t>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politique</a:t>
            </a:r>
            <a:r>
              <a:rPr lang="de-CH" altLang="de-DE" sz="2400" b="1" dirty="0">
                <a:latin typeface="Calibri" panose="020F0502020204030204" pitchFamily="34" charset="0"/>
              </a:rPr>
              <a:t> et </a:t>
            </a:r>
            <a:r>
              <a:rPr lang="de-CH" altLang="de-DE" sz="2400" b="1" dirty="0" err="1">
                <a:latin typeface="Calibri" panose="020F0502020204030204" pitchFamily="34" charset="0"/>
              </a:rPr>
              <a:t>l’administration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Incitations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politiciens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>
                <a:latin typeface="Calibri" panose="020F0502020204030204" pitchFamily="34" charset="0"/>
              </a:rPr>
              <a:t>et politiciennes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Prendre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mesures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être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réélu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Prendre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mesures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favorisent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leurs</a:t>
            </a:r>
            <a:r>
              <a:rPr lang="de-CH" altLang="de-DE" sz="2400" dirty="0">
                <a:latin typeface="Calibri" panose="020F0502020204030204" pitchFamily="34" charset="0"/>
              </a:rPr>
              <a:t> propres </a:t>
            </a:r>
            <a:r>
              <a:rPr lang="de-CH" altLang="de-DE" sz="2400" dirty="0" err="1">
                <a:latin typeface="Calibri" panose="020F0502020204030204" pitchFamily="34" charset="0"/>
              </a:rPr>
              <a:t>intérêts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certains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groupes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Incitations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l’administration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	- </a:t>
            </a:r>
            <a:r>
              <a:rPr lang="de-CH" altLang="de-DE" sz="2400" dirty="0" err="1">
                <a:latin typeface="Calibri" panose="020F0502020204030204" pitchFamily="34" charset="0"/>
              </a:rPr>
              <a:t>L’administration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trouve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situation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monopole</a:t>
            </a:r>
            <a:r>
              <a:rPr lang="de-CH" altLang="de-DE" sz="2400" dirty="0">
                <a:latin typeface="Calibri" panose="020F0502020204030204" pitchFamily="34" charset="0"/>
              </a:rPr>
              <a:t> ;</a:t>
            </a: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	- Le </a:t>
            </a:r>
            <a:r>
              <a:rPr lang="de-CH" altLang="de-DE" sz="2400" dirty="0" err="1">
                <a:latin typeface="Calibri" panose="020F0502020204030204" pitchFamily="34" charset="0"/>
              </a:rPr>
              <a:t>risque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cette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position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mise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profit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contrôle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hiérarchique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ext Box 7">
            <a:extLst>
              <a:ext uri="{FF2B5EF4-FFF2-40B4-BE49-F238E27FC236}">
                <a16:creationId xmlns:a16="http://schemas.microsoft.com/office/drawing/2014/main" id="{485016DD-1440-F0B4-E8C7-78B772866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43000"/>
            <a:ext cx="82994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Aspect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problématique</a:t>
            </a:r>
            <a:r>
              <a:rPr lang="de-CH" altLang="de-DE" sz="2400" b="1" dirty="0">
                <a:latin typeface="Calibri" panose="020F0502020204030204" pitchFamily="34" charset="0"/>
              </a:rPr>
              <a:t> des </a:t>
            </a:r>
            <a:r>
              <a:rPr lang="de-CH" altLang="de-DE" sz="2400" b="1" dirty="0" err="1">
                <a:latin typeface="Calibri" panose="020F0502020204030204" pitchFamily="34" charset="0"/>
              </a:rPr>
              <a:t>groupes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d’intérêt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Recherche (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improductive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)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rente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via des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processus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politiques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 </a:t>
            </a:r>
            <a:r>
              <a:rPr lang="de-CH" altLang="de-DE" sz="2400" i="1" dirty="0">
                <a:latin typeface="Calibri" panose="020F0502020204030204" pitchFamily="34" charset="0"/>
                <a:sym typeface="Wingdings" pitchFamily="2" charset="2"/>
              </a:rPr>
              <a:t>Recherche de </a:t>
            </a:r>
            <a:r>
              <a:rPr lang="de-CH" altLang="de-DE" sz="2400" i="1" dirty="0" err="1">
                <a:latin typeface="Calibri" panose="020F0502020204030204" pitchFamily="34" charset="0"/>
                <a:sym typeface="Wingdings" pitchFamily="2" charset="2"/>
              </a:rPr>
              <a:t>rente</a:t>
            </a:r>
            <a:r>
              <a:rPr lang="de-CH" altLang="de-DE" sz="2400" i="1" dirty="0">
                <a:latin typeface="Calibri" panose="020F0502020204030204" pitchFamily="34" charset="0"/>
                <a:sym typeface="Wingdings" pitchFamily="2" charset="2"/>
              </a:rPr>
              <a:t>.</a:t>
            </a: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petits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groupes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homogènes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(p. ex.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associations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paysans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)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mieux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organisés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et plus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influents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certains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grands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groupes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hétérogènes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(p. ex.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associations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itchFamily="2" charset="2"/>
              </a:rPr>
              <a:t>consommateurs</a:t>
            </a:r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).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20834" name="Text Box 7">
            <a:extLst>
              <a:ext uri="{FF2B5EF4-FFF2-40B4-BE49-F238E27FC236}">
                <a16:creationId xmlns:a16="http://schemas.microsoft.com/office/drawing/2014/main" id="{09A10972-EC61-199B-0FE7-8165673A3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4595813"/>
            <a:ext cx="8391525" cy="1570037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>
                <a:latin typeface="Calibri" panose="020F0502020204030204" pitchFamily="34" charset="0"/>
                <a:sym typeface="Wingdings" pitchFamily="2" charset="2"/>
              </a:rPr>
              <a:t>Recherche de rente</a:t>
            </a:r>
            <a:endParaRPr lang="de-CH" altLang="de-DE" sz="2400" i="1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Approche qui consiste à utiliser les ressources, non pour produire, mais pour atteindre une redistribution servant ses propres intérêts.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B92F1192-C820-188A-9CFB-6E8B506BB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0836" name="Rectangle 2">
            <a:extLst>
              <a:ext uri="{FF2B5EF4-FFF2-40B4-BE49-F238E27FC236}">
                <a16:creationId xmlns:a16="http://schemas.microsoft.com/office/drawing/2014/main" id="{41F273BB-9756-0FC3-0BC7-12D056900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6. La politique économique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6">
            <a:extLst>
              <a:ext uri="{FF2B5EF4-FFF2-40B4-BE49-F238E27FC236}">
                <a16:creationId xmlns:a16="http://schemas.microsoft.com/office/drawing/2014/main" id="{7D77FF32-7B2B-25D9-D4E0-42A76C48F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1922" name="Rectangle 3">
            <a:extLst>
              <a:ext uri="{FF2B5EF4-FFF2-40B4-BE49-F238E27FC236}">
                <a16:creationId xmlns:a16="http://schemas.microsoft.com/office/drawing/2014/main" id="{DE8A544B-4EEA-0EBB-7547-A7F043D3E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305029AE-100E-CA89-E737-01F716655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24581" name="Text Box 11">
            <a:extLst>
              <a:ext uri="{FF2B5EF4-FFF2-40B4-BE49-F238E27FC236}">
                <a16:creationId xmlns:a16="http://schemas.microsoft.com/office/drawing/2014/main" id="{06272271-746B-EC6F-3A1B-D9A971582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de-DE"/>
            </a:defPPr>
            <a:lvl1pPr eaLnBrk="1" hangingPunct="1">
              <a:defRPr sz="2400" b="1">
                <a:latin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de-CH" altLang="de-DE"/>
              <a:t>1. Économie de marché</a:t>
            </a:r>
            <a:endParaRPr lang="de-DE" altLang="de-DE"/>
          </a:p>
        </p:txBody>
      </p:sp>
      <p:sp>
        <p:nvSpPr>
          <p:cNvPr id="24582" name="Text Box 7">
            <a:extLst>
              <a:ext uri="{FF2B5EF4-FFF2-40B4-BE49-F238E27FC236}">
                <a16:creationId xmlns:a16="http://schemas.microsoft.com/office/drawing/2014/main" id="{0D7758B1-FE43-7909-24A4-1209F2097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633663"/>
            <a:ext cx="8299450" cy="1938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concernant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production</a:t>
            </a:r>
            <a:r>
              <a:rPr lang="de-CH" altLang="de-DE" sz="2400" dirty="0">
                <a:latin typeface="Calibri" panose="020F0502020204030204" pitchFamily="34" charset="0"/>
              </a:rPr>
              <a:t> et la </a:t>
            </a:r>
            <a:r>
              <a:rPr lang="de-CH" altLang="de-DE" sz="2400" dirty="0" err="1">
                <a:latin typeface="Calibri" panose="020F0502020204030204" pitchFamily="34" charset="0"/>
              </a:rPr>
              <a:t>consommation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biens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prises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manière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décentralisée</a:t>
            </a:r>
            <a:r>
              <a:rPr lang="de-CH" altLang="de-DE" sz="2400" dirty="0">
                <a:latin typeface="Calibri" panose="020F0502020204030204" pitchFamily="34" charset="0"/>
              </a:rPr>
              <a:t> via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coordonnent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millions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agents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6">
            <a:extLst>
              <a:ext uri="{FF2B5EF4-FFF2-40B4-BE49-F238E27FC236}">
                <a16:creationId xmlns:a16="http://schemas.microsoft.com/office/drawing/2014/main" id="{BF32C6F6-A143-C751-5952-10C908C70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2946" name="Rectangle 3">
            <a:extLst>
              <a:ext uri="{FF2B5EF4-FFF2-40B4-BE49-F238E27FC236}">
                <a16:creationId xmlns:a16="http://schemas.microsoft.com/office/drawing/2014/main" id="{EF789D94-36AC-B72E-D46C-867E6277D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47578127-457D-385D-4A39-878E47CCF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25605" name="Text Box 11">
            <a:extLst>
              <a:ext uri="{FF2B5EF4-FFF2-40B4-BE49-F238E27FC236}">
                <a16:creationId xmlns:a16="http://schemas.microsoft.com/office/drawing/2014/main" id="{6C9CF616-6FE7-C09B-61A9-91D5F6FDA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de-DE"/>
            </a:defPPr>
            <a:lvl1pPr eaLnBrk="1" hangingPunct="1">
              <a:defRPr sz="2400" b="1">
                <a:latin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de-CH" altLang="de-DE"/>
              <a:t>1. Économie de marché</a:t>
            </a:r>
            <a:endParaRPr lang="de-DE" altLang="de-DE"/>
          </a:p>
        </p:txBody>
      </p:sp>
      <p:sp>
        <p:nvSpPr>
          <p:cNvPr id="82949" name="Text Box 7">
            <a:extLst>
              <a:ext uri="{FF2B5EF4-FFF2-40B4-BE49-F238E27FC236}">
                <a16:creationId xmlns:a16="http://schemas.microsoft.com/office/drawing/2014/main" id="{D492A733-7E25-E8FB-E96D-BB3D72202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071688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Dans les pays industrialisés, le terme d’</a:t>
            </a:r>
            <a:r>
              <a:rPr lang="de-CH" altLang="de-DE" sz="2400" i="1">
                <a:latin typeface="Calibri" panose="020F0502020204030204" pitchFamily="34" charset="0"/>
              </a:rPr>
              <a:t>économie sociale de marché </a:t>
            </a:r>
            <a:r>
              <a:rPr lang="de-CH" altLang="de-DE" sz="2400">
                <a:latin typeface="Calibri" panose="020F0502020204030204" pitchFamily="34" charset="0"/>
              </a:rPr>
              <a:t>est souvent utilisé.</a:t>
            </a:r>
            <a:endParaRPr lang="de-CH" altLang="de-DE" sz="2400" i="1">
              <a:latin typeface="Calibri" panose="020F0502020204030204" pitchFamily="34" charset="0"/>
            </a:endParaRPr>
          </a:p>
        </p:txBody>
      </p:sp>
      <p:sp>
        <p:nvSpPr>
          <p:cNvPr id="82950" name="Text Box 7">
            <a:extLst>
              <a:ext uri="{FF2B5EF4-FFF2-40B4-BE49-F238E27FC236}">
                <a16:creationId xmlns:a16="http://schemas.microsoft.com/office/drawing/2014/main" id="{F80F97F5-7F4A-90AC-5416-459DAFC3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857625"/>
            <a:ext cx="8391525" cy="19383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fr-FR" altLang="de-DE" sz="2400" b="1" i="1">
                <a:latin typeface="Calibri" panose="020F0502020204030204" pitchFamily="34" charset="0"/>
                <a:sym typeface="Wingdings" pitchFamily="2" charset="2"/>
              </a:rPr>
              <a:t>Économie sociale de marché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Système économique fondé sur l’économie de marché dans lequel l’État procède aux redistributions de revenus et de patrimoine relatives à la politique qu’il a définie. Le but est d’atténuer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les différences sociales.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6">
            <a:extLst>
              <a:ext uri="{FF2B5EF4-FFF2-40B4-BE49-F238E27FC236}">
                <a16:creationId xmlns:a16="http://schemas.microsoft.com/office/drawing/2014/main" id="{0BCB411A-1EC4-1F56-F872-D9C2A7DBE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3970" name="Rectangle 3">
            <a:extLst>
              <a:ext uri="{FF2B5EF4-FFF2-40B4-BE49-F238E27FC236}">
                <a16:creationId xmlns:a16="http://schemas.microsoft.com/office/drawing/2014/main" id="{CAEBC93C-43E2-484D-C445-03E6BAACA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92976E3A-7465-2F0B-783A-85AFEAF71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26629" name="Text Box 11">
            <a:extLst>
              <a:ext uri="{FF2B5EF4-FFF2-40B4-BE49-F238E27FC236}">
                <a16:creationId xmlns:a16="http://schemas.microsoft.com/office/drawing/2014/main" id="{DB9AEA1E-0DBB-E01A-12BE-ED97614BC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de-DE"/>
            </a:defPPr>
            <a:lvl1pPr eaLnBrk="1" hangingPunct="1">
              <a:defRPr sz="2400" b="1">
                <a:latin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de-CH" altLang="de-DE"/>
              <a:t>2. Économie planifiée</a:t>
            </a:r>
            <a:endParaRPr lang="de-DE" altLang="de-DE"/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D87F1EF1-75C9-7E48-1FB5-4932441A4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370138"/>
            <a:ext cx="82994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defRPr/>
            </a:pPr>
            <a:r>
              <a:rPr lang="de-CH" sz="2400">
                <a:latin typeface="Calibri" pitchFamily="34" charset="0"/>
              </a:rPr>
              <a:t>Deux particularités :</a:t>
            </a:r>
            <a:endParaRPr lang="de-CH" sz="2400" dirty="0">
              <a:latin typeface="Calibri" pitchFamily="34" charset="0"/>
            </a:endParaRPr>
          </a:p>
          <a:p>
            <a:pPr marL="342900" indent="-342900" eaLnBrk="1" hangingPunct="1">
              <a:defRPr/>
            </a:pPr>
            <a:endParaRPr lang="de-CH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CH" sz="2400" dirty="0" err="1">
                <a:latin typeface="Calibri" pitchFamily="34" charset="0"/>
              </a:rPr>
              <a:t>Les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biens</a:t>
            </a:r>
            <a:r>
              <a:rPr lang="de-CH" sz="2400" dirty="0">
                <a:latin typeface="Calibri" pitchFamily="34" charset="0"/>
              </a:rPr>
              <a:t> de </a:t>
            </a:r>
            <a:r>
              <a:rPr lang="de-CH" sz="2400" dirty="0" err="1">
                <a:latin typeface="Calibri" pitchFamily="34" charset="0"/>
              </a:rPr>
              <a:t>production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appartiennent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exclusivement</a:t>
            </a:r>
            <a:r>
              <a:rPr lang="de-CH" sz="2400" dirty="0">
                <a:latin typeface="Calibri" pitchFamily="34" charset="0"/>
              </a:rPr>
              <a:t> à </a:t>
            </a:r>
            <a:r>
              <a:rPr lang="de-CH" sz="2400" dirty="0" err="1">
                <a:latin typeface="Calibri" pitchFamily="34" charset="0"/>
              </a:rPr>
              <a:t>l’État</a:t>
            </a:r>
            <a:r>
              <a:rPr lang="de-CH" sz="2400" dirty="0">
                <a:latin typeface="Calibri" pitchFamily="34" charset="0"/>
              </a:rPr>
              <a:t>.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de-CH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CH" sz="2400" dirty="0" err="1">
                <a:latin typeface="Calibri" pitchFamily="34" charset="0"/>
              </a:rPr>
              <a:t>Une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autorité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étatique</a:t>
            </a:r>
            <a:r>
              <a:rPr lang="de-CH" sz="2400" dirty="0">
                <a:latin typeface="Calibri" pitchFamily="34" charset="0"/>
              </a:rPr>
              <a:t> de </a:t>
            </a:r>
            <a:r>
              <a:rPr lang="de-CH" sz="2400" dirty="0" err="1">
                <a:latin typeface="Calibri" pitchFamily="34" charset="0"/>
              </a:rPr>
              <a:t>planification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décide</a:t>
            </a:r>
            <a:r>
              <a:rPr lang="de-CH" sz="2400" dirty="0">
                <a:latin typeface="Calibri" pitchFamily="34" charset="0"/>
              </a:rPr>
              <a:t> de </a:t>
            </a:r>
            <a:r>
              <a:rPr lang="de-CH" sz="2400" dirty="0" err="1">
                <a:latin typeface="Calibri" pitchFamily="34" charset="0"/>
              </a:rPr>
              <a:t>manière</a:t>
            </a:r>
            <a:r>
              <a:rPr lang="de-CH" sz="2400" dirty="0">
                <a:latin typeface="Calibri" pitchFamily="34" charset="0"/>
              </a:rPr>
              <a:t> </a:t>
            </a:r>
            <a:r>
              <a:rPr lang="de-CH" sz="2400" dirty="0" err="1">
                <a:latin typeface="Calibri" pitchFamily="34" charset="0"/>
              </a:rPr>
              <a:t>centrale</a:t>
            </a:r>
            <a:r>
              <a:rPr lang="de-CH" sz="2400" dirty="0">
                <a:latin typeface="Calibri" pitchFamily="34" charset="0"/>
              </a:rPr>
              <a:t> de la </a:t>
            </a:r>
            <a:r>
              <a:rPr lang="de-CH" sz="2400" dirty="0" err="1">
                <a:latin typeface="Calibri" pitchFamily="34" charset="0"/>
              </a:rPr>
              <a:t>production</a:t>
            </a:r>
            <a:r>
              <a:rPr lang="de-CH" sz="2400" dirty="0">
                <a:latin typeface="Calibri" pitchFamily="34" charset="0"/>
              </a:rPr>
              <a:t>, </a:t>
            </a:r>
            <a:r>
              <a:rPr lang="de-CH" sz="2400" dirty="0" err="1">
                <a:latin typeface="Calibri" pitchFamily="34" charset="0"/>
              </a:rPr>
              <a:t>donc</a:t>
            </a:r>
            <a:r>
              <a:rPr lang="de-CH" sz="2400" dirty="0">
                <a:latin typeface="Calibri" pitchFamily="34" charset="0"/>
              </a:rPr>
              <a:t> de la </a:t>
            </a:r>
            <a:r>
              <a:rPr lang="de-CH" sz="2400" dirty="0" err="1">
                <a:latin typeface="Calibri" pitchFamily="34" charset="0"/>
              </a:rPr>
              <a:t>consommation</a:t>
            </a:r>
            <a:r>
              <a:rPr lang="de-CH" sz="2400" dirty="0">
                <a:latin typeface="Calibri" pitchFamily="34" charset="0"/>
              </a:rPr>
              <a:t> de </a:t>
            </a:r>
            <a:r>
              <a:rPr lang="de-CH" sz="2400" dirty="0" err="1">
                <a:latin typeface="Calibri" pitchFamily="34" charset="0"/>
              </a:rPr>
              <a:t>biens</a:t>
            </a:r>
            <a:r>
              <a:rPr lang="de-CH" sz="2400" dirty="0">
                <a:latin typeface="Calibri" pitchFamily="34" charset="0"/>
              </a:rPr>
              <a:t> et </a:t>
            </a:r>
            <a:r>
              <a:rPr lang="de-CH" sz="2400" dirty="0" err="1">
                <a:latin typeface="Calibri" pitchFamily="34" charset="0"/>
              </a:rPr>
              <a:t>services</a:t>
            </a:r>
            <a:r>
              <a:rPr lang="de-CH" sz="24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6">
            <a:extLst>
              <a:ext uri="{FF2B5EF4-FFF2-40B4-BE49-F238E27FC236}">
                <a16:creationId xmlns:a16="http://schemas.microsoft.com/office/drawing/2014/main" id="{B44F894D-8B61-1887-9BCE-179B70B6F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4994" name="Rectangle 3">
            <a:extLst>
              <a:ext uri="{FF2B5EF4-FFF2-40B4-BE49-F238E27FC236}">
                <a16:creationId xmlns:a16="http://schemas.microsoft.com/office/drawing/2014/main" id="{205039AD-F0D2-BBC1-C1DE-A52EFF0D3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B0744108-C7D2-788F-7256-BA32A03B7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27653" name="Text Box 11">
            <a:extLst>
              <a:ext uri="{FF2B5EF4-FFF2-40B4-BE49-F238E27FC236}">
                <a16:creationId xmlns:a16="http://schemas.microsoft.com/office/drawing/2014/main" id="{45A6CDBA-66A6-622D-9A2A-671D158AE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85875"/>
            <a:ext cx="8382000" cy="461963"/>
          </a:xfrm>
          <a:prstGeom prst="rect">
            <a:avLst/>
          </a:prstGeom>
          <a:solidFill>
            <a:schemeClr val="accent4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de-DE"/>
            </a:defPPr>
            <a:lvl1pPr eaLnBrk="1" hangingPunct="1">
              <a:defRPr sz="2400" b="1">
                <a:latin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de-CH" altLang="de-DE"/>
              <a:t>2. Économie planifiée</a:t>
            </a:r>
            <a:endParaRPr lang="de-DE" altLang="de-DE"/>
          </a:p>
        </p:txBody>
      </p:sp>
      <p:sp>
        <p:nvSpPr>
          <p:cNvPr id="27654" name="Text Box 7">
            <a:extLst>
              <a:ext uri="{FF2B5EF4-FFF2-40B4-BE49-F238E27FC236}">
                <a16:creationId xmlns:a16="http://schemas.microsoft.com/office/drawing/2014/main" id="{88065671-FEE1-6D67-3D36-601E51C4F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132013"/>
            <a:ext cx="8299450" cy="3416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planifiée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échoue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err="1">
                <a:latin typeface="Calibri" panose="020F0502020204030204" pitchFamily="34" charset="0"/>
              </a:rPr>
              <a:t>points</a:t>
            </a:r>
            <a:r>
              <a:rPr lang="de-CH" altLang="de-DE" sz="2400">
                <a:latin typeface="Calibri" panose="020F0502020204030204" pitchFamily="34" charset="0"/>
              </a:rPr>
              <a:t> suivants :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Incapacité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l’autorité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collecter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traiter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toutes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informations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nécessaires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Risque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l’autorité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centrale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abuse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prérogatives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Pas </a:t>
            </a:r>
            <a:r>
              <a:rPr lang="de-CH" altLang="de-DE" sz="2400" dirty="0" err="1">
                <a:latin typeface="Calibri" panose="020F0502020204030204" pitchFamily="34" charset="0"/>
              </a:rPr>
              <a:t>d’incitations</a:t>
            </a:r>
            <a:r>
              <a:rPr lang="de-CH" altLang="de-DE" sz="2400" dirty="0">
                <a:latin typeface="Calibri" panose="020F0502020204030204" pitchFamily="34" charset="0"/>
              </a:rPr>
              <a:t> à la </a:t>
            </a:r>
            <a:r>
              <a:rPr lang="de-CH" altLang="de-DE" sz="2400" dirty="0" err="1">
                <a:latin typeface="Calibri" panose="020F0502020204030204" pitchFamily="34" charset="0"/>
              </a:rPr>
              <a:t>performance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vu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cette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dernière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n’est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intéressante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l’absence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propriété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privée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6">
            <a:extLst>
              <a:ext uri="{FF2B5EF4-FFF2-40B4-BE49-F238E27FC236}">
                <a16:creationId xmlns:a16="http://schemas.microsoft.com/office/drawing/2014/main" id="{B0A287C3-1626-2EFE-6C00-2B6F47F0F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86018" name="Rectangle 3">
            <a:extLst>
              <a:ext uri="{FF2B5EF4-FFF2-40B4-BE49-F238E27FC236}">
                <a16:creationId xmlns:a16="http://schemas.microsoft.com/office/drawing/2014/main" id="{CC049609-C77C-18E2-A090-AB606DEAF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DACF3517-3454-627C-6639-1A2C55C61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EFA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1. Systèmes économiques </a:t>
            </a:r>
          </a:p>
        </p:txBody>
      </p:sp>
      <p:sp>
        <p:nvSpPr>
          <p:cNvPr id="86020" name="Text Box 7">
            <a:extLst>
              <a:ext uri="{FF2B5EF4-FFF2-40B4-BE49-F238E27FC236}">
                <a16:creationId xmlns:a16="http://schemas.microsoft.com/office/drawing/2014/main" id="{2F46A317-5A44-5C1A-95CD-A780BCF46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14438"/>
            <a:ext cx="829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b="1" i="1">
                <a:latin typeface="Calibri" panose="020F0502020204030204" pitchFamily="34" charset="0"/>
              </a:rPr>
              <a:t>Homo œconomicus</a:t>
            </a:r>
            <a:endParaRPr lang="de-CH" altLang="de-DE" sz="2400" i="1">
              <a:latin typeface="Calibri" panose="020F0502020204030204" pitchFamily="34" charset="0"/>
            </a:endParaRPr>
          </a:p>
        </p:txBody>
      </p:sp>
      <p:sp>
        <p:nvSpPr>
          <p:cNvPr id="86021" name="Text Box 7">
            <a:extLst>
              <a:ext uri="{FF2B5EF4-FFF2-40B4-BE49-F238E27FC236}">
                <a16:creationId xmlns:a16="http://schemas.microsoft.com/office/drawing/2014/main" id="{8890F76A-E25C-7498-70B0-3291B60EE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000250"/>
            <a:ext cx="8391525" cy="1570038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de-CH" altLang="de-DE" sz="2400" b="1" i="1" dirty="0">
                <a:latin typeface="Calibri" panose="020F0502020204030204" pitchFamily="34" charset="0"/>
                <a:sym typeface="Wingdings" pitchFamily="2" charset="2"/>
              </a:rPr>
              <a:t>Homo </a:t>
            </a:r>
            <a:r>
              <a:rPr lang="de-CH" altLang="de-DE" sz="2400" b="1" i="1" dirty="0" err="1">
                <a:latin typeface="Calibri" panose="020F0502020204030204" pitchFamily="34" charset="0"/>
              </a:rPr>
              <a:t>œ</a:t>
            </a:r>
            <a:r>
              <a:rPr lang="de-CH" altLang="de-DE" sz="2400" b="1" i="1" dirty="0" err="1">
                <a:latin typeface="Calibri" panose="020F0502020204030204" pitchFamily="34" charset="0"/>
                <a:sym typeface="Wingdings" pitchFamily="2" charset="2"/>
              </a:rPr>
              <a:t>conomicus</a:t>
            </a:r>
            <a:r>
              <a:rPr lang="de-CH" altLang="de-DE" sz="2400" dirty="0">
                <a:latin typeface="Calibri" panose="020F0502020204030204" pitchFamily="34" charset="0"/>
              </a:rPr>
              <a:t>			</a:t>
            </a:r>
            <a:endParaRPr lang="de-CH" altLang="de-DE" sz="24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fr-FR" altLang="de-DE" sz="2400" dirty="0">
                <a:latin typeface="Calibri" panose="020F0502020204030204" pitchFamily="34" charset="0"/>
              </a:rPr>
              <a:t>Paradigme comportemental des sciences économiques selon lequel l’individu est rationnel dans sa prise de décision et cherche à maximiser son propre profit/intérêt.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86022" name="Text Box 7">
            <a:extLst>
              <a:ext uri="{FF2B5EF4-FFF2-40B4-BE49-F238E27FC236}">
                <a16:creationId xmlns:a16="http://schemas.microsoft.com/office/drawing/2014/main" id="{B0987EA4-F1C7-0264-DBB6-5698DB568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632200"/>
            <a:ext cx="8299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</a:defRPr>
            </a:lvl9pPr>
          </a:lstStyle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L’intérêt</a:t>
            </a:r>
            <a:r>
              <a:rPr lang="de-CH" altLang="de-DE" sz="2400" dirty="0">
                <a:latin typeface="Calibri" panose="020F0502020204030204" pitchFamily="34" charset="0"/>
              </a:rPr>
              <a:t> propre de </a:t>
            </a:r>
            <a:r>
              <a:rPr lang="de-CH" altLang="de-DE" sz="2400" dirty="0" err="1">
                <a:latin typeface="Calibri" panose="020F0502020204030204" pitchFamily="34" charset="0"/>
              </a:rPr>
              <a:t>l’individu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dépend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aussi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bien-être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son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entourage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L’intérêt</a:t>
            </a:r>
            <a:r>
              <a:rPr lang="de-CH" altLang="de-DE" sz="2400" dirty="0">
                <a:latin typeface="Calibri" panose="020F0502020204030204" pitchFamily="34" charset="0"/>
              </a:rPr>
              <a:t> propre </a:t>
            </a:r>
            <a:r>
              <a:rPr lang="de-CH" altLang="de-DE" sz="2400" dirty="0" err="1">
                <a:latin typeface="Calibri" panose="020F0502020204030204" pitchFamily="34" charset="0"/>
              </a:rPr>
              <a:t>n’est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pas</a:t>
            </a:r>
            <a:r>
              <a:rPr lang="de-CH" altLang="de-DE" sz="2400" dirty="0">
                <a:latin typeface="Calibri" panose="020F0502020204030204" pitchFamily="34" charset="0"/>
              </a:rPr>
              <a:t> à </a:t>
            </a:r>
            <a:r>
              <a:rPr lang="de-CH" altLang="de-DE" sz="2400" dirty="0" err="1">
                <a:latin typeface="Calibri" panose="020F0502020204030204" pitchFamily="34" charset="0"/>
              </a:rPr>
              <a:t>confondre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avec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l’égoïsme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</a:t>
            </a:r>
            <a:r>
              <a:rPr lang="de-CH" altLang="de-DE" sz="2400" dirty="0">
                <a:latin typeface="Calibri" panose="020F0502020204030204" pitchFamily="34" charset="0"/>
              </a:rPr>
              <a:t> sens </a:t>
            </a:r>
            <a:r>
              <a:rPr lang="de-CH" altLang="de-DE" sz="2400" dirty="0" err="1">
                <a:latin typeface="Calibri" panose="020F0502020204030204" pitchFamily="34" charset="0"/>
              </a:rPr>
              <a:t>négatif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KAPITEL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 KAPITEL 1" id="{DD133BA0-00F6-4058-A13E-D0A8A5BDDEB4}" vid="{56F45A12-2BCA-4FA7-A0DC-F09880C92FD9}"/>
    </a:ext>
  </a:extLst>
</a:theme>
</file>

<file path=ppt/theme/theme2.xml><?xml version="1.0" encoding="utf-8"?>
<a:theme xmlns:a="http://schemas.openxmlformats.org/drawingml/2006/main" name="4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KAPITEL 1</Template>
  <TotalTime>731</TotalTime>
  <Words>2110</Words>
  <Application>Microsoft Macintosh PowerPoint</Application>
  <PresentationFormat>Affichage à l'écran (4:3)</PresentationFormat>
  <Paragraphs>367</Paragraphs>
  <Slides>43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43</vt:i4>
      </vt:variant>
    </vt:vector>
  </HeadingPairs>
  <TitlesOfParts>
    <vt:vector size="55" baseType="lpstr">
      <vt:lpstr>Arial</vt:lpstr>
      <vt:lpstr>Calibri</vt:lpstr>
      <vt:lpstr>Calibri Light</vt:lpstr>
      <vt:lpstr>Frutiger 45 Light</vt:lpstr>
      <vt:lpstr>Tunga</vt:lpstr>
      <vt:lpstr>Wingdings</vt:lpstr>
      <vt:lpstr>Design KAPITEL 1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L’économie de marché et le rôle de l’État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und Geldpolitik</dc:title>
  <dc:creator>Damian Künzi</dc:creator>
  <cp:lastModifiedBy>Alice Micheau</cp:lastModifiedBy>
  <cp:revision>270</cp:revision>
  <cp:lastPrinted>2019-05-08T14:22:14Z</cp:lastPrinted>
  <dcterms:created xsi:type="dcterms:W3CDTF">2007-08-28T15:32:08Z</dcterms:created>
  <dcterms:modified xsi:type="dcterms:W3CDTF">2025-03-04T09:00:47Z</dcterms:modified>
</cp:coreProperties>
</file>