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49"/>
  </p:notesMasterIdLst>
  <p:handoutMasterIdLst>
    <p:handoutMasterId r:id="rId50"/>
  </p:handoutMasterIdLst>
  <p:sldIdLst>
    <p:sldId id="295" r:id="rId3"/>
    <p:sldId id="29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7" r:id="rId43"/>
    <p:sldId id="298" r:id="rId44"/>
    <p:sldId id="299" r:id="rId45"/>
    <p:sldId id="300" r:id="rId46"/>
    <p:sldId id="301" r:id="rId47"/>
    <p:sldId id="302" r:id="rId48"/>
  </p:sldIdLst>
  <p:sldSz cx="9144000" cy="6858000" type="screen4x3"/>
  <p:notesSz cx="6797675" cy="9926638"/>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038" autoAdjust="0"/>
    <p:restoredTop sz="94694"/>
  </p:normalViewPr>
  <p:slideViewPr>
    <p:cSldViewPr snapToGrid="0">
      <p:cViewPr varScale="1">
        <p:scale>
          <a:sx n="117" d="100"/>
          <a:sy n="117" d="100"/>
        </p:scale>
        <p:origin x="1512" y="168"/>
      </p:cViewPr>
      <p:guideLst/>
    </p:cSldViewPr>
  </p:slideViewPr>
  <p:notesTextViewPr>
    <p:cViewPr>
      <p:scale>
        <a:sx n="1" d="1"/>
        <a:sy n="1" d="1"/>
      </p:scale>
      <p:origin x="0" y="0"/>
    </p:cViewPr>
  </p:notesTextViewPr>
  <p:notesViewPr>
    <p:cSldViewPr snapToGrid="0">
      <p:cViewPr varScale="1">
        <p:scale>
          <a:sx n="76" d="100"/>
          <a:sy n="76" d="100"/>
        </p:scale>
        <p:origin x="2576" y="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78A1A92D-0BCD-74AB-A52F-9B34D8779D3D}"/>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CH"/>
          </a:p>
        </p:txBody>
      </p:sp>
      <p:sp>
        <p:nvSpPr>
          <p:cNvPr id="3" name="Datumsplatzhalter 2">
            <a:extLst>
              <a:ext uri="{FF2B5EF4-FFF2-40B4-BE49-F238E27FC236}">
                <a16:creationId xmlns:a16="http://schemas.microsoft.com/office/drawing/2014/main" id="{0C095E07-3F77-0904-13AF-0596C9A471E1}"/>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59F7F5A2-7ECB-684F-82FE-A4558D6DABA6}" type="datetimeFigureOut">
              <a:rPr lang="de-CH"/>
              <a:pPr>
                <a:defRPr/>
              </a:pPr>
              <a:t>04.03.25</a:t>
            </a:fld>
            <a:endParaRPr lang="de-CH"/>
          </a:p>
        </p:txBody>
      </p:sp>
      <p:sp>
        <p:nvSpPr>
          <p:cNvPr id="4" name="Fußzeilenplatzhalter 3">
            <a:extLst>
              <a:ext uri="{FF2B5EF4-FFF2-40B4-BE49-F238E27FC236}">
                <a16:creationId xmlns:a16="http://schemas.microsoft.com/office/drawing/2014/main" id="{E49DAB58-2C2D-D18F-33E3-DE40E9C5F638}"/>
              </a:ext>
            </a:extLst>
          </p:cNvPr>
          <p:cNvSpPr>
            <a:spLocks noGrp="1"/>
          </p:cNvSpPr>
          <p:nvPr>
            <p:ph type="ftr" sz="quarter" idx="2"/>
          </p:nvPr>
        </p:nvSpPr>
        <p:spPr>
          <a:xfrm>
            <a:off x="0" y="9428163"/>
            <a:ext cx="2946400" cy="49847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CH"/>
          </a:p>
        </p:txBody>
      </p:sp>
      <p:sp>
        <p:nvSpPr>
          <p:cNvPr id="5" name="Foliennummernplatzhalter 4">
            <a:extLst>
              <a:ext uri="{FF2B5EF4-FFF2-40B4-BE49-F238E27FC236}">
                <a16:creationId xmlns:a16="http://schemas.microsoft.com/office/drawing/2014/main" id="{452AC56E-7821-830B-A37D-646CFCD7F2A3}"/>
              </a:ext>
            </a:extLst>
          </p:cNvPr>
          <p:cNvSpPr>
            <a:spLocks noGrp="1"/>
          </p:cNvSpPr>
          <p:nvPr>
            <p:ph type="sldNum" sz="quarter" idx="3"/>
          </p:nvPr>
        </p:nvSpPr>
        <p:spPr>
          <a:xfrm>
            <a:off x="3849688" y="9428163"/>
            <a:ext cx="2946400" cy="49847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A805F56-E17E-1D42-A4D5-A4FDAFED8969}" type="slidenum">
              <a:rPr lang="de-CH" altLang="fr-FR"/>
              <a:pPr>
                <a:defRPr/>
              </a:pPr>
              <a:t>‹N°›</a:t>
            </a:fld>
            <a:endParaRPr lang="de-CH"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EB734DE7-8563-E31C-849E-D8BB19878B85}"/>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CH"/>
          </a:p>
        </p:txBody>
      </p:sp>
      <p:sp>
        <p:nvSpPr>
          <p:cNvPr id="3" name="Datumsplatzhalter 2">
            <a:extLst>
              <a:ext uri="{FF2B5EF4-FFF2-40B4-BE49-F238E27FC236}">
                <a16:creationId xmlns:a16="http://schemas.microsoft.com/office/drawing/2014/main" id="{BC9C4A27-6E71-2C68-4FBF-B04A69971B03}"/>
              </a:ext>
            </a:extLst>
          </p:cNvPr>
          <p:cNvSpPr>
            <a:spLocks noGrp="1"/>
          </p:cNvSpPr>
          <p:nvPr>
            <p:ph type="dt" idx="1"/>
          </p:nvPr>
        </p:nvSpPr>
        <p:spPr>
          <a:xfrm>
            <a:off x="3849688" y="0"/>
            <a:ext cx="2946400" cy="498475"/>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AADF051-9FA7-D341-8E85-A6B699572D7D}" type="datetimeFigureOut">
              <a:rPr lang="de-CH"/>
              <a:pPr>
                <a:defRPr/>
              </a:pPr>
              <a:t>04.03.25</a:t>
            </a:fld>
            <a:endParaRPr lang="de-CH"/>
          </a:p>
        </p:txBody>
      </p:sp>
      <p:sp>
        <p:nvSpPr>
          <p:cNvPr id="4" name="Folienbildplatzhalter 3">
            <a:extLst>
              <a:ext uri="{FF2B5EF4-FFF2-40B4-BE49-F238E27FC236}">
                <a16:creationId xmlns:a16="http://schemas.microsoft.com/office/drawing/2014/main" id="{33DEC5BD-FE2D-D190-79F4-CFCC8D155B47}"/>
              </a:ext>
            </a:extLst>
          </p:cNvPr>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pPr lvl="0"/>
            <a:endParaRPr lang="de-CH" noProof="0"/>
          </a:p>
        </p:txBody>
      </p:sp>
      <p:sp>
        <p:nvSpPr>
          <p:cNvPr id="5" name="Notizenplatzhalter 4">
            <a:extLst>
              <a:ext uri="{FF2B5EF4-FFF2-40B4-BE49-F238E27FC236}">
                <a16:creationId xmlns:a16="http://schemas.microsoft.com/office/drawing/2014/main" id="{C1DB129D-F60C-D3F7-0F43-5685ACA49D64}"/>
              </a:ext>
            </a:extLst>
          </p:cNvPr>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CH" noProof="0"/>
          </a:p>
        </p:txBody>
      </p:sp>
      <p:sp>
        <p:nvSpPr>
          <p:cNvPr id="6" name="Fußzeilenplatzhalter 5">
            <a:extLst>
              <a:ext uri="{FF2B5EF4-FFF2-40B4-BE49-F238E27FC236}">
                <a16:creationId xmlns:a16="http://schemas.microsoft.com/office/drawing/2014/main" id="{93CE5D0D-FEB3-3870-4955-BDE58D643AF2}"/>
              </a:ext>
            </a:extLst>
          </p:cNvPr>
          <p:cNvSpPr>
            <a:spLocks noGrp="1"/>
          </p:cNvSpPr>
          <p:nvPr>
            <p:ph type="ftr" sz="quarter" idx="4"/>
          </p:nvPr>
        </p:nvSpPr>
        <p:spPr>
          <a:xfrm>
            <a:off x="0" y="9428163"/>
            <a:ext cx="2946400" cy="49847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CH"/>
          </a:p>
        </p:txBody>
      </p:sp>
      <p:sp>
        <p:nvSpPr>
          <p:cNvPr id="7" name="Foliennummernplatzhalter 6">
            <a:extLst>
              <a:ext uri="{FF2B5EF4-FFF2-40B4-BE49-F238E27FC236}">
                <a16:creationId xmlns:a16="http://schemas.microsoft.com/office/drawing/2014/main" id="{6CB1A91B-AE35-C65B-CBBF-3E99A9E69C89}"/>
              </a:ext>
            </a:extLst>
          </p:cNvPr>
          <p:cNvSpPr>
            <a:spLocks noGrp="1"/>
          </p:cNvSpPr>
          <p:nvPr>
            <p:ph type="sldNum" sz="quarter" idx="5"/>
          </p:nvPr>
        </p:nvSpPr>
        <p:spPr>
          <a:xfrm>
            <a:off x="3849688" y="9428163"/>
            <a:ext cx="2946400" cy="49847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4BFDF89-B767-824F-838E-C4A3E38441B1}" type="slidenum">
              <a:rPr lang="de-CH" altLang="fr-FR"/>
              <a:pPr>
                <a:defRPr/>
              </a:pPr>
              <a:t>‹N°›</a:t>
            </a:fld>
            <a:endParaRPr lang="de-CH" altLang="fr-F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Folienbildplatzhalter 1">
            <a:extLst>
              <a:ext uri="{FF2B5EF4-FFF2-40B4-BE49-F238E27FC236}">
                <a16:creationId xmlns:a16="http://schemas.microsoft.com/office/drawing/2014/main" id="{319B7349-A9E8-275B-A79E-7CA008AEF5B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izenplatzhalter 2">
            <a:extLst>
              <a:ext uri="{FF2B5EF4-FFF2-40B4-BE49-F238E27FC236}">
                <a16:creationId xmlns:a16="http://schemas.microsoft.com/office/drawing/2014/main" id="{B6585139-9AC5-FB86-2A85-82FC1B7A7D2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CH" alt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Formatvorlage des Untertitelmasters durch Klicken bearbeiten</a:t>
            </a:r>
            <a:endParaRPr lang="de-CH"/>
          </a:p>
        </p:txBody>
      </p:sp>
      <p:sp>
        <p:nvSpPr>
          <p:cNvPr id="10" name="Titel 9"/>
          <p:cNvSpPr>
            <a:spLocks noGrp="1"/>
          </p:cNvSpPr>
          <p:nvPr>
            <p:ph type="title"/>
          </p:nvPr>
        </p:nvSpPr>
        <p:spPr/>
        <p:txBody>
          <a:bodyPr/>
          <a:lstStyle/>
          <a:p>
            <a:r>
              <a:rPr lang="de-DE"/>
              <a:t>Titelmasterformat durch Klicken bearbeiten</a:t>
            </a:r>
            <a:endParaRPr lang="de-CH"/>
          </a:p>
        </p:txBody>
      </p:sp>
      <p:sp>
        <p:nvSpPr>
          <p:cNvPr id="2" name="Datumsplatzhalter 6">
            <a:extLst>
              <a:ext uri="{FF2B5EF4-FFF2-40B4-BE49-F238E27FC236}">
                <a16:creationId xmlns:a16="http://schemas.microsoft.com/office/drawing/2014/main" id="{A6489C29-A528-007F-28C1-263731FC5862}"/>
              </a:ext>
            </a:extLst>
          </p:cNvPr>
          <p:cNvSpPr>
            <a:spLocks noGrp="1"/>
          </p:cNvSpPr>
          <p:nvPr>
            <p:ph type="dt" sz="half" idx="10"/>
          </p:nvPr>
        </p:nvSpPr>
        <p:spPr>
          <a:xfrm>
            <a:off x="982663" y="6032500"/>
            <a:ext cx="2057400" cy="365125"/>
          </a:xfrm>
        </p:spPr>
        <p:txBody>
          <a:bodyPr/>
          <a:lstStyle>
            <a:lvl1pPr>
              <a:defRPr/>
            </a:lvl1pPr>
          </a:lstStyle>
          <a:p>
            <a:pPr>
              <a:defRPr/>
            </a:pPr>
            <a:fld id="{DD3820E6-7489-D049-BA40-67F6188AD810}" type="datetime1">
              <a:rPr lang="de-CH"/>
              <a:pPr>
                <a:defRPr/>
              </a:pPr>
              <a:t>04.03.25</a:t>
            </a:fld>
            <a:endParaRPr lang="de-CH"/>
          </a:p>
        </p:txBody>
      </p:sp>
      <p:sp>
        <p:nvSpPr>
          <p:cNvPr id="4" name="Fußzeilenplatzhalter 7">
            <a:extLst>
              <a:ext uri="{FF2B5EF4-FFF2-40B4-BE49-F238E27FC236}">
                <a16:creationId xmlns:a16="http://schemas.microsoft.com/office/drawing/2014/main" id="{B3AC5C2C-FC27-D017-CA45-99E790219C6A}"/>
              </a:ext>
            </a:extLst>
          </p:cNvPr>
          <p:cNvSpPr>
            <a:spLocks noGrp="1"/>
          </p:cNvSpPr>
          <p:nvPr>
            <p:ph type="ftr" sz="quarter" idx="11"/>
          </p:nvPr>
        </p:nvSpPr>
        <p:spPr>
          <a:xfrm>
            <a:off x="5611813" y="5849938"/>
            <a:ext cx="3086100" cy="365125"/>
          </a:xfrm>
        </p:spPr>
        <p:txBody>
          <a:bodyPr/>
          <a:lstStyle>
            <a:lvl1pPr>
              <a:defRPr/>
            </a:lvl1pPr>
          </a:lstStyle>
          <a:p>
            <a:pPr>
              <a:defRPr/>
            </a:pPr>
            <a:endParaRPr lang="de-CH"/>
          </a:p>
        </p:txBody>
      </p:sp>
    </p:spTree>
    <p:extLst>
      <p:ext uri="{BB962C8B-B14F-4D97-AF65-F5344CB8AC3E}">
        <p14:creationId xmlns:p14="http://schemas.microsoft.com/office/powerpoint/2010/main" val="1496119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F9FD5384-D55F-9F7B-E1DE-FE4A5BED65C6}"/>
              </a:ext>
            </a:extLst>
          </p:cNvPr>
          <p:cNvSpPr>
            <a:spLocks noGrp="1"/>
          </p:cNvSpPr>
          <p:nvPr>
            <p:ph type="dt" sz="half" idx="10"/>
          </p:nvPr>
        </p:nvSpPr>
        <p:spPr/>
        <p:txBody>
          <a:bodyPr/>
          <a:lstStyle>
            <a:lvl1pPr>
              <a:defRPr/>
            </a:lvl1pPr>
          </a:lstStyle>
          <a:p>
            <a:pPr>
              <a:defRPr/>
            </a:pPr>
            <a:fld id="{1B3FCCA4-F828-9F43-8887-D4B453E29220}" type="datetime1">
              <a:rPr lang="de-CH"/>
              <a:pPr>
                <a:defRPr/>
              </a:pPr>
              <a:t>04.03.25</a:t>
            </a:fld>
            <a:endParaRPr lang="de-CH"/>
          </a:p>
        </p:txBody>
      </p:sp>
      <p:sp>
        <p:nvSpPr>
          <p:cNvPr id="5" name="Fußzeilenplatzhalter 4">
            <a:extLst>
              <a:ext uri="{FF2B5EF4-FFF2-40B4-BE49-F238E27FC236}">
                <a16:creationId xmlns:a16="http://schemas.microsoft.com/office/drawing/2014/main" id="{0FC78070-AD28-32FD-20DB-4C6C0B37F43C}"/>
              </a:ext>
            </a:extLst>
          </p:cNvPr>
          <p:cNvSpPr>
            <a:spLocks noGrp="1"/>
          </p:cNvSpPr>
          <p:nvPr>
            <p:ph type="ftr" sz="quarter" idx="11"/>
          </p:nvPr>
        </p:nvSpPr>
        <p:spPr/>
        <p:txBody>
          <a:bodyPr/>
          <a:lstStyle>
            <a:lvl1pPr>
              <a:defRPr/>
            </a:lvl1pPr>
          </a:lstStyle>
          <a:p>
            <a:pPr>
              <a:defRPr/>
            </a:pPr>
            <a:endParaRPr lang="de-CH"/>
          </a:p>
        </p:txBody>
      </p:sp>
      <p:sp>
        <p:nvSpPr>
          <p:cNvPr id="6" name="Foliennummernplatzhalter 5">
            <a:extLst>
              <a:ext uri="{FF2B5EF4-FFF2-40B4-BE49-F238E27FC236}">
                <a16:creationId xmlns:a16="http://schemas.microsoft.com/office/drawing/2014/main" id="{514C5285-A5B2-FCDC-C3B0-B2716680B9E7}"/>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16B03334-7F11-1F45-9C3D-CC7A45398182}" type="slidenum">
              <a:rPr lang="de-CH" altLang="fr-FR"/>
              <a:pPr>
                <a:defRPr/>
              </a:pPr>
              <a:t>‹N°›</a:t>
            </a:fld>
            <a:endParaRPr lang="de-CH" altLang="fr-FR"/>
          </a:p>
        </p:txBody>
      </p:sp>
    </p:spTree>
    <p:extLst>
      <p:ext uri="{BB962C8B-B14F-4D97-AF65-F5344CB8AC3E}">
        <p14:creationId xmlns:p14="http://schemas.microsoft.com/office/powerpoint/2010/main" val="669334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6" y="365125"/>
            <a:ext cx="1971675" cy="5811838"/>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628651" y="365125"/>
            <a:ext cx="5800725"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F87466B0-24D7-1252-0F8F-6B581CA5C4A7}"/>
              </a:ext>
            </a:extLst>
          </p:cNvPr>
          <p:cNvSpPr>
            <a:spLocks noGrp="1"/>
          </p:cNvSpPr>
          <p:nvPr>
            <p:ph type="dt" sz="half" idx="10"/>
          </p:nvPr>
        </p:nvSpPr>
        <p:spPr/>
        <p:txBody>
          <a:bodyPr/>
          <a:lstStyle>
            <a:lvl1pPr>
              <a:defRPr/>
            </a:lvl1pPr>
          </a:lstStyle>
          <a:p>
            <a:pPr>
              <a:defRPr/>
            </a:pPr>
            <a:fld id="{0706FB6F-1235-C34C-A8A6-658B08C22D6A}" type="datetime1">
              <a:rPr lang="de-CH"/>
              <a:pPr>
                <a:defRPr/>
              </a:pPr>
              <a:t>04.03.25</a:t>
            </a:fld>
            <a:endParaRPr lang="de-CH"/>
          </a:p>
        </p:txBody>
      </p:sp>
      <p:sp>
        <p:nvSpPr>
          <p:cNvPr id="5" name="Fußzeilenplatzhalter 4">
            <a:extLst>
              <a:ext uri="{FF2B5EF4-FFF2-40B4-BE49-F238E27FC236}">
                <a16:creationId xmlns:a16="http://schemas.microsoft.com/office/drawing/2014/main" id="{23C8F4C6-51DF-6BD9-DFB2-44C0C56CD179}"/>
              </a:ext>
            </a:extLst>
          </p:cNvPr>
          <p:cNvSpPr>
            <a:spLocks noGrp="1"/>
          </p:cNvSpPr>
          <p:nvPr>
            <p:ph type="ftr" sz="quarter" idx="11"/>
          </p:nvPr>
        </p:nvSpPr>
        <p:spPr/>
        <p:txBody>
          <a:bodyPr/>
          <a:lstStyle>
            <a:lvl1pPr>
              <a:defRPr/>
            </a:lvl1pPr>
          </a:lstStyle>
          <a:p>
            <a:pPr>
              <a:defRPr/>
            </a:pPr>
            <a:endParaRPr lang="de-CH"/>
          </a:p>
        </p:txBody>
      </p:sp>
      <p:sp>
        <p:nvSpPr>
          <p:cNvPr id="6" name="Foliennummernplatzhalter 5">
            <a:extLst>
              <a:ext uri="{FF2B5EF4-FFF2-40B4-BE49-F238E27FC236}">
                <a16:creationId xmlns:a16="http://schemas.microsoft.com/office/drawing/2014/main" id="{99756194-E30F-5DF6-242A-95A448EF7D14}"/>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BB3F5286-33DA-3841-9855-4FCD24B69CD9}" type="slidenum">
              <a:rPr lang="de-CH" altLang="fr-FR"/>
              <a:pPr>
                <a:defRPr/>
              </a:pPr>
              <a:t>‹N°›</a:t>
            </a:fld>
            <a:endParaRPr lang="de-CH" altLang="fr-FR"/>
          </a:p>
        </p:txBody>
      </p:sp>
    </p:spTree>
    <p:extLst>
      <p:ext uri="{BB962C8B-B14F-4D97-AF65-F5344CB8AC3E}">
        <p14:creationId xmlns:p14="http://schemas.microsoft.com/office/powerpoint/2010/main" val="4103858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Datumsplatzhalter 2">
            <a:extLst>
              <a:ext uri="{FF2B5EF4-FFF2-40B4-BE49-F238E27FC236}">
                <a16:creationId xmlns:a16="http://schemas.microsoft.com/office/drawing/2014/main" id="{1305170D-4730-EC9D-038F-F3611B7F3F60}"/>
              </a:ext>
            </a:extLst>
          </p:cNvPr>
          <p:cNvSpPr>
            <a:spLocks noGrp="1"/>
          </p:cNvSpPr>
          <p:nvPr>
            <p:ph type="dt" sz="half" idx="10"/>
          </p:nvPr>
        </p:nvSpPr>
        <p:spPr/>
        <p:txBody>
          <a:bodyPr/>
          <a:lstStyle>
            <a:lvl1pPr>
              <a:defRPr/>
            </a:lvl1pPr>
          </a:lstStyle>
          <a:p>
            <a:pPr>
              <a:defRPr/>
            </a:pPr>
            <a:fld id="{4A8DF286-5E3D-3642-86E9-A4C77497ADEF}" type="datetime1">
              <a:rPr lang="de-CH"/>
              <a:pPr>
                <a:defRPr/>
              </a:pPr>
              <a:t>04.03.25</a:t>
            </a:fld>
            <a:endParaRPr lang="de-CH"/>
          </a:p>
        </p:txBody>
      </p:sp>
      <p:sp>
        <p:nvSpPr>
          <p:cNvPr id="4" name="Fußzeilenplatzhalter 3">
            <a:extLst>
              <a:ext uri="{FF2B5EF4-FFF2-40B4-BE49-F238E27FC236}">
                <a16:creationId xmlns:a16="http://schemas.microsoft.com/office/drawing/2014/main" id="{0763EB77-B249-CC8D-DBB8-CCE1818258D5}"/>
              </a:ext>
            </a:extLst>
          </p:cNvPr>
          <p:cNvSpPr>
            <a:spLocks noGrp="1"/>
          </p:cNvSpPr>
          <p:nvPr>
            <p:ph type="ftr" sz="quarter" idx="11"/>
          </p:nvPr>
        </p:nvSpPr>
        <p:spPr/>
        <p:txBody>
          <a:bodyPr/>
          <a:lstStyle>
            <a:lvl1pPr>
              <a:defRPr/>
            </a:lvl1pPr>
          </a:lstStyle>
          <a:p>
            <a:pPr>
              <a:defRPr/>
            </a:pPr>
            <a:endParaRPr lang="de-CH"/>
          </a:p>
        </p:txBody>
      </p:sp>
      <p:sp>
        <p:nvSpPr>
          <p:cNvPr id="5" name="Foliennummernplatzhalter 4">
            <a:extLst>
              <a:ext uri="{FF2B5EF4-FFF2-40B4-BE49-F238E27FC236}">
                <a16:creationId xmlns:a16="http://schemas.microsoft.com/office/drawing/2014/main" id="{74249E3A-2748-8843-5389-26727EDD824B}"/>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B74F1BE6-83F1-CC4D-BC12-46BB7AF3AA78}" type="slidenum">
              <a:rPr lang="de-CH" altLang="fr-FR"/>
              <a:pPr>
                <a:defRPr/>
              </a:pPr>
              <a:t>‹N°›</a:t>
            </a:fld>
            <a:endParaRPr lang="de-CH" altLang="fr-FR"/>
          </a:p>
        </p:txBody>
      </p:sp>
    </p:spTree>
    <p:extLst>
      <p:ext uri="{BB962C8B-B14F-4D97-AF65-F5344CB8AC3E}">
        <p14:creationId xmlns:p14="http://schemas.microsoft.com/office/powerpoint/2010/main" val="2678209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e-DE"/>
              <a:t>Titelmasterformat durch Klicken bearbeiten</a:t>
            </a:r>
            <a:endParaRPr lang="de-CH"/>
          </a:p>
        </p:txBody>
      </p:sp>
      <p:sp>
        <p:nvSpPr>
          <p:cNvPr id="3" name="Unt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CH"/>
          </a:p>
        </p:txBody>
      </p:sp>
      <p:sp>
        <p:nvSpPr>
          <p:cNvPr id="4" name="Datumsplatzhalter 3">
            <a:extLst>
              <a:ext uri="{FF2B5EF4-FFF2-40B4-BE49-F238E27FC236}">
                <a16:creationId xmlns:a16="http://schemas.microsoft.com/office/drawing/2014/main" id="{6AE25664-D7B1-80A8-A473-02853C9227AF}"/>
              </a:ext>
            </a:extLst>
          </p:cNvPr>
          <p:cNvSpPr>
            <a:spLocks noGrp="1"/>
          </p:cNvSpPr>
          <p:nvPr>
            <p:ph type="dt" sz="half" idx="10"/>
          </p:nvPr>
        </p:nvSpPr>
        <p:spPr/>
        <p:txBody>
          <a:bodyPr/>
          <a:lstStyle>
            <a:lvl1pPr>
              <a:defRPr/>
            </a:lvl1pPr>
          </a:lstStyle>
          <a:p>
            <a:pPr>
              <a:defRPr/>
            </a:pPr>
            <a:fld id="{89CF44A6-8679-8644-B60F-14C0E3A744A7}" type="datetime1">
              <a:rPr lang="de-CH"/>
              <a:pPr>
                <a:defRPr/>
              </a:pPr>
              <a:t>04.03.25</a:t>
            </a:fld>
            <a:endParaRPr lang="de-CH"/>
          </a:p>
        </p:txBody>
      </p:sp>
      <p:sp>
        <p:nvSpPr>
          <p:cNvPr id="5" name="Fußzeilenplatzhalter 4">
            <a:extLst>
              <a:ext uri="{FF2B5EF4-FFF2-40B4-BE49-F238E27FC236}">
                <a16:creationId xmlns:a16="http://schemas.microsoft.com/office/drawing/2014/main" id="{BACC15B2-1525-5BF7-ABB5-F84F7DEC0DBB}"/>
              </a:ext>
            </a:extLst>
          </p:cNvPr>
          <p:cNvSpPr>
            <a:spLocks noGrp="1"/>
          </p:cNvSpPr>
          <p:nvPr>
            <p:ph type="ftr" sz="quarter" idx="11"/>
          </p:nvPr>
        </p:nvSpPr>
        <p:spPr/>
        <p:txBody>
          <a:bodyPr/>
          <a:lstStyle>
            <a:lvl1pPr>
              <a:defRPr/>
            </a:lvl1pPr>
          </a:lstStyle>
          <a:p>
            <a:pPr>
              <a:defRPr/>
            </a:pPr>
            <a:endParaRPr lang="de-CH"/>
          </a:p>
        </p:txBody>
      </p:sp>
      <p:sp>
        <p:nvSpPr>
          <p:cNvPr id="6" name="Foliennummernplatzhalter 5">
            <a:extLst>
              <a:ext uri="{FF2B5EF4-FFF2-40B4-BE49-F238E27FC236}">
                <a16:creationId xmlns:a16="http://schemas.microsoft.com/office/drawing/2014/main" id="{B8D2AB97-B863-7E9C-141C-D90E8A2E17BF}"/>
              </a:ext>
            </a:extLst>
          </p:cNvPr>
          <p:cNvSpPr>
            <a:spLocks noGrp="1"/>
          </p:cNvSpPr>
          <p:nvPr>
            <p:ph type="sldNum" sz="quarter" idx="12"/>
          </p:nvPr>
        </p:nvSpPr>
        <p:spPr/>
        <p:txBody>
          <a:bodyPr/>
          <a:lstStyle>
            <a:lvl1pPr>
              <a:defRPr/>
            </a:lvl1pPr>
          </a:lstStyle>
          <a:p>
            <a:pPr>
              <a:defRPr/>
            </a:pPr>
            <a:fld id="{20C30102-58C8-F244-BF59-E53FF3241132}" type="slidenum">
              <a:rPr lang="de-CH" altLang="fr-FR"/>
              <a:pPr>
                <a:defRPr/>
              </a:pPr>
              <a:t>‹N°›</a:t>
            </a:fld>
            <a:endParaRPr lang="de-CH" altLang="fr-FR"/>
          </a:p>
        </p:txBody>
      </p:sp>
    </p:spTree>
    <p:extLst>
      <p:ext uri="{BB962C8B-B14F-4D97-AF65-F5344CB8AC3E}">
        <p14:creationId xmlns:p14="http://schemas.microsoft.com/office/powerpoint/2010/main" val="3492376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FB14056C-0A7A-5F37-9036-42B5FEDDA3E5}"/>
              </a:ext>
            </a:extLst>
          </p:cNvPr>
          <p:cNvSpPr>
            <a:spLocks noGrp="1"/>
          </p:cNvSpPr>
          <p:nvPr>
            <p:ph type="dt" sz="half" idx="10"/>
          </p:nvPr>
        </p:nvSpPr>
        <p:spPr/>
        <p:txBody>
          <a:bodyPr/>
          <a:lstStyle>
            <a:lvl1pPr>
              <a:defRPr/>
            </a:lvl1pPr>
          </a:lstStyle>
          <a:p>
            <a:pPr>
              <a:defRPr/>
            </a:pPr>
            <a:fld id="{3770288E-B6D4-9B4F-A890-0655C1DE67AC}" type="datetime1">
              <a:rPr lang="de-CH"/>
              <a:pPr>
                <a:defRPr/>
              </a:pPr>
              <a:t>04.03.25</a:t>
            </a:fld>
            <a:endParaRPr lang="de-CH"/>
          </a:p>
        </p:txBody>
      </p:sp>
      <p:sp>
        <p:nvSpPr>
          <p:cNvPr id="5" name="Fußzeilenplatzhalter 4">
            <a:extLst>
              <a:ext uri="{FF2B5EF4-FFF2-40B4-BE49-F238E27FC236}">
                <a16:creationId xmlns:a16="http://schemas.microsoft.com/office/drawing/2014/main" id="{3BCC0D5D-FD14-91AD-8663-7A8420B76540}"/>
              </a:ext>
            </a:extLst>
          </p:cNvPr>
          <p:cNvSpPr>
            <a:spLocks noGrp="1"/>
          </p:cNvSpPr>
          <p:nvPr>
            <p:ph type="ftr" sz="quarter" idx="11"/>
          </p:nvPr>
        </p:nvSpPr>
        <p:spPr/>
        <p:txBody>
          <a:bodyPr/>
          <a:lstStyle>
            <a:lvl1pPr>
              <a:defRPr/>
            </a:lvl1pPr>
          </a:lstStyle>
          <a:p>
            <a:pPr>
              <a:defRPr/>
            </a:pPr>
            <a:endParaRPr lang="de-CH"/>
          </a:p>
        </p:txBody>
      </p:sp>
      <p:sp>
        <p:nvSpPr>
          <p:cNvPr id="6" name="Foliennummernplatzhalter 5">
            <a:extLst>
              <a:ext uri="{FF2B5EF4-FFF2-40B4-BE49-F238E27FC236}">
                <a16:creationId xmlns:a16="http://schemas.microsoft.com/office/drawing/2014/main" id="{FBEC6832-74D2-F57E-147D-3FFA2FF6F5E8}"/>
              </a:ext>
            </a:extLst>
          </p:cNvPr>
          <p:cNvSpPr>
            <a:spLocks noGrp="1"/>
          </p:cNvSpPr>
          <p:nvPr>
            <p:ph type="sldNum" sz="quarter" idx="12"/>
          </p:nvPr>
        </p:nvSpPr>
        <p:spPr/>
        <p:txBody>
          <a:bodyPr/>
          <a:lstStyle>
            <a:lvl1pPr>
              <a:defRPr/>
            </a:lvl1pPr>
          </a:lstStyle>
          <a:p>
            <a:pPr>
              <a:defRPr/>
            </a:pPr>
            <a:fld id="{17F67C9D-4A3A-F949-83ED-7D5D5B6670C9}" type="slidenum">
              <a:rPr lang="de-CH" altLang="fr-FR"/>
              <a:pPr>
                <a:defRPr/>
              </a:pPr>
              <a:t>‹N°›</a:t>
            </a:fld>
            <a:endParaRPr lang="de-CH" altLang="fr-FR"/>
          </a:p>
        </p:txBody>
      </p:sp>
    </p:spTree>
    <p:extLst>
      <p:ext uri="{BB962C8B-B14F-4D97-AF65-F5344CB8AC3E}">
        <p14:creationId xmlns:p14="http://schemas.microsoft.com/office/powerpoint/2010/main" val="18173888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nchor="b"/>
          <a:lstStyle>
            <a:lvl1pPr>
              <a:defRPr sz="6000"/>
            </a:lvl1pPr>
          </a:lstStyle>
          <a:p>
            <a:r>
              <a:rPr lang="de-DE"/>
              <a:t>Titelmasterformat durch Klicken bearbeiten</a:t>
            </a:r>
            <a:endParaRPr lang="de-CH"/>
          </a:p>
        </p:txBody>
      </p:sp>
      <p:sp>
        <p:nvSpPr>
          <p:cNvPr id="3" name="Textplatzhalt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a:extLst>
              <a:ext uri="{FF2B5EF4-FFF2-40B4-BE49-F238E27FC236}">
                <a16:creationId xmlns:a16="http://schemas.microsoft.com/office/drawing/2014/main" id="{4F74EB47-5538-5F86-25EF-559ADC55C4A7}"/>
              </a:ext>
            </a:extLst>
          </p:cNvPr>
          <p:cNvSpPr>
            <a:spLocks noGrp="1"/>
          </p:cNvSpPr>
          <p:nvPr>
            <p:ph type="dt" sz="half" idx="10"/>
          </p:nvPr>
        </p:nvSpPr>
        <p:spPr/>
        <p:txBody>
          <a:bodyPr/>
          <a:lstStyle>
            <a:lvl1pPr>
              <a:defRPr/>
            </a:lvl1pPr>
          </a:lstStyle>
          <a:p>
            <a:pPr>
              <a:defRPr/>
            </a:pPr>
            <a:fld id="{A289ABC3-AF90-A146-9DFE-AB404A27F66B}" type="datetime1">
              <a:rPr lang="de-CH"/>
              <a:pPr>
                <a:defRPr/>
              </a:pPr>
              <a:t>04.03.25</a:t>
            </a:fld>
            <a:endParaRPr lang="de-CH"/>
          </a:p>
        </p:txBody>
      </p:sp>
      <p:sp>
        <p:nvSpPr>
          <p:cNvPr id="5" name="Fußzeilenplatzhalter 4">
            <a:extLst>
              <a:ext uri="{FF2B5EF4-FFF2-40B4-BE49-F238E27FC236}">
                <a16:creationId xmlns:a16="http://schemas.microsoft.com/office/drawing/2014/main" id="{0D19EBB3-4956-5974-4F8F-A73201D01265}"/>
              </a:ext>
            </a:extLst>
          </p:cNvPr>
          <p:cNvSpPr>
            <a:spLocks noGrp="1"/>
          </p:cNvSpPr>
          <p:nvPr>
            <p:ph type="ftr" sz="quarter" idx="11"/>
          </p:nvPr>
        </p:nvSpPr>
        <p:spPr/>
        <p:txBody>
          <a:bodyPr/>
          <a:lstStyle>
            <a:lvl1pPr>
              <a:defRPr/>
            </a:lvl1pPr>
          </a:lstStyle>
          <a:p>
            <a:pPr>
              <a:defRPr/>
            </a:pPr>
            <a:endParaRPr lang="de-CH"/>
          </a:p>
        </p:txBody>
      </p:sp>
      <p:sp>
        <p:nvSpPr>
          <p:cNvPr id="6" name="Foliennummernplatzhalter 5">
            <a:extLst>
              <a:ext uri="{FF2B5EF4-FFF2-40B4-BE49-F238E27FC236}">
                <a16:creationId xmlns:a16="http://schemas.microsoft.com/office/drawing/2014/main" id="{8D6E1115-9846-8BAF-17F9-99D37AFB016E}"/>
              </a:ext>
            </a:extLst>
          </p:cNvPr>
          <p:cNvSpPr>
            <a:spLocks noGrp="1"/>
          </p:cNvSpPr>
          <p:nvPr>
            <p:ph type="sldNum" sz="quarter" idx="12"/>
          </p:nvPr>
        </p:nvSpPr>
        <p:spPr/>
        <p:txBody>
          <a:bodyPr/>
          <a:lstStyle>
            <a:lvl1pPr>
              <a:defRPr/>
            </a:lvl1pPr>
          </a:lstStyle>
          <a:p>
            <a:pPr>
              <a:defRPr/>
            </a:pPr>
            <a:fld id="{E35DD1D3-CC83-5349-9CA9-4EA7785229FA}" type="slidenum">
              <a:rPr lang="de-CH" altLang="fr-FR"/>
              <a:pPr>
                <a:defRPr/>
              </a:pPr>
              <a:t>‹N°›</a:t>
            </a:fld>
            <a:endParaRPr lang="de-CH" altLang="fr-FR"/>
          </a:p>
        </p:txBody>
      </p:sp>
    </p:spTree>
    <p:extLst>
      <p:ext uri="{BB962C8B-B14F-4D97-AF65-F5344CB8AC3E}">
        <p14:creationId xmlns:p14="http://schemas.microsoft.com/office/powerpoint/2010/main" val="330318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628650" y="1825625"/>
            <a:ext cx="386715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4648200" y="1825625"/>
            <a:ext cx="386715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3">
            <a:extLst>
              <a:ext uri="{FF2B5EF4-FFF2-40B4-BE49-F238E27FC236}">
                <a16:creationId xmlns:a16="http://schemas.microsoft.com/office/drawing/2014/main" id="{9D5CDF8F-9012-7954-9E71-3B3084C54B99}"/>
              </a:ext>
            </a:extLst>
          </p:cNvPr>
          <p:cNvSpPr>
            <a:spLocks noGrp="1"/>
          </p:cNvSpPr>
          <p:nvPr>
            <p:ph type="dt" sz="half" idx="10"/>
          </p:nvPr>
        </p:nvSpPr>
        <p:spPr/>
        <p:txBody>
          <a:bodyPr/>
          <a:lstStyle>
            <a:lvl1pPr>
              <a:defRPr/>
            </a:lvl1pPr>
          </a:lstStyle>
          <a:p>
            <a:pPr>
              <a:defRPr/>
            </a:pPr>
            <a:fld id="{F7ACFBEA-88AA-3B4B-B165-C891C15B65A5}" type="datetime1">
              <a:rPr lang="de-CH"/>
              <a:pPr>
                <a:defRPr/>
              </a:pPr>
              <a:t>04.03.25</a:t>
            </a:fld>
            <a:endParaRPr lang="de-CH"/>
          </a:p>
        </p:txBody>
      </p:sp>
      <p:sp>
        <p:nvSpPr>
          <p:cNvPr id="6" name="Fußzeilenplatzhalter 4">
            <a:extLst>
              <a:ext uri="{FF2B5EF4-FFF2-40B4-BE49-F238E27FC236}">
                <a16:creationId xmlns:a16="http://schemas.microsoft.com/office/drawing/2014/main" id="{E21CDCC4-AC74-C24D-22E4-13E4B5E31DEF}"/>
              </a:ext>
            </a:extLst>
          </p:cNvPr>
          <p:cNvSpPr>
            <a:spLocks noGrp="1"/>
          </p:cNvSpPr>
          <p:nvPr>
            <p:ph type="ftr" sz="quarter" idx="11"/>
          </p:nvPr>
        </p:nvSpPr>
        <p:spPr/>
        <p:txBody>
          <a:bodyPr/>
          <a:lstStyle>
            <a:lvl1pPr>
              <a:defRPr/>
            </a:lvl1pPr>
          </a:lstStyle>
          <a:p>
            <a:pPr>
              <a:defRPr/>
            </a:pPr>
            <a:endParaRPr lang="de-CH"/>
          </a:p>
        </p:txBody>
      </p:sp>
      <p:sp>
        <p:nvSpPr>
          <p:cNvPr id="7" name="Foliennummernplatzhalter 5">
            <a:extLst>
              <a:ext uri="{FF2B5EF4-FFF2-40B4-BE49-F238E27FC236}">
                <a16:creationId xmlns:a16="http://schemas.microsoft.com/office/drawing/2014/main" id="{A29F980A-C10B-FDB6-3282-C8775EA6A0E5}"/>
              </a:ext>
            </a:extLst>
          </p:cNvPr>
          <p:cNvSpPr>
            <a:spLocks noGrp="1"/>
          </p:cNvSpPr>
          <p:nvPr>
            <p:ph type="sldNum" sz="quarter" idx="12"/>
          </p:nvPr>
        </p:nvSpPr>
        <p:spPr/>
        <p:txBody>
          <a:bodyPr/>
          <a:lstStyle>
            <a:lvl1pPr>
              <a:defRPr/>
            </a:lvl1pPr>
          </a:lstStyle>
          <a:p>
            <a:pPr>
              <a:defRPr/>
            </a:pPr>
            <a:fld id="{49891DF1-6CDE-2148-859D-DC80F8BEE2CE}" type="slidenum">
              <a:rPr lang="de-CH" altLang="fr-FR"/>
              <a:pPr>
                <a:defRPr/>
              </a:pPr>
              <a:t>‹N°›</a:t>
            </a:fld>
            <a:endParaRPr lang="de-CH" altLang="fr-FR"/>
          </a:p>
        </p:txBody>
      </p:sp>
    </p:spTree>
    <p:extLst>
      <p:ext uri="{BB962C8B-B14F-4D97-AF65-F5344CB8AC3E}">
        <p14:creationId xmlns:p14="http://schemas.microsoft.com/office/powerpoint/2010/main" val="6877922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a:t>Titelmasterformat durch Klicken bearbeiten</a:t>
            </a:r>
            <a:endParaRPr lang="de-CH"/>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a:extLst>
              <a:ext uri="{FF2B5EF4-FFF2-40B4-BE49-F238E27FC236}">
                <a16:creationId xmlns:a16="http://schemas.microsoft.com/office/drawing/2014/main" id="{688B684F-05B2-F6E2-B7F7-CDF28280E120}"/>
              </a:ext>
            </a:extLst>
          </p:cNvPr>
          <p:cNvSpPr>
            <a:spLocks noGrp="1"/>
          </p:cNvSpPr>
          <p:nvPr>
            <p:ph type="dt" sz="half" idx="10"/>
          </p:nvPr>
        </p:nvSpPr>
        <p:spPr/>
        <p:txBody>
          <a:bodyPr/>
          <a:lstStyle>
            <a:lvl1pPr>
              <a:defRPr/>
            </a:lvl1pPr>
          </a:lstStyle>
          <a:p>
            <a:pPr>
              <a:defRPr/>
            </a:pPr>
            <a:fld id="{857B7EBE-6AE5-6D4C-B2C9-A0AEFDF4157E}" type="datetime1">
              <a:rPr lang="de-CH"/>
              <a:pPr>
                <a:defRPr/>
              </a:pPr>
              <a:t>04.03.25</a:t>
            </a:fld>
            <a:endParaRPr lang="de-CH"/>
          </a:p>
        </p:txBody>
      </p:sp>
      <p:sp>
        <p:nvSpPr>
          <p:cNvPr id="8" name="Fußzeilenplatzhalter 4">
            <a:extLst>
              <a:ext uri="{FF2B5EF4-FFF2-40B4-BE49-F238E27FC236}">
                <a16:creationId xmlns:a16="http://schemas.microsoft.com/office/drawing/2014/main" id="{DC8E72D4-F0F9-2B68-BD08-455B77DA0C3B}"/>
              </a:ext>
            </a:extLst>
          </p:cNvPr>
          <p:cNvSpPr>
            <a:spLocks noGrp="1"/>
          </p:cNvSpPr>
          <p:nvPr>
            <p:ph type="ftr" sz="quarter" idx="11"/>
          </p:nvPr>
        </p:nvSpPr>
        <p:spPr/>
        <p:txBody>
          <a:bodyPr/>
          <a:lstStyle>
            <a:lvl1pPr>
              <a:defRPr/>
            </a:lvl1pPr>
          </a:lstStyle>
          <a:p>
            <a:pPr>
              <a:defRPr/>
            </a:pPr>
            <a:endParaRPr lang="de-CH"/>
          </a:p>
        </p:txBody>
      </p:sp>
      <p:sp>
        <p:nvSpPr>
          <p:cNvPr id="9" name="Foliennummernplatzhalter 5">
            <a:extLst>
              <a:ext uri="{FF2B5EF4-FFF2-40B4-BE49-F238E27FC236}">
                <a16:creationId xmlns:a16="http://schemas.microsoft.com/office/drawing/2014/main" id="{49908D96-AE2C-EA35-3CD5-72C306E3386A}"/>
              </a:ext>
            </a:extLst>
          </p:cNvPr>
          <p:cNvSpPr>
            <a:spLocks noGrp="1"/>
          </p:cNvSpPr>
          <p:nvPr>
            <p:ph type="sldNum" sz="quarter" idx="12"/>
          </p:nvPr>
        </p:nvSpPr>
        <p:spPr/>
        <p:txBody>
          <a:bodyPr/>
          <a:lstStyle>
            <a:lvl1pPr>
              <a:defRPr/>
            </a:lvl1pPr>
          </a:lstStyle>
          <a:p>
            <a:pPr>
              <a:defRPr/>
            </a:pPr>
            <a:fld id="{86DC149D-D5FA-4B41-A4A8-C5BCD313C563}" type="slidenum">
              <a:rPr lang="de-CH" altLang="fr-FR"/>
              <a:pPr>
                <a:defRPr/>
              </a:pPr>
              <a:t>‹N°›</a:t>
            </a:fld>
            <a:endParaRPr lang="de-CH" altLang="fr-FR"/>
          </a:p>
        </p:txBody>
      </p:sp>
    </p:spTree>
    <p:extLst>
      <p:ext uri="{BB962C8B-B14F-4D97-AF65-F5344CB8AC3E}">
        <p14:creationId xmlns:p14="http://schemas.microsoft.com/office/powerpoint/2010/main" val="2559166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Datumsplatzhalter 3">
            <a:extLst>
              <a:ext uri="{FF2B5EF4-FFF2-40B4-BE49-F238E27FC236}">
                <a16:creationId xmlns:a16="http://schemas.microsoft.com/office/drawing/2014/main" id="{EDEDE1E5-2F9B-9D64-BD84-1786E24A40FF}"/>
              </a:ext>
            </a:extLst>
          </p:cNvPr>
          <p:cNvSpPr>
            <a:spLocks noGrp="1"/>
          </p:cNvSpPr>
          <p:nvPr>
            <p:ph type="dt" sz="half" idx="10"/>
          </p:nvPr>
        </p:nvSpPr>
        <p:spPr/>
        <p:txBody>
          <a:bodyPr/>
          <a:lstStyle>
            <a:lvl1pPr>
              <a:defRPr/>
            </a:lvl1pPr>
          </a:lstStyle>
          <a:p>
            <a:pPr>
              <a:defRPr/>
            </a:pPr>
            <a:fld id="{8DB02CAD-D257-9F42-8FB2-131FC0A26081}" type="datetime1">
              <a:rPr lang="de-CH"/>
              <a:pPr>
                <a:defRPr/>
              </a:pPr>
              <a:t>04.03.25</a:t>
            </a:fld>
            <a:endParaRPr lang="de-CH"/>
          </a:p>
        </p:txBody>
      </p:sp>
      <p:sp>
        <p:nvSpPr>
          <p:cNvPr id="4" name="Fußzeilenplatzhalter 4">
            <a:extLst>
              <a:ext uri="{FF2B5EF4-FFF2-40B4-BE49-F238E27FC236}">
                <a16:creationId xmlns:a16="http://schemas.microsoft.com/office/drawing/2014/main" id="{E4C827D8-48D9-A6D5-D34D-9658B4837E94}"/>
              </a:ext>
            </a:extLst>
          </p:cNvPr>
          <p:cNvSpPr>
            <a:spLocks noGrp="1"/>
          </p:cNvSpPr>
          <p:nvPr>
            <p:ph type="ftr" sz="quarter" idx="11"/>
          </p:nvPr>
        </p:nvSpPr>
        <p:spPr/>
        <p:txBody>
          <a:bodyPr/>
          <a:lstStyle>
            <a:lvl1pPr>
              <a:defRPr/>
            </a:lvl1pPr>
          </a:lstStyle>
          <a:p>
            <a:pPr>
              <a:defRPr/>
            </a:pPr>
            <a:endParaRPr lang="de-CH"/>
          </a:p>
        </p:txBody>
      </p:sp>
      <p:sp>
        <p:nvSpPr>
          <p:cNvPr id="5" name="Foliennummernplatzhalter 5">
            <a:extLst>
              <a:ext uri="{FF2B5EF4-FFF2-40B4-BE49-F238E27FC236}">
                <a16:creationId xmlns:a16="http://schemas.microsoft.com/office/drawing/2014/main" id="{2D6A2FC6-06EA-EAEF-1235-80AFD2E446EA}"/>
              </a:ext>
            </a:extLst>
          </p:cNvPr>
          <p:cNvSpPr>
            <a:spLocks noGrp="1"/>
          </p:cNvSpPr>
          <p:nvPr>
            <p:ph type="sldNum" sz="quarter" idx="12"/>
          </p:nvPr>
        </p:nvSpPr>
        <p:spPr/>
        <p:txBody>
          <a:bodyPr/>
          <a:lstStyle>
            <a:lvl1pPr>
              <a:defRPr/>
            </a:lvl1pPr>
          </a:lstStyle>
          <a:p>
            <a:pPr>
              <a:defRPr/>
            </a:pPr>
            <a:fld id="{01F2C848-22E5-4144-ACEA-638FA648226D}" type="slidenum">
              <a:rPr lang="de-CH" altLang="fr-FR"/>
              <a:pPr>
                <a:defRPr/>
              </a:pPr>
              <a:t>‹N°›</a:t>
            </a:fld>
            <a:endParaRPr lang="de-CH" altLang="fr-FR"/>
          </a:p>
        </p:txBody>
      </p:sp>
    </p:spTree>
    <p:extLst>
      <p:ext uri="{BB962C8B-B14F-4D97-AF65-F5344CB8AC3E}">
        <p14:creationId xmlns:p14="http://schemas.microsoft.com/office/powerpoint/2010/main" val="10895389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a:extLst>
              <a:ext uri="{FF2B5EF4-FFF2-40B4-BE49-F238E27FC236}">
                <a16:creationId xmlns:a16="http://schemas.microsoft.com/office/drawing/2014/main" id="{440BB5EB-5C00-4C55-7893-8E9EBE045C9A}"/>
              </a:ext>
            </a:extLst>
          </p:cNvPr>
          <p:cNvSpPr>
            <a:spLocks noGrp="1"/>
          </p:cNvSpPr>
          <p:nvPr>
            <p:ph type="dt" sz="half" idx="10"/>
          </p:nvPr>
        </p:nvSpPr>
        <p:spPr/>
        <p:txBody>
          <a:bodyPr/>
          <a:lstStyle>
            <a:lvl1pPr>
              <a:defRPr/>
            </a:lvl1pPr>
          </a:lstStyle>
          <a:p>
            <a:pPr>
              <a:defRPr/>
            </a:pPr>
            <a:fld id="{D9D3BE67-2D4B-A24F-A73A-6C8FAAB7AC26}" type="datetime1">
              <a:rPr lang="de-CH"/>
              <a:pPr>
                <a:defRPr/>
              </a:pPr>
              <a:t>04.03.25</a:t>
            </a:fld>
            <a:endParaRPr lang="de-CH"/>
          </a:p>
        </p:txBody>
      </p:sp>
      <p:sp>
        <p:nvSpPr>
          <p:cNvPr id="3" name="Fußzeilenplatzhalter 4">
            <a:extLst>
              <a:ext uri="{FF2B5EF4-FFF2-40B4-BE49-F238E27FC236}">
                <a16:creationId xmlns:a16="http://schemas.microsoft.com/office/drawing/2014/main" id="{B287D5A8-6EC8-262D-599F-07A140F14062}"/>
              </a:ext>
            </a:extLst>
          </p:cNvPr>
          <p:cNvSpPr>
            <a:spLocks noGrp="1"/>
          </p:cNvSpPr>
          <p:nvPr>
            <p:ph type="ftr" sz="quarter" idx="11"/>
          </p:nvPr>
        </p:nvSpPr>
        <p:spPr/>
        <p:txBody>
          <a:bodyPr/>
          <a:lstStyle>
            <a:lvl1pPr>
              <a:defRPr/>
            </a:lvl1pPr>
          </a:lstStyle>
          <a:p>
            <a:pPr>
              <a:defRPr/>
            </a:pPr>
            <a:endParaRPr lang="de-CH"/>
          </a:p>
        </p:txBody>
      </p:sp>
      <p:sp>
        <p:nvSpPr>
          <p:cNvPr id="4" name="Foliennummernplatzhalter 5">
            <a:extLst>
              <a:ext uri="{FF2B5EF4-FFF2-40B4-BE49-F238E27FC236}">
                <a16:creationId xmlns:a16="http://schemas.microsoft.com/office/drawing/2014/main" id="{88E1288A-2C65-693B-C34A-0E5651F50AD9}"/>
              </a:ext>
            </a:extLst>
          </p:cNvPr>
          <p:cNvSpPr>
            <a:spLocks noGrp="1"/>
          </p:cNvSpPr>
          <p:nvPr>
            <p:ph type="sldNum" sz="quarter" idx="12"/>
          </p:nvPr>
        </p:nvSpPr>
        <p:spPr/>
        <p:txBody>
          <a:bodyPr/>
          <a:lstStyle>
            <a:lvl1pPr>
              <a:defRPr/>
            </a:lvl1pPr>
          </a:lstStyle>
          <a:p>
            <a:pPr>
              <a:defRPr/>
            </a:pPr>
            <a:fld id="{DE4F7EC1-7527-3F45-9152-8F848131B449}" type="slidenum">
              <a:rPr lang="de-CH" altLang="fr-FR"/>
              <a:pPr>
                <a:defRPr/>
              </a:pPr>
              <a:t>‹N°›</a:t>
            </a:fld>
            <a:endParaRPr lang="de-CH" altLang="fr-FR"/>
          </a:p>
        </p:txBody>
      </p:sp>
    </p:spTree>
    <p:extLst>
      <p:ext uri="{BB962C8B-B14F-4D97-AF65-F5344CB8AC3E}">
        <p14:creationId xmlns:p14="http://schemas.microsoft.com/office/powerpoint/2010/main" val="2172620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dirty="0"/>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8DE24B47-C4D2-54EC-F800-8836676462DA}"/>
              </a:ext>
            </a:extLst>
          </p:cNvPr>
          <p:cNvSpPr>
            <a:spLocks noGrp="1"/>
          </p:cNvSpPr>
          <p:nvPr>
            <p:ph type="dt" sz="half" idx="10"/>
          </p:nvPr>
        </p:nvSpPr>
        <p:spPr/>
        <p:txBody>
          <a:bodyPr/>
          <a:lstStyle>
            <a:lvl1pPr>
              <a:defRPr/>
            </a:lvl1pPr>
          </a:lstStyle>
          <a:p>
            <a:pPr>
              <a:defRPr/>
            </a:pPr>
            <a:fld id="{24FEC8E1-1372-294E-810F-AF8DE2C50692}" type="datetime1">
              <a:rPr lang="de-CH"/>
              <a:pPr>
                <a:defRPr/>
              </a:pPr>
              <a:t>04.03.25</a:t>
            </a:fld>
            <a:endParaRPr lang="de-CH"/>
          </a:p>
        </p:txBody>
      </p:sp>
      <p:sp>
        <p:nvSpPr>
          <p:cNvPr id="5" name="Fußzeilenplatzhalter 4">
            <a:extLst>
              <a:ext uri="{FF2B5EF4-FFF2-40B4-BE49-F238E27FC236}">
                <a16:creationId xmlns:a16="http://schemas.microsoft.com/office/drawing/2014/main" id="{6FC38279-1468-F351-2197-BF091EB7EA3A}"/>
              </a:ext>
            </a:extLst>
          </p:cNvPr>
          <p:cNvSpPr>
            <a:spLocks noGrp="1"/>
          </p:cNvSpPr>
          <p:nvPr>
            <p:ph type="ftr" sz="quarter" idx="11"/>
          </p:nvPr>
        </p:nvSpPr>
        <p:spPr/>
        <p:txBody>
          <a:bodyPr/>
          <a:lstStyle>
            <a:lvl1pPr>
              <a:defRPr/>
            </a:lvl1pPr>
          </a:lstStyle>
          <a:p>
            <a:pPr>
              <a:defRPr/>
            </a:pPr>
            <a:endParaRPr lang="de-CH"/>
          </a:p>
        </p:txBody>
      </p:sp>
      <p:sp>
        <p:nvSpPr>
          <p:cNvPr id="6" name="Foliennummernplatzhalter 5">
            <a:extLst>
              <a:ext uri="{FF2B5EF4-FFF2-40B4-BE49-F238E27FC236}">
                <a16:creationId xmlns:a16="http://schemas.microsoft.com/office/drawing/2014/main" id="{F8185095-3930-9509-4163-0F9C9F7538ED}"/>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41843A85-108B-B64F-A36D-FE59CBCE737C}" type="slidenum">
              <a:rPr lang="de-CH" altLang="fr-FR"/>
              <a:pPr>
                <a:defRPr/>
              </a:pPr>
              <a:t>‹N°›</a:t>
            </a:fld>
            <a:endParaRPr lang="de-CH" altLang="fr-FR"/>
          </a:p>
        </p:txBody>
      </p:sp>
    </p:spTree>
    <p:extLst>
      <p:ext uri="{BB962C8B-B14F-4D97-AF65-F5344CB8AC3E}">
        <p14:creationId xmlns:p14="http://schemas.microsoft.com/office/powerpoint/2010/main" val="32598443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Titelmasterformat durch Klicken bearbeiten</a:t>
            </a:r>
            <a:endParaRPr lang="de-CH"/>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3">
            <a:extLst>
              <a:ext uri="{FF2B5EF4-FFF2-40B4-BE49-F238E27FC236}">
                <a16:creationId xmlns:a16="http://schemas.microsoft.com/office/drawing/2014/main" id="{9DE8AFD6-ED00-FD1A-2C74-7FFED055C011}"/>
              </a:ext>
            </a:extLst>
          </p:cNvPr>
          <p:cNvSpPr>
            <a:spLocks noGrp="1"/>
          </p:cNvSpPr>
          <p:nvPr>
            <p:ph type="dt" sz="half" idx="10"/>
          </p:nvPr>
        </p:nvSpPr>
        <p:spPr/>
        <p:txBody>
          <a:bodyPr/>
          <a:lstStyle>
            <a:lvl1pPr>
              <a:defRPr/>
            </a:lvl1pPr>
          </a:lstStyle>
          <a:p>
            <a:pPr>
              <a:defRPr/>
            </a:pPr>
            <a:fld id="{D284F5F5-49B2-9649-812A-79B21C0AD302}" type="datetime1">
              <a:rPr lang="de-CH"/>
              <a:pPr>
                <a:defRPr/>
              </a:pPr>
              <a:t>04.03.25</a:t>
            </a:fld>
            <a:endParaRPr lang="de-CH"/>
          </a:p>
        </p:txBody>
      </p:sp>
      <p:sp>
        <p:nvSpPr>
          <p:cNvPr id="6" name="Fußzeilenplatzhalter 4">
            <a:extLst>
              <a:ext uri="{FF2B5EF4-FFF2-40B4-BE49-F238E27FC236}">
                <a16:creationId xmlns:a16="http://schemas.microsoft.com/office/drawing/2014/main" id="{968A31D4-9FF5-103A-DF6A-719C0DABFCCB}"/>
              </a:ext>
            </a:extLst>
          </p:cNvPr>
          <p:cNvSpPr>
            <a:spLocks noGrp="1"/>
          </p:cNvSpPr>
          <p:nvPr>
            <p:ph type="ftr" sz="quarter" idx="11"/>
          </p:nvPr>
        </p:nvSpPr>
        <p:spPr/>
        <p:txBody>
          <a:bodyPr/>
          <a:lstStyle>
            <a:lvl1pPr>
              <a:defRPr/>
            </a:lvl1pPr>
          </a:lstStyle>
          <a:p>
            <a:pPr>
              <a:defRPr/>
            </a:pPr>
            <a:endParaRPr lang="de-CH"/>
          </a:p>
        </p:txBody>
      </p:sp>
      <p:sp>
        <p:nvSpPr>
          <p:cNvPr id="7" name="Foliennummernplatzhalter 5">
            <a:extLst>
              <a:ext uri="{FF2B5EF4-FFF2-40B4-BE49-F238E27FC236}">
                <a16:creationId xmlns:a16="http://schemas.microsoft.com/office/drawing/2014/main" id="{D035CDB1-D228-31FF-DF2E-ACD5C630814B}"/>
              </a:ext>
            </a:extLst>
          </p:cNvPr>
          <p:cNvSpPr>
            <a:spLocks noGrp="1"/>
          </p:cNvSpPr>
          <p:nvPr>
            <p:ph type="sldNum" sz="quarter" idx="12"/>
          </p:nvPr>
        </p:nvSpPr>
        <p:spPr/>
        <p:txBody>
          <a:bodyPr/>
          <a:lstStyle>
            <a:lvl1pPr>
              <a:defRPr/>
            </a:lvl1pPr>
          </a:lstStyle>
          <a:p>
            <a:pPr>
              <a:defRPr/>
            </a:pPr>
            <a:fld id="{4143C38D-8139-B246-A446-AB2EB21EA105}" type="slidenum">
              <a:rPr lang="de-CH" altLang="fr-FR"/>
              <a:pPr>
                <a:defRPr/>
              </a:pPr>
              <a:t>‹N°›</a:t>
            </a:fld>
            <a:endParaRPr lang="de-CH" altLang="fr-FR"/>
          </a:p>
        </p:txBody>
      </p:sp>
    </p:spTree>
    <p:extLst>
      <p:ext uri="{BB962C8B-B14F-4D97-AF65-F5344CB8AC3E}">
        <p14:creationId xmlns:p14="http://schemas.microsoft.com/office/powerpoint/2010/main" val="6062052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Titelmasterformat durch Klicken bearbeiten</a:t>
            </a:r>
            <a:endParaRPr lang="de-CH"/>
          </a:p>
        </p:txBody>
      </p:sp>
      <p:sp>
        <p:nvSpPr>
          <p:cNvPr id="3" name="Bildplatzhalter 2"/>
          <p:cNvSpPr>
            <a:spLocks noGrp="1"/>
          </p:cNvSpPr>
          <p:nvPr>
            <p:ph type="pic" idx="1"/>
          </p:nvPr>
        </p:nvSpPr>
        <p:spPr>
          <a:xfrm>
            <a:off x="3887788" y="987425"/>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3">
            <a:extLst>
              <a:ext uri="{FF2B5EF4-FFF2-40B4-BE49-F238E27FC236}">
                <a16:creationId xmlns:a16="http://schemas.microsoft.com/office/drawing/2014/main" id="{9C4E4236-9300-9256-0BE6-6D410236A4C2}"/>
              </a:ext>
            </a:extLst>
          </p:cNvPr>
          <p:cNvSpPr>
            <a:spLocks noGrp="1"/>
          </p:cNvSpPr>
          <p:nvPr>
            <p:ph type="dt" sz="half" idx="10"/>
          </p:nvPr>
        </p:nvSpPr>
        <p:spPr/>
        <p:txBody>
          <a:bodyPr/>
          <a:lstStyle>
            <a:lvl1pPr>
              <a:defRPr/>
            </a:lvl1pPr>
          </a:lstStyle>
          <a:p>
            <a:pPr>
              <a:defRPr/>
            </a:pPr>
            <a:fld id="{89735F0D-5ED5-D444-8D9E-C7153B20E406}" type="datetime1">
              <a:rPr lang="de-CH"/>
              <a:pPr>
                <a:defRPr/>
              </a:pPr>
              <a:t>04.03.25</a:t>
            </a:fld>
            <a:endParaRPr lang="de-CH"/>
          </a:p>
        </p:txBody>
      </p:sp>
      <p:sp>
        <p:nvSpPr>
          <p:cNvPr id="6" name="Fußzeilenplatzhalter 4">
            <a:extLst>
              <a:ext uri="{FF2B5EF4-FFF2-40B4-BE49-F238E27FC236}">
                <a16:creationId xmlns:a16="http://schemas.microsoft.com/office/drawing/2014/main" id="{4F058478-246B-4A02-A4EA-420E31F6C741}"/>
              </a:ext>
            </a:extLst>
          </p:cNvPr>
          <p:cNvSpPr>
            <a:spLocks noGrp="1"/>
          </p:cNvSpPr>
          <p:nvPr>
            <p:ph type="ftr" sz="quarter" idx="11"/>
          </p:nvPr>
        </p:nvSpPr>
        <p:spPr/>
        <p:txBody>
          <a:bodyPr/>
          <a:lstStyle>
            <a:lvl1pPr>
              <a:defRPr/>
            </a:lvl1pPr>
          </a:lstStyle>
          <a:p>
            <a:pPr>
              <a:defRPr/>
            </a:pPr>
            <a:endParaRPr lang="de-CH"/>
          </a:p>
        </p:txBody>
      </p:sp>
      <p:sp>
        <p:nvSpPr>
          <p:cNvPr id="7" name="Foliennummernplatzhalter 5">
            <a:extLst>
              <a:ext uri="{FF2B5EF4-FFF2-40B4-BE49-F238E27FC236}">
                <a16:creationId xmlns:a16="http://schemas.microsoft.com/office/drawing/2014/main" id="{91252D2D-6179-1A5F-7B25-8B60D75F608F}"/>
              </a:ext>
            </a:extLst>
          </p:cNvPr>
          <p:cNvSpPr>
            <a:spLocks noGrp="1"/>
          </p:cNvSpPr>
          <p:nvPr>
            <p:ph type="sldNum" sz="quarter" idx="12"/>
          </p:nvPr>
        </p:nvSpPr>
        <p:spPr/>
        <p:txBody>
          <a:bodyPr/>
          <a:lstStyle>
            <a:lvl1pPr>
              <a:defRPr/>
            </a:lvl1pPr>
          </a:lstStyle>
          <a:p>
            <a:pPr>
              <a:defRPr/>
            </a:pPr>
            <a:fld id="{0B46381C-93D0-F04C-ACC1-0F325086AB9E}" type="slidenum">
              <a:rPr lang="de-CH" altLang="fr-FR"/>
              <a:pPr>
                <a:defRPr/>
              </a:pPr>
              <a:t>‹N°›</a:t>
            </a:fld>
            <a:endParaRPr lang="de-CH" altLang="fr-FR"/>
          </a:p>
        </p:txBody>
      </p:sp>
    </p:spTree>
    <p:extLst>
      <p:ext uri="{BB962C8B-B14F-4D97-AF65-F5344CB8AC3E}">
        <p14:creationId xmlns:p14="http://schemas.microsoft.com/office/powerpoint/2010/main" val="3791644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46495EF3-87CA-537C-3734-42B9F2FBD0B3}"/>
              </a:ext>
            </a:extLst>
          </p:cNvPr>
          <p:cNvSpPr>
            <a:spLocks noGrp="1"/>
          </p:cNvSpPr>
          <p:nvPr>
            <p:ph type="dt" sz="half" idx="10"/>
          </p:nvPr>
        </p:nvSpPr>
        <p:spPr/>
        <p:txBody>
          <a:bodyPr/>
          <a:lstStyle>
            <a:lvl1pPr>
              <a:defRPr/>
            </a:lvl1pPr>
          </a:lstStyle>
          <a:p>
            <a:pPr>
              <a:defRPr/>
            </a:pPr>
            <a:fld id="{BC4DD61D-FAD3-204F-9815-A32AC84CB772}" type="datetime1">
              <a:rPr lang="de-CH"/>
              <a:pPr>
                <a:defRPr/>
              </a:pPr>
              <a:t>04.03.25</a:t>
            </a:fld>
            <a:endParaRPr lang="de-CH"/>
          </a:p>
        </p:txBody>
      </p:sp>
      <p:sp>
        <p:nvSpPr>
          <p:cNvPr id="5" name="Fußzeilenplatzhalter 4">
            <a:extLst>
              <a:ext uri="{FF2B5EF4-FFF2-40B4-BE49-F238E27FC236}">
                <a16:creationId xmlns:a16="http://schemas.microsoft.com/office/drawing/2014/main" id="{83BE7A90-D214-9899-27A9-A1E39B375A34}"/>
              </a:ext>
            </a:extLst>
          </p:cNvPr>
          <p:cNvSpPr>
            <a:spLocks noGrp="1"/>
          </p:cNvSpPr>
          <p:nvPr>
            <p:ph type="ftr" sz="quarter" idx="11"/>
          </p:nvPr>
        </p:nvSpPr>
        <p:spPr/>
        <p:txBody>
          <a:bodyPr/>
          <a:lstStyle>
            <a:lvl1pPr>
              <a:defRPr/>
            </a:lvl1pPr>
          </a:lstStyle>
          <a:p>
            <a:pPr>
              <a:defRPr/>
            </a:pPr>
            <a:endParaRPr lang="de-CH"/>
          </a:p>
        </p:txBody>
      </p:sp>
      <p:sp>
        <p:nvSpPr>
          <p:cNvPr id="6" name="Foliennummernplatzhalter 5">
            <a:extLst>
              <a:ext uri="{FF2B5EF4-FFF2-40B4-BE49-F238E27FC236}">
                <a16:creationId xmlns:a16="http://schemas.microsoft.com/office/drawing/2014/main" id="{8F112034-ABB2-032F-35B8-5FB6E9A62D28}"/>
              </a:ext>
            </a:extLst>
          </p:cNvPr>
          <p:cNvSpPr>
            <a:spLocks noGrp="1"/>
          </p:cNvSpPr>
          <p:nvPr>
            <p:ph type="sldNum" sz="quarter" idx="12"/>
          </p:nvPr>
        </p:nvSpPr>
        <p:spPr/>
        <p:txBody>
          <a:bodyPr/>
          <a:lstStyle>
            <a:lvl1pPr>
              <a:defRPr/>
            </a:lvl1pPr>
          </a:lstStyle>
          <a:p>
            <a:pPr>
              <a:defRPr/>
            </a:pPr>
            <a:fld id="{B3091471-7217-944B-B0D3-89E45F589E5D}" type="slidenum">
              <a:rPr lang="de-CH" altLang="fr-FR"/>
              <a:pPr>
                <a:defRPr/>
              </a:pPr>
              <a:t>‹N°›</a:t>
            </a:fld>
            <a:endParaRPr lang="de-CH" altLang="fr-FR"/>
          </a:p>
        </p:txBody>
      </p:sp>
    </p:spTree>
    <p:extLst>
      <p:ext uri="{BB962C8B-B14F-4D97-AF65-F5344CB8AC3E}">
        <p14:creationId xmlns:p14="http://schemas.microsoft.com/office/powerpoint/2010/main" val="12700639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628650" y="365125"/>
            <a:ext cx="5762625"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5D2B2D8A-0E2D-A929-E95E-D4F88CBCEAD5}"/>
              </a:ext>
            </a:extLst>
          </p:cNvPr>
          <p:cNvSpPr>
            <a:spLocks noGrp="1"/>
          </p:cNvSpPr>
          <p:nvPr>
            <p:ph type="dt" sz="half" idx="10"/>
          </p:nvPr>
        </p:nvSpPr>
        <p:spPr/>
        <p:txBody>
          <a:bodyPr/>
          <a:lstStyle>
            <a:lvl1pPr>
              <a:defRPr/>
            </a:lvl1pPr>
          </a:lstStyle>
          <a:p>
            <a:pPr>
              <a:defRPr/>
            </a:pPr>
            <a:fld id="{B6C18F5B-A9B2-6642-8C38-A7C3EA2DF1D3}" type="datetime1">
              <a:rPr lang="de-CH"/>
              <a:pPr>
                <a:defRPr/>
              </a:pPr>
              <a:t>04.03.25</a:t>
            </a:fld>
            <a:endParaRPr lang="de-CH"/>
          </a:p>
        </p:txBody>
      </p:sp>
      <p:sp>
        <p:nvSpPr>
          <p:cNvPr id="5" name="Fußzeilenplatzhalter 4">
            <a:extLst>
              <a:ext uri="{FF2B5EF4-FFF2-40B4-BE49-F238E27FC236}">
                <a16:creationId xmlns:a16="http://schemas.microsoft.com/office/drawing/2014/main" id="{118AFCA6-9CF1-19E8-D13C-0CBB8E7E5D13}"/>
              </a:ext>
            </a:extLst>
          </p:cNvPr>
          <p:cNvSpPr>
            <a:spLocks noGrp="1"/>
          </p:cNvSpPr>
          <p:nvPr>
            <p:ph type="ftr" sz="quarter" idx="11"/>
          </p:nvPr>
        </p:nvSpPr>
        <p:spPr/>
        <p:txBody>
          <a:bodyPr/>
          <a:lstStyle>
            <a:lvl1pPr>
              <a:defRPr/>
            </a:lvl1pPr>
          </a:lstStyle>
          <a:p>
            <a:pPr>
              <a:defRPr/>
            </a:pPr>
            <a:endParaRPr lang="de-CH"/>
          </a:p>
        </p:txBody>
      </p:sp>
      <p:sp>
        <p:nvSpPr>
          <p:cNvPr id="6" name="Foliennummernplatzhalter 5">
            <a:extLst>
              <a:ext uri="{FF2B5EF4-FFF2-40B4-BE49-F238E27FC236}">
                <a16:creationId xmlns:a16="http://schemas.microsoft.com/office/drawing/2014/main" id="{C88F14BE-22C4-C851-B064-A04E0024DEF2}"/>
              </a:ext>
            </a:extLst>
          </p:cNvPr>
          <p:cNvSpPr>
            <a:spLocks noGrp="1"/>
          </p:cNvSpPr>
          <p:nvPr>
            <p:ph type="sldNum" sz="quarter" idx="12"/>
          </p:nvPr>
        </p:nvSpPr>
        <p:spPr/>
        <p:txBody>
          <a:bodyPr/>
          <a:lstStyle>
            <a:lvl1pPr>
              <a:defRPr/>
            </a:lvl1pPr>
          </a:lstStyle>
          <a:p>
            <a:pPr>
              <a:defRPr/>
            </a:pPr>
            <a:fld id="{2DA7800A-B16D-C445-AF17-17F62AFBC654}" type="slidenum">
              <a:rPr lang="de-CH" altLang="fr-FR"/>
              <a:pPr>
                <a:defRPr/>
              </a:pPr>
              <a:t>‹N°›</a:t>
            </a:fld>
            <a:endParaRPr lang="de-CH" altLang="fr-FR"/>
          </a:p>
        </p:txBody>
      </p:sp>
    </p:spTree>
    <p:extLst>
      <p:ext uri="{BB962C8B-B14F-4D97-AF65-F5344CB8AC3E}">
        <p14:creationId xmlns:p14="http://schemas.microsoft.com/office/powerpoint/2010/main" val="1057833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41"/>
            <a:ext cx="7886700" cy="2852737"/>
          </a:xfrm>
        </p:spPr>
        <p:txBody>
          <a:bodyPr anchor="b"/>
          <a:lstStyle>
            <a:lvl1pPr>
              <a:defRPr sz="4500"/>
            </a:lvl1pPr>
          </a:lstStyle>
          <a:p>
            <a:r>
              <a:rPr lang="de-DE"/>
              <a:t>Titelmasterformat durch Klicken bearbeiten</a:t>
            </a:r>
            <a:endParaRPr lang="de-CH"/>
          </a:p>
        </p:txBody>
      </p:sp>
      <p:sp>
        <p:nvSpPr>
          <p:cNvPr id="3" name="Textplatzhalter 2"/>
          <p:cNvSpPr>
            <a:spLocks noGrp="1"/>
          </p:cNvSpPr>
          <p:nvPr>
            <p:ph type="body" idx="1"/>
          </p:nvPr>
        </p:nvSpPr>
        <p:spPr>
          <a:xfrm>
            <a:off x="623888" y="4589466"/>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Textmasterformat bearbeiten</a:t>
            </a:r>
          </a:p>
        </p:txBody>
      </p:sp>
      <p:sp>
        <p:nvSpPr>
          <p:cNvPr id="4" name="Datumsplatzhalter 3">
            <a:extLst>
              <a:ext uri="{FF2B5EF4-FFF2-40B4-BE49-F238E27FC236}">
                <a16:creationId xmlns:a16="http://schemas.microsoft.com/office/drawing/2014/main" id="{2D66AC0A-DDF5-4C9C-3EFE-4456120E11BE}"/>
              </a:ext>
            </a:extLst>
          </p:cNvPr>
          <p:cNvSpPr>
            <a:spLocks noGrp="1"/>
          </p:cNvSpPr>
          <p:nvPr>
            <p:ph type="dt" sz="half" idx="10"/>
          </p:nvPr>
        </p:nvSpPr>
        <p:spPr/>
        <p:txBody>
          <a:bodyPr/>
          <a:lstStyle>
            <a:lvl1pPr>
              <a:defRPr/>
            </a:lvl1pPr>
          </a:lstStyle>
          <a:p>
            <a:pPr>
              <a:defRPr/>
            </a:pPr>
            <a:fld id="{F79DB12D-66F1-DC4F-AD13-5C2FDA1B8CAE}" type="datetime1">
              <a:rPr lang="de-CH"/>
              <a:pPr>
                <a:defRPr/>
              </a:pPr>
              <a:t>04.03.25</a:t>
            </a:fld>
            <a:endParaRPr lang="de-CH"/>
          </a:p>
        </p:txBody>
      </p:sp>
      <p:sp>
        <p:nvSpPr>
          <p:cNvPr id="5" name="Fußzeilenplatzhalter 4">
            <a:extLst>
              <a:ext uri="{FF2B5EF4-FFF2-40B4-BE49-F238E27FC236}">
                <a16:creationId xmlns:a16="http://schemas.microsoft.com/office/drawing/2014/main" id="{6944590C-14A0-4254-AA2E-9C493DAE9CEC}"/>
              </a:ext>
            </a:extLst>
          </p:cNvPr>
          <p:cNvSpPr>
            <a:spLocks noGrp="1"/>
          </p:cNvSpPr>
          <p:nvPr>
            <p:ph type="ftr" sz="quarter" idx="11"/>
          </p:nvPr>
        </p:nvSpPr>
        <p:spPr/>
        <p:txBody>
          <a:bodyPr/>
          <a:lstStyle>
            <a:lvl1pPr>
              <a:defRPr/>
            </a:lvl1pPr>
          </a:lstStyle>
          <a:p>
            <a:pPr>
              <a:defRPr/>
            </a:pPr>
            <a:endParaRPr lang="de-CH"/>
          </a:p>
        </p:txBody>
      </p:sp>
      <p:sp>
        <p:nvSpPr>
          <p:cNvPr id="6" name="Foliennummernplatzhalter 5">
            <a:extLst>
              <a:ext uri="{FF2B5EF4-FFF2-40B4-BE49-F238E27FC236}">
                <a16:creationId xmlns:a16="http://schemas.microsoft.com/office/drawing/2014/main" id="{022232B2-1FDA-143A-4FB2-6435780EF195}"/>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630CA91-06C2-EE4F-8A72-BF0F7A7F1A53}" type="slidenum">
              <a:rPr lang="de-CH" altLang="fr-FR"/>
              <a:pPr>
                <a:defRPr/>
              </a:pPr>
              <a:t>‹N°›</a:t>
            </a:fld>
            <a:endParaRPr lang="de-CH" altLang="fr-FR"/>
          </a:p>
        </p:txBody>
      </p:sp>
    </p:spTree>
    <p:extLst>
      <p:ext uri="{BB962C8B-B14F-4D97-AF65-F5344CB8AC3E}">
        <p14:creationId xmlns:p14="http://schemas.microsoft.com/office/powerpoint/2010/main" val="2063546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6286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46291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4">
            <a:extLst>
              <a:ext uri="{FF2B5EF4-FFF2-40B4-BE49-F238E27FC236}">
                <a16:creationId xmlns:a16="http://schemas.microsoft.com/office/drawing/2014/main" id="{B648CD30-36F8-7EE6-14FE-858C2F0EE2B0}"/>
              </a:ext>
            </a:extLst>
          </p:cNvPr>
          <p:cNvSpPr>
            <a:spLocks noGrp="1"/>
          </p:cNvSpPr>
          <p:nvPr>
            <p:ph type="dt" sz="half" idx="10"/>
          </p:nvPr>
        </p:nvSpPr>
        <p:spPr/>
        <p:txBody>
          <a:bodyPr/>
          <a:lstStyle>
            <a:lvl1pPr>
              <a:defRPr/>
            </a:lvl1pPr>
          </a:lstStyle>
          <a:p>
            <a:pPr>
              <a:defRPr/>
            </a:pPr>
            <a:fld id="{AAA59FE0-AEF3-A246-90BA-111B67C32C3D}" type="datetime1">
              <a:rPr lang="de-CH"/>
              <a:pPr>
                <a:defRPr/>
              </a:pPr>
              <a:t>04.03.25</a:t>
            </a:fld>
            <a:endParaRPr lang="de-CH"/>
          </a:p>
        </p:txBody>
      </p:sp>
      <p:sp>
        <p:nvSpPr>
          <p:cNvPr id="6" name="Fußzeilenplatzhalter 5">
            <a:extLst>
              <a:ext uri="{FF2B5EF4-FFF2-40B4-BE49-F238E27FC236}">
                <a16:creationId xmlns:a16="http://schemas.microsoft.com/office/drawing/2014/main" id="{9D4A929B-1D8A-6983-3250-5F352DBED97A}"/>
              </a:ext>
            </a:extLst>
          </p:cNvPr>
          <p:cNvSpPr>
            <a:spLocks noGrp="1"/>
          </p:cNvSpPr>
          <p:nvPr>
            <p:ph type="ftr" sz="quarter" idx="11"/>
          </p:nvPr>
        </p:nvSpPr>
        <p:spPr/>
        <p:txBody>
          <a:bodyPr/>
          <a:lstStyle>
            <a:lvl1pPr>
              <a:defRPr/>
            </a:lvl1pPr>
          </a:lstStyle>
          <a:p>
            <a:pPr>
              <a:defRPr/>
            </a:pPr>
            <a:endParaRPr lang="de-CH"/>
          </a:p>
        </p:txBody>
      </p:sp>
      <p:sp>
        <p:nvSpPr>
          <p:cNvPr id="7" name="Foliennummernplatzhalter 6">
            <a:extLst>
              <a:ext uri="{FF2B5EF4-FFF2-40B4-BE49-F238E27FC236}">
                <a16:creationId xmlns:a16="http://schemas.microsoft.com/office/drawing/2014/main" id="{AB68EEB0-EEEB-1F5C-2A85-D7AE3C949199}"/>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E23A15C6-17C5-FF46-AC63-B6621514EDB6}" type="slidenum">
              <a:rPr lang="de-CH" altLang="fr-FR"/>
              <a:pPr>
                <a:defRPr/>
              </a:pPr>
              <a:t>‹N°›</a:t>
            </a:fld>
            <a:endParaRPr lang="de-CH" altLang="fr-FR"/>
          </a:p>
        </p:txBody>
      </p:sp>
    </p:spTree>
    <p:extLst>
      <p:ext uri="{BB962C8B-B14F-4D97-AF65-F5344CB8AC3E}">
        <p14:creationId xmlns:p14="http://schemas.microsoft.com/office/powerpoint/2010/main" val="2137250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8"/>
            <a:ext cx="7886700" cy="1325563"/>
          </a:xfrm>
        </p:spPr>
        <p:txBody>
          <a:bodyPr/>
          <a:lstStyle/>
          <a:p>
            <a:r>
              <a:rPr lang="de-DE"/>
              <a:t>Titelmasterformat durch Klicken bearbeiten</a:t>
            </a:r>
            <a:endParaRPr lang="de-CH"/>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4" name="Inhaltsplatzhalter 3"/>
          <p:cNvSpPr>
            <a:spLocks noGrp="1"/>
          </p:cNvSpPr>
          <p:nvPr>
            <p:ph sz="half" idx="2"/>
          </p:nvPr>
        </p:nvSpPr>
        <p:spPr>
          <a:xfrm>
            <a:off x="629842" y="2505075"/>
            <a:ext cx="3868340"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6" name="Inhaltsplatzhalter 5"/>
          <p:cNvSpPr>
            <a:spLocks noGrp="1"/>
          </p:cNvSpPr>
          <p:nvPr>
            <p:ph sz="quarter" idx="4"/>
          </p:nvPr>
        </p:nvSpPr>
        <p:spPr>
          <a:xfrm>
            <a:off x="4629151" y="2505075"/>
            <a:ext cx="3887391"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6">
            <a:extLst>
              <a:ext uri="{FF2B5EF4-FFF2-40B4-BE49-F238E27FC236}">
                <a16:creationId xmlns:a16="http://schemas.microsoft.com/office/drawing/2014/main" id="{5A14D77E-133E-E6CB-36CD-7922CB0A1F56}"/>
              </a:ext>
            </a:extLst>
          </p:cNvPr>
          <p:cNvSpPr>
            <a:spLocks noGrp="1"/>
          </p:cNvSpPr>
          <p:nvPr>
            <p:ph type="dt" sz="half" idx="10"/>
          </p:nvPr>
        </p:nvSpPr>
        <p:spPr/>
        <p:txBody>
          <a:bodyPr/>
          <a:lstStyle>
            <a:lvl1pPr>
              <a:defRPr/>
            </a:lvl1pPr>
          </a:lstStyle>
          <a:p>
            <a:pPr>
              <a:defRPr/>
            </a:pPr>
            <a:fld id="{4AC882D9-5DFA-414B-B68C-C7CC7BBDCC8A}" type="datetime1">
              <a:rPr lang="de-CH"/>
              <a:pPr>
                <a:defRPr/>
              </a:pPr>
              <a:t>04.03.25</a:t>
            </a:fld>
            <a:endParaRPr lang="de-CH"/>
          </a:p>
        </p:txBody>
      </p:sp>
      <p:sp>
        <p:nvSpPr>
          <p:cNvPr id="8" name="Fußzeilenplatzhalter 7">
            <a:extLst>
              <a:ext uri="{FF2B5EF4-FFF2-40B4-BE49-F238E27FC236}">
                <a16:creationId xmlns:a16="http://schemas.microsoft.com/office/drawing/2014/main" id="{23642035-5D0F-3C69-2889-3A602C77EB3D}"/>
              </a:ext>
            </a:extLst>
          </p:cNvPr>
          <p:cNvSpPr>
            <a:spLocks noGrp="1"/>
          </p:cNvSpPr>
          <p:nvPr>
            <p:ph type="ftr" sz="quarter" idx="11"/>
          </p:nvPr>
        </p:nvSpPr>
        <p:spPr/>
        <p:txBody>
          <a:bodyPr/>
          <a:lstStyle>
            <a:lvl1pPr>
              <a:defRPr/>
            </a:lvl1pPr>
          </a:lstStyle>
          <a:p>
            <a:pPr>
              <a:defRPr/>
            </a:pPr>
            <a:endParaRPr lang="de-CH"/>
          </a:p>
        </p:txBody>
      </p:sp>
      <p:sp>
        <p:nvSpPr>
          <p:cNvPr id="9" name="Foliennummernplatzhalter 8">
            <a:extLst>
              <a:ext uri="{FF2B5EF4-FFF2-40B4-BE49-F238E27FC236}">
                <a16:creationId xmlns:a16="http://schemas.microsoft.com/office/drawing/2014/main" id="{F479FE51-F2EB-8D61-E212-92B2D9F085AA}"/>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DDBC69ED-DD8B-6241-B893-C11CAA06A7AF}" type="slidenum">
              <a:rPr lang="de-CH" altLang="fr-FR"/>
              <a:pPr>
                <a:defRPr/>
              </a:pPr>
              <a:t>‹N°›</a:t>
            </a:fld>
            <a:endParaRPr lang="de-CH" altLang="fr-FR"/>
          </a:p>
        </p:txBody>
      </p:sp>
    </p:spTree>
    <p:extLst>
      <p:ext uri="{BB962C8B-B14F-4D97-AF65-F5344CB8AC3E}">
        <p14:creationId xmlns:p14="http://schemas.microsoft.com/office/powerpoint/2010/main" val="1125205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Nur Titel">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de-DE"/>
              <a:t>Titelmasterformat durch Klicken bearbeiten</a:t>
            </a:r>
            <a:endParaRPr lang="de-CH"/>
          </a:p>
        </p:txBody>
      </p:sp>
      <p:sp>
        <p:nvSpPr>
          <p:cNvPr id="2" name="Datumsplatzhalter 3">
            <a:extLst>
              <a:ext uri="{FF2B5EF4-FFF2-40B4-BE49-F238E27FC236}">
                <a16:creationId xmlns:a16="http://schemas.microsoft.com/office/drawing/2014/main" id="{AC85FFDE-BDD1-8DBC-C854-6EC4D146F4D6}"/>
              </a:ext>
            </a:extLst>
          </p:cNvPr>
          <p:cNvSpPr>
            <a:spLocks noGrp="1"/>
          </p:cNvSpPr>
          <p:nvPr>
            <p:ph type="dt" sz="half" idx="10"/>
          </p:nvPr>
        </p:nvSpPr>
        <p:spPr/>
        <p:txBody>
          <a:bodyPr/>
          <a:lstStyle>
            <a:lvl1pPr>
              <a:defRPr/>
            </a:lvl1pPr>
          </a:lstStyle>
          <a:p>
            <a:pPr>
              <a:defRPr/>
            </a:pPr>
            <a:fld id="{5B48698A-B9DD-DD45-8D7D-6315D664C24D}" type="datetime1">
              <a:rPr lang="de-CH"/>
              <a:pPr>
                <a:defRPr/>
              </a:pPr>
              <a:t>04.03.25</a:t>
            </a:fld>
            <a:endParaRPr lang="de-CH"/>
          </a:p>
        </p:txBody>
      </p:sp>
      <p:sp>
        <p:nvSpPr>
          <p:cNvPr id="3" name="Fußzeilenplatzhalter 4">
            <a:extLst>
              <a:ext uri="{FF2B5EF4-FFF2-40B4-BE49-F238E27FC236}">
                <a16:creationId xmlns:a16="http://schemas.microsoft.com/office/drawing/2014/main" id="{F98CDD10-FB98-4200-7754-C16D5F51B1DC}"/>
              </a:ext>
            </a:extLst>
          </p:cNvPr>
          <p:cNvSpPr>
            <a:spLocks noGrp="1"/>
          </p:cNvSpPr>
          <p:nvPr>
            <p:ph type="ftr" sz="quarter" idx="11"/>
          </p:nvPr>
        </p:nvSpPr>
        <p:spPr/>
        <p:txBody>
          <a:bodyPr/>
          <a:lstStyle>
            <a:lvl1pPr>
              <a:defRPr/>
            </a:lvl1pPr>
          </a:lstStyle>
          <a:p>
            <a:pPr>
              <a:defRPr/>
            </a:pPr>
            <a:endParaRPr lang="de-CH"/>
          </a:p>
        </p:txBody>
      </p:sp>
    </p:spTree>
    <p:extLst>
      <p:ext uri="{BB962C8B-B14F-4D97-AF65-F5344CB8AC3E}">
        <p14:creationId xmlns:p14="http://schemas.microsoft.com/office/powerpoint/2010/main" val="2000706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7148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de-DE"/>
              <a:t>Titelmasterformat durch Klicken bearbeiten</a:t>
            </a:r>
            <a:endParaRPr lang="de-CH"/>
          </a:p>
        </p:txBody>
      </p:sp>
      <p:sp>
        <p:nvSpPr>
          <p:cNvPr id="3" name="Inhaltsplatzhalter 2"/>
          <p:cNvSpPr>
            <a:spLocks noGrp="1"/>
          </p:cNvSpPr>
          <p:nvPr>
            <p:ph idx="1"/>
          </p:nvPr>
        </p:nvSpPr>
        <p:spPr>
          <a:xfrm>
            <a:off x="3887391" y="987428"/>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Textmasterformat bearbeiten</a:t>
            </a:r>
          </a:p>
        </p:txBody>
      </p:sp>
      <p:sp>
        <p:nvSpPr>
          <p:cNvPr id="5" name="Datumsplatzhalter 4">
            <a:extLst>
              <a:ext uri="{FF2B5EF4-FFF2-40B4-BE49-F238E27FC236}">
                <a16:creationId xmlns:a16="http://schemas.microsoft.com/office/drawing/2014/main" id="{944C772D-FB85-FA95-8B60-8630DDEBD548}"/>
              </a:ext>
            </a:extLst>
          </p:cNvPr>
          <p:cNvSpPr>
            <a:spLocks noGrp="1"/>
          </p:cNvSpPr>
          <p:nvPr>
            <p:ph type="dt" sz="half" idx="10"/>
          </p:nvPr>
        </p:nvSpPr>
        <p:spPr/>
        <p:txBody>
          <a:bodyPr/>
          <a:lstStyle>
            <a:lvl1pPr>
              <a:defRPr/>
            </a:lvl1pPr>
          </a:lstStyle>
          <a:p>
            <a:pPr>
              <a:defRPr/>
            </a:pPr>
            <a:fld id="{9111D6F8-5E94-434E-9AEC-7542958D8757}" type="datetime1">
              <a:rPr lang="de-CH"/>
              <a:pPr>
                <a:defRPr/>
              </a:pPr>
              <a:t>04.03.25</a:t>
            </a:fld>
            <a:endParaRPr lang="de-CH"/>
          </a:p>
        </p:txBody>
      </p:sp>
      <p:sp>
        <p:nvSpPr>
          <p:cNvPr id="6" name="Fußzeilenplatzhalter 5">
            <a:extLst>
              <a:ext uri="{FF2B5EF4-FFF2-40B4-BE49-F238E27FC236}">
                <a16:creationId xmlns:a16="http://schemas.microsoft.com/office/drawing/2014/main" id="{368770AE-BD66-A1F5-28AA-E597034BC841}"/>
              </a:ext>
            </a:extLst>
          </p:cNvPr>
          <p:cNvSpPr>
            <a:spLocks noGrp="1"/>
          </p:cNvSpPr>
          <p:nvPr>
            <p:ph type="ftr" sz="quarter" idx="11"/>
          </p:nvPr>
        </p:nvSpPr>
        <p:spPr/>
        <p:txBody>
          <a:bodyPr/>
          <a:lstStyle>
            <a:lvl1pPr>
              <a:defRPr/>
            </a:lvl1pPr>
          </a:lstStyle>
          <a:p>
            <a:pPr>
              <a:defRPr/>
            </a:pPr>
            <a:endParaRPr lang="de-CH"/>
          </a:p>
        </p:txBody>
      </p:sp>
      <p:sp>
        <p:nvSpPr>
          <p:cNvPr id="7" name="Foliennummernplatzhalter 6">
            <a:extLst>
              <a:ext uri="{FF2B5EF4-FFF2-40B4-BE49-F238E27FC236}">
                <a16:creationId xmlns:a16="http://schemas.microsoft.com/office/drawing/2014/main" id="{C43019D3-91DE-603D-187C-D731AA3D7DE8}"/>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241DFE05-E373-4646-B802-B65C925AC8FD}" type="slidenum">
              <a:rPr lang="de-CH" altLang="fr-FR"/>
              <a:pPr>
                <a:defRPr/>
              </a:pPr>
              <a:t>‹N°›</a:t>
            </a:fld>
            <a:endParaRPr lang="de-CH" altLang="fr-FR"/>
          </a:p>
        </p:txBody>
      </p:sp>
    </p:spTree>
    <p:extLst>
      <p:ext uri="{BB962C8B-B14F-4D97-AF65-F5344CB8AC3E}">
        <p14:creationId xmlns:p14="http://schemas.microsoft.com/office/powerpoint/2010/main" val="2360547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de-DE"/>
              <a:t>Titelmasterformat durch Klicken bearbeiten</a:t>
            </a:r>
            <a:endParaRPr lang="de-CH"/>
          </a:p>
        </p:txBody>
      </p:sp>
      <p:sp>
        <p:nvSpPr>
          <p:cNvPr id="3" name="Bildplatzhalter 2"/>
          <p:cNvSpPr>
            <a:spLocks noGrp="1"/>
          </p:cNvSpPr>
          <p:nvPr>
            <p:ph type="pic" idx="1"/>
          </p:nvPr>
        </p:nvSpPr>
        <p:spPr>
          <a:xfrm>
            <a:off x="3887391" y="987428"/>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de-DE" noProof="0"/>
              <a:t>Bild durch Klicken auf Symbol hinzufügen</a:t>
            </a:r>
            <a:endParaRPr lang="de-CH" noProof="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Textmasterformat bearbeiten</a:t>
            </a:r>
          </a:p>
        </p:txBody>
      </p:sp>
      <p:sp>
        <p:nvSpPr>
          <p:cNvPr id="5" name="Datumsplatzhalter 4">
            <a:extLst>
              <a:ext uri="{FF2B5EF4-FFF2-40B4-BE49-F238E27FC236}">
                <a16:creationId xmlns:a16="http://schemas.microsoft.com/office/drawing/2014/main" id="{5E165CDC-1D46-A2D1-153B-461333A22694}"/>
              </a:ext>
            </a:extLst>
          </p:cNvPr>
          <p:cNvSpPr>
            <a:spLocks noGrp="1"/>
          </p:cNvSpPr>
          <p:nvPr>
            <p:ph type="dt" sz="half" idx="10"/>
          </p:nvPr>
        </p:nvSpPr>
        <p:spPr/>
        <p:txBody>
          <a:bodyPr/>
          <a:lstStyle>
            <a:lvl1pPr>
              <a:defRPr/>
            </a:lvl1pPr>
          </a:lstStyle>
          <a:p>
            <a:pPr>
              <a:defRPr/>
            </a:pPr>
            <a:fld id="{BB9CB8E4-8A0A-E247-95B2-215473CEEF4A}" type="datetime1">
              <a:rPr lang="de-CH"/>
              <a:pPr>
                <a:defRPr/>
              </a:pPr>
              <a:t>04.03.25</a:t>
            </a:fld>
            <a:endParaRPr lang="de-CH"/>
          </a:p>
        </p:txBody>
      </p:sp>
      <p:sp>
        <p:nvSpPr>
          <p:cNvPr id="6" name="Fußzeilenplatzhalter 5">
            <a:extLst>
              <a:ext uri="{FF2B5EF4-FFF2-40B4-BE49-F238E27FC236}">
                <a16:creationId xmlns:a16="http://schemas.microsoft.com/office/drawing/2014/main" id="{54265F91-D979-50A8-D06E-7E3DD4E5402E}"/>
              </a:ext>
            </a:extLst>
          </p:cNvPr>
          <p:cNvSpPr>
            <a:spLocks noGrp="1"/>
          </p:cNvSpPr>
          <p:nvPr>
            <p:ph type="ftr" sz="quarter" idx="11"/>
          </p:nvPr>
        </p:nvSpPr>
        <p:spPr/>
        <p:txBody>
          <a:bodyPr/>
          <a:lstStyle>
            <a:lvl1pPr>
              <a:defRPr/>
            </a:lvl1pPr>
          </a:lstStyle>
          <a:p>
            <a:pPr>
              <a:defRPr/>
            </a:pPr>
            <a:endParaRPr lang="de-CH"/>
          </a:p>
        </p:txBody>
      </p:sp>
      <p:sp>
        <p:nvSpPr>
          <p:cNvPr id="7" name="Foliennummernplatzhalter 6">
            <a:extLst>
              <a:ext uri="{FF2B5EF4-FFF2-40B4-BE49-F238E27FC236}">
                <a16:creationId xmlns:a16="http://schemas.microsoft.com/office/drawing/2014/main" id="{98824E1C-54FC-1A85-DE2A-8734EDF1EB8B}"/>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E16291FD-687F-754A-A908-02E2DAEA7151}" type="slidenum">
              <a:rPr lang="de-CH" altLang="fr-FR"/>
              <a:pPr>
                <a:defRPr/>
              </a:pPr>
              <a:t>‹N°›</a:t>
            </a:fld>
            <a:endParaRPr lang="de-CH" altLang="fr-FR"/>
          </a:p>
        </p:txBody>
      </p:sp>
    </p:spTree>
    <p:extLst>
      <p:ext uri="{BB962C8B-B14F-4D97-AF65-F5344CB8AC3E}">
        <p14:creationId xmlns:p14="http://schemas.microsoft.com/office/powerpoint/2010/main" val="3158346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a:extLst>
              <a:ext uri="{FF2B5EF4-FFF2-40B4-BE49-F238E27FC236}">
                <a16:creationId xmlns:a16="http://schemas.microsoft.com/office/drawing/2014/main" id="{687B9E5F-C386-5935-4625-E131BC43BBAB}"/>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endParaRPr lang="de-CH" altLang="de-DE"/>
          </a:p>
        </p:txBody>
      </p:sp>
      <p:sp>
        <p:nvSpPr>
          <p:cNvPr id="1027" name="Textplatzhalter 2">
            <a:extLst>
              <a:ext uri="{FF2B5EF4-FFF2-40B4-BE49-F238E27FC236}">
                <a16:creationId xmlns:a16="http://schemas.microsoft.com/office/drawing/2014/main" id="{FD6F4BCA-A216-C22F-1ED0-35E984960653}"/>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endParaRPr lang="de-CH" altLang="de-DE"/>
          </a:p>
        </p:txBody>
      </p:sp>
      <p:sp>
        <p:nvSpPr>
          <p:cNvPr id="4" name="Datumsplatzhalter 3">
            <a:extLst>
              <a:ext uri="{FF2B5EF4-FFF2-40B4-BE49-F238E27FC236}">
                <a16:creationId xmlns:a16="http://schemas.microsoft.com/office/drawing/2014/main" id="{A6C19AFC-F02B-0F02-9830-DA134FA4CA50}"/>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fld id="{79641D4B-BE22-A244-97DE-670CBD8C9673}" type="datetime1">
              <a:rPr lang="de-CH"/>
              <a:pPr>
                <a:defRPr/>
              </a:pPr>
              <a:t>04.03.25</a:t>
            </a:fld>
            <a:endParaRPr lang="de-CH"/>
          </a:p>
        </p:txBody>
      </p:sp>
      <p:sp>
        <p:nvSpPr>
          <p:cNvPr id="5" name="Fußzeilenplatzhalter 4">
            <a:extLst>
              <a:ext uri="{FF2B5EF4-FFF2-40B4-BE49-F238E27FC236}">
                <a16:creationId xmlns:a16="http://schemas.microsoft.com/office/drawing/2014/main" id="{152C01CD-B237-6E6A-7335-1EE4777D485E}"/>
              </a:ext>
            </a:extLst>
          </p:cNvPr>
          <p:cNvSpPr>
            <a:spLocks noGrp="1"/>
          </p:cNvSpPr>
          <p:nvPr>
            <p:ph type="ftr" sz="quarter" idx="3"/>
          </p:nvPr>
        </p:nvSpPr>
        <p:spPr>
          <a:xfrm>
            <a:off x="54292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825">
                <a:solidFill>
                  <a:schemeClr val="tx1">
                    <a:tint val="75000"/>
                  </a:schemeClr>
                </a:solidFill>
                <a:latin typeface="+mn-lt"/>
              </a:defRPr>
            </a:lvl1pPr>
          </a:lstStyle>
          <a:p>
            <a:pPr>
              <a:defRPr/>
            </a:pPr>
            <a:endParaRPr lang="de-CH"/>
          </a:p>
        </p:txBody>
      </p:sp>
      <p:pic>
        <p:nvPicPr>
          <p:cNvPr id="1030" name="Picture 9" descr="C:\Users\dak\Desktop\hep_logo [klein].jpg">
            <a:extLst>
              <a:ext uri="{FF2B5EF4-FFF2-40B4-BE49-F238E27FC236}">
                <a16:creationId xmlns:a16="http://schemas.microsoft.com/office/drawing/2014/main" id="{6E894F22-BD16-DBC8-3D37-356D698ABAA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57523A86-35F0-003C-8FC3-F407AB5C823D}"/>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eaLnBrk="0" hangingPunct="0">
              <a:defRPr>
                <a:solidFill>
                  <a:schemeClr val="tx1"/>
                </a:solidFill>
                <a:latin typeface="Tunga" pitchFamily="2" charset="0"/>
              </a:defRPr>
            </a:lvl1pPr>
            <a:lvl2pPr marL="742950" indent="-285750" eaLnBrk="0" hangingPunct="0">
              <a:defRPr>
                <a:solidFill>
                  <a:schemeClr val="tx1"/>
                </a:solidFill>
                <a:latin typeface="Tunga" pitchFamily="2" charset="0"/>
              </a:defRPr>
            </a:lvl2pPr>
            <a:lvl3pPr marL="1143000" indent="-228600" eaLnBrk="0" hangingPunct="0">
              <a:defRPr>
                <a:solidFill>
                  <a:schemeClr val="tx1"/>
                </a:solidFill>
                <a:latin typeface="Tunga" pitchFamily="2" charset="0"/>
              </a:defRPr>
            </a:lvl3pPr>
            <a:lvl4pPr marL="1600200" indent="-228600" eaLnBrk="0" hangingPunct="0">
              <a:defRPr>
                <a:solidFill>
                  <a:schemeClr val="tx1"/>
                </a:solidFill>
                <a:latin typeface="Tunga" pitchFamily="2" charset="0"/>
              </a:defRPr>
            </a:lvl4pPr>
            <a:lvl5pPr marL="2057400" indent="-228600" eaLnBrk="0" hangingPunct="0">
              <a:defRPr>
                <a:solidFill>
                  <a:schemeClr val="tx1"/>
                </a:solidFill>
                <a:latin typeface="Tunga" pitchFamily="2" charset="0"/>
              </a:defRPr>
            </a:lvl5pPr>
            <a:lvl6pPr marL="2514600" indent="-228600" eaLnBrk="0" fontAlgn="base" hangingPunct="0">
              <a:spcBef>
                <a:spcPct val="0"/>
              </a:spcBef>
              <a:spcAft>
                <a:spcPct val="0"/>
              </a:spcAft>
              <a:defRPr>
                <a:solidFill>
                  <a:schemeClr val="tx1"/>
                </a:solidFill>
                <a:latin typeface="Tunga" pitchFamily="2" charset="0"/>
              </a:defRPr>
            </a:lvl6pPr>
            <a:lvl7pPr marL="2971800" indent="-228600" eaLnBrk="0" fontAlgn="base" hangingPunct="0">
              <a:spcBef>
                <a:spcPct val="0"/>
              </a:spcBef>
              <a:spcAft>
                <a:spcPct val="0"/>
              </a:spcAft>
              <a:defRPr>
                <a:solidFill>
                  <a:schemeClr val="tx1"/>
                </a:solidFill>
                <a:latin typeface="Tunga" pitchFamily="2" charset="0"/>
              </a:defRPr>
            </a:lvl7pPr>
            <a:lvl8pPr marL="3429000" indent="-228600" eaLnBrk="0" fontAlgn="base" hangingPunct="0">
              <a:spcBef>
                <a:spcPct val="0"/>
              </a:spcBef>
              <a:spcAft>
                <a:spcPct val="0"/>
              </a:spcAft>
              <a:defRPr>
                <a:solidFill>
                  <a:schemeClr val="tx1"/>
                </a:solidFill>
                <a:latin typeface="Tunga" pitchFamily="2" charset="0"/>
              </a:defRPr>
            </a:lvl8pPr>
            <a:lvl9pPr marL="3886200" indent="-228600" eaLnBrk="0" fontAlgn="base" hangingPunct="0">
              <a:spcBef>
                <a:spcPct val="0"/>
              </a:spcBef>
              <a:spcAft>
                <a:spcPct val="0"/>
              </a:spcAft>
              <a:defRPr>
                <a:solidFill>
                  <a:schemeClr val="tx1"/>
                </a:solidFill>
                <a:latin typeface="Tunga" pitchFamily="2" charset="0"/>
              </a:defRPr>
            </a:lvl9pPr>
          </a:lstStyle>
          <a:p>
            <a:pPr eaLnBrk="1" fontAlgn="auto" hangingPunct="1">
              <a:spcBef>
                <a:spcPts val="0"/>
              </a:spcBef>
              <a:spcAft>
                <a:spcPts val="0"/>
              </a:spcAft>
              <a:defRPr/>
            </a:pPr>
            <a:r>
              <a:rPr lang="de-CH" sz="900" dirty="0">
                <a:latin typeface="Frutiger 45 Light" pitchFamily="34" charset="0"/>
              </a:rPr>
              <a:t>der </a:t>
            </a:r>
            <a:r>
              <a:rPr lang="de-CH" sz="900" dirty="0" err="1">
                <a:latin typeface="Frutiger 45 Light" pitchFamily="34" charset="0"/>
              </a:rPr>
              <a:t>bildungsverlag</a:t>
            </a:r>
            <a:r>
              <a:rPr lang="de-CH" sz="900" dirty="0">
                <a:latin typeface="Frutiger 45 Light" pitchFamily="34" charset="0"/>
              </a:rPr>
              <a:t> </a:t>
            </a:r>
            <a:r>
              <a:rPr lang="de-CH" sz="1100" dirty="0"/>
              <a:t>•</a:t>
            </a:r>
            <a:r>
              <a:rPr lang="de-CH" sz="900" dirty="0">
                <a:latin typeface="Frutiger 45 Light" pitchFamily="34" charset="0"/>
              </a:rPr>
              <a:t> www.hep-verlag.ch</a:t>
            </a:r>
            <a:endParaRPr lang="de-DE" sz="900" dirty="0">
              <a:latin typeface="Frutiger 45 Light" pitchFamily="34" charset="0"/>
            </a:endParaRPr>
          </a:p>
        </p:txBody>
      </p:sp>
      <p:sp>
        <p:nvSpPr>
          <p:cNvPr id="10" name="Text Box 8">
            <a:extLst>
              <a:ext uri="{FF2B5EF4-FFF2-40B4-BE49-F238E27FC236}">
                <a16:creationId xmlns:a16="http://schemas.microsoft.com/office/drawing/2014/main" id="{F18A8393-5D56-8E3E-5380-117FA7481133}"/>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eaLnBrk="0" hangingPunct="0">
              <a:defRPr>
                <a:solidFill>
                  <a:schemeClr val="tx1"/>
                </a:solidFill>
                <a:latin typeface="Tunga" pitchFamily="2" charset="0"/>
              </a:defRPr>
            </a:lvl1pPr>
            <a:lvl2pPr marL="742950" indent="-285750" eaLnBrk="0" hangingPunct="0">
              <a:defRPr>
                <a:solidFill>
                  <a:schemeClr val="tx1"/>
                </a:solidFill>
                <a:latin typeface="Tunga" pitchFamily="2" charset="0"/>
              </a:defRPr>
            </a:lvl2pPr>
            <a:lvl3pPr marL="1143000" indent="-228600" eaLnBrk="0" hangingPunct="0">
              <a:defRPr>
                <a:solidFill>
                  <a:schemeClr val="tx1"/>
                </a:solidFill>
                <a:latin typeface="Tunga" pitchFamily="2" charset="0"/>
              </a:defRPr>
            </a:lvl3pPr>
            <a:lvl4pPr marL="1600200" indent="-228600" eaLnBrk="0" hangingPunct="0">
              <a:defRPr>
                <a:solidFill>
                  <a:schemeClr val="tx1"/>
                </a:solidFill>
                <a:latin typeface="Tunga" pitchFamily="2" charset="0"/>
              </a:defRPr>
            </a:lvl4pPr>
            <a:lvl5pPr marL="2057400" indent="-228600" eaLnBrk="0" hangingPunct="0">
              <a:defRPr>
                <a:solidFill>
                  <a:schemeClr val="tx1"/>
                </a:solidFill>
                <a:latin typeface="Tunga" pitchFamily="2" charset="0"/>
              </a:defRPr>
            </a:lvl5pPr>
            <a:lvl6pPr marL="2514600" indent="-228600" eaLnBrk="0" fontAlgn="base" hangingPunct="0">
              <a:spcBef>
                <a:spcPct val="0"/>
              </a:spcBef>
              <a:spcAft>
                <a:spcPct val="0"/>
              </a:spcAft>
              <a:defRPr>
                <a:solidFill>
                  <a:schemeClr val="tx1"/>
                </a:solidFill>
                <a:latin typeface="Tunga" pitchFamily="2" charset="0"/>
              </a:defRPr>
            </a:lvl6pPr>
            <a:lvl7pPr marL="2971800" indent="-228600" eaLnBrk="0" fontAlgn="base" hangingPunct="0">
              <a:spcBef>
                <a:spcPct val="0"/>
              </a:spcBef>
              <a:spcAft>
                <a:spcPct val="0"/>
              </a:spcAft>
              <a:defRPr>
                <a:solidFill>
                  <a:schemeClr val="tx1"/>
                </a:solidFill>
                <a:latin typeface="Tunga" pitchFamily="2" charset="0"/>
              </a:defRPr>
            </a:lvl7pPr>
            <a:lvl8pPr marL="3429000" indent="-228600" eaLnBrk="0" fontAlgn="base" hangingPunct="0">
              <a:spcBef>
                <a:spcPct val="0"/>
              </a:spcBef>
              <a:spcAft>
                <a:spcPct val="0"/>
              </a:spcAft>
              <a:defRPr>
                <a:solidFill>
                  <a:schemeClr val="tx1"/>
                </a:solidFill>
                <a:latin typeface="Tunga" pitchFamily="2" charset="0"/>
              </a:defRPr>
            </a:lvl8pPr>
            <a:lvl9pPr marL="3886200" indent="-228600" eaLnBrk="0" fontAlgn="base" hangingPunct="0">
              <a:spcBef>
                <a:spcPct val="0"/>
              </a:spcBef>
              <a:spcAft>
                <a:spcPct val="0"/>
              </a:spcAft>
              <a:defRPr>
                <a:solidFill>
                  <a:schemeClr val="tx1"/>
                </a:solidFill>
                <a:latin typeface="Tunga" pitchFamily="2" charset="0"/>
              </a:defRPr>
            </a:lvl9pPr>
          </a:lstStyle>
          <a:p>
            <a:pPr eaLnBrk="1" fontAlgn="auto" hangingPunct="1">
              <a:spcBef>
                <a:spcPts val="0"/>
              </a:spcBef>
              <a:spcAft>
                <a:spcPts val="0"/>
              </a:spcAft>
              <a:defRPr/>
            </a:pPr>
            <a:r>
              <a:rPr lang="de-CH" sz="900" dirty="0">
                <a:latin typeface="Frutiger 45 Light" pitchFamily="34" charset="0"/>
              </a:rPr>
              <a:t>      </a:t>
            </a:r>
            <a:r>
              <a:rPr lang="de-CH" sz="900" dirty="0" err="1">
                <a:latin typeface="Frutiger 45 Light" pitchFamily="34" charset="0"/>
              </a:rPr>
              <a:t>Brunetti</a:t>
            </a:r>
            <a:r>
              <a:rPr lang="de-CH" sz="900" dirty="0">
                <a:latin typeface="Frutiger 45 Light" pitchFamily="34" charset="0"/>
              </a:rPr>
              <a:t> </a:t>
            </a:r>
            <a:r>
              <a:rPr lang="de-CH" sz="1100" dirty="0"/>
              <a:t>•</a:t>
            </a:r>
            <a:r>
              <a:rPr lang="de-CH" sz="1100" dirty="0">
                <a:latin typeface="Frutiger 45 Light" pitchFamily="34" charset="0"/>
              </a:rPr>
              <a:t> </a:t>
            </a:r>
            <a:r>
              <a:rPr lang="de-CH" sz="900" dirty="0">
                <a:latin typeface="Frutiger 45 Light" pitchFamily="34" charset="0"/>
              </a:rPr>
              <a:t>Volkswirtschaftslehre – Ausgabe </a:t>
            </a:r>
            <a:r>
              <a:rPr lang="de-CH" altLang="de-DE" sz="900" dirty="0">
                <a:latin typeface="Frutiger 45 Light" pitchFamily="34" charset="0"/>
              </a:rPr>
              <a:t>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sz="900" dirty="0">
              <a:latin typeface="Frutiger 45 Light" pitchFamily="34" charset="0"/>
            </a:endParaRPr>
          </a:p>
        </p:txBody>
      </p:sp>
    </p:spTree>
  </p:cSld>
  <p:clrMap bg1="lt1" tx1="dk1" bg2="lt2" tx2="dk2" accent1="accent1" accent2="accent2" accent3="accent3" accent4="accent4" accent5="accent5" accent6="accent6" hlink="hlink" folHlink="folHlink"/>
  <p:sldLayoutIdLst>
    <p:sldLayoutId id="2147484135" r:id="rId1"/>
    <p:sldLayoutId id="2147484136" r:id="rId2"/>
    <p:sldLayoutId id="2147484137" r:id="rId3"/>
    <p:sldLayoutId id="2147484138" r:id="rId4"/>
    <p:sldLayoutId id="2147484139" r:id="rId5"/>
    <p:sldLayoutId id="2147484140" r:id="rId6"/>
    <p:sldLayoutId id="2147484141" r:id="rId7"/>
    <p:sldLayoutId id="2147484142" r:id="rId8"/>
    <p:sldLayoutId id="2147484143" r:id="rId9"/>
    <p:sldLayoutId id="2147484144" r:id="rId10"/>
    <p:sldLayoutId id="2147484145" r:id="rId11"/>
    <p:sldLayoutId id="2147484146" r:id="rId12"/>
  </p:sldLayoutIdLst>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defRPr>
      </a:lvl5pPr>
      <a:lvl6pPr marL="4572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6pPr>
      <a:lvl7pPr marL="9144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7pPr>
      <a:lvl8pPr marL="13716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8pPr>
      <a:lvl9pPr marL="18288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Titelplatzhalter 1">
            <a:extLst>
              <a:ext uri="{FF2B5EF4-FFF2-40B4-BE49-F238E27FC236}">
                <a16:creationId xmlns:a16="http://schemas.microsoft.com/office/drawing/2014/main" id="{D2A3BF06-B355-4B7A-2DA3-3FA2404B343D}"/>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endParaRPr lang="de-CH" altLang="de-DE"/>
          </a:p>
        </p:txBody>
      </p:sp>
      <p:sp>
        <p:nvSpPr>
          <p:cNvPr id="13315" name="Textplatzhalter 2">
            <a:extLst>
              <a:ext uri="{FF2B5EF4-FFF2-40B4-BE49-F238E27FC236}">
                <a16:creationId xmlns:a16="http://schemas.microsoft.com/office/drawing/2014/main" id="{04C6A204-61F5-C169-2D89-B4473DBE5516}"/>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endParaRPr lang="de-CH" altLang="de-DE"/>
          </a:p>
        </p:txBody>
      </p:sp>
      <p:sp>
        <p:nvSpPr>
          <p:cNvPr id="4" name="Datumsplatzhalter 3">
            <a:extLst>
              <a:ext uri="{FF2B5EF4-FFF2-40B4-BE49-F238E27FC236}">
                <a16:creationId xmlns:a16="http://schemas.microsoft.com/office/drawing/2014/main" id="{A3604187-0C1E-6C7A-EF5B-9065D218ECD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F7BB9407-B744-9E49-A019-C51202FA320B}" type="datetime1">
              <a:rPr lang="de-CH"/>
              <a:pPr>
                <a:defRPr/>
              </a:pPr>
              <a:t>04.03.25</a:t>
            </a:fld>
            <a:endParaRPr lang="de-CH"/>
          </a:p>
        </p:txBody>
      </p:sp>
      <p:sp>
        <p:nvSpPr>
          <p:cNvPr id="5" name="Fußzeilenplatzhalter 4">
            <a:extLst>
              <a:ext uri="{FF2B5EF4-FFF2-40B4-BE49-F238E27FC236}">
                <a16:creationId xmlns:a16="http://schemas.microsoft.com/office/drawing/2014/main" id="{28F89698-B119-04A8-F3E8-38041B4CD448}"/>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de-CH"/>
          </a:p>
        </p:txBody>
      </p:sp>
      <p:sp>
        <p:nvSpPr>
          <p:cNvPr id="6" name="Foliennummernplatzhalter 5">
            <a:extLst>
              <a:ext uri="{FF2B5EF4-FFF2-40B4-BE49-F238E27FC236}">
                <a16:creationId xmlns:a16="http://schemas.microsoft.com/office/drawing/2014/main" id="{32460F72-5939-D85E-4B9C-1ED102915681}"/>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A6AFBF89-63D9-8B4B-A2CE-B7B3BF2B3FC2}" type="slidenum">
              <a:rPr lang="de-CH" altLang="fr-FR"/>
              <a:pPr>
                <a:defRPr/>
              </a:pPr>
              <a:t>‹N°›</a:t>
            </a:fld>
            <a:endParaRPr lang="de-CH" altLang="fr-FR"/>
          </a:p>
        </p:txBody>
      </p:sp>
    </p:spTree>
  </p:cSld>
  <p:clrMap bg1="lt1" tx1="dk1" bg2="lt2" tx2="dk2" accent1="accent1" accent2="accent2" accent3="accent3" accent4="accent4" accent5="accent5" accent6="accent6" hlink="hlink" folHlink="folHlink"/>
  <p:sldLayoutIdLst>
    <p:sldLayoutId id="2147484124" r:id="rId1"/>
    <p:sldLayoutId id="2147484125" r:id="rId2"/>
    <p:sldLayoutId id="2147484126" r:id="rId3"/>
    <p:sldLayoutId id="2147484127" r:id="rId4"/>
    <p:sldLayoutId id="2147484128" r:id="rId5"/>
    <p:sldLayoutId id="2147484129" r:id="rId6"/>
    <p:sldLayoutId id="2147484130" r:id="rId7"/>
    <p:sldLayoutId id="2147484131" r:id="rId8"/>
    <p:sldLayoutId id="2147484132" r:id="rId9"/>
    <p:sldLayoutId id="2147484133" r:id="rId10"/>
    <p:sldLayoutId id="2147484134" r:id="rId11"/>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Rectangle 2">
            <a:extLst>
              <a:ext uri="{FF2B5EF4-FFF2-40B4-BE49-F238E27FC236}">
                <a16:creationId xmlns:a16="http://schemas.microsoft.com/office/drawing/2014/main" id="{F3617EF0-6C17-8BD4-959E-8C0262AA701B}"/>
              </a:ext>
            </a:extLst>
          </p:cNvPr>
          <p:cNvSpPr>
            <a:spLocks noGrp="1"/>
          </p:cNvSpPr>
          <p:nvPr>
            <p:ph type="title"/>
          </p:nvPr>
        </p:nvSpPr>
        <p:spPr>
          <a:xfrm>
            <a:off x="563563" y="1095375"/>
            <a:ext cx="7772400" cy="1470025"/>
          </a:xfrm>
        </p:spPr>
        <p:txBody>
          <a:bodyPr/>
          <a:lstStyle/>
          <a:p>
            <a:pPr algn="ctr" eaLnBrk="1" hangingPunct="1"/>
            <a:r>
              <a:rPr lang="fr-FR" altLang="de-DE" sz="4500" b="1"/>
              <a:t>Décisions individuelles,</a:t>
            </a:r>
            <a:br>
              <a:rPr lang="fr-FR" altLang="de-DE" sz="4500" b="1"/>
            </a:br>
            <a:r>
              <a:rPr lang="fr-FR" altLang="de-DE" sz="4500" b="1"/>
              <a:t>marché et économie globale</a:t>
            </a:r>
            <a:endParaRPr lang="de-DE" altLang="de-DE" sz="4500" b="1"/>
          </a:p>
        </p:txBody>
      </p:sp>
      <p:sp>
        <p:nvSpPr>
          <p:cNvPr id="27650" name="Rectangle 2">
            <a:extLst>
              <a:ext uri="{FF2B5EF4-FFF2-40B4-BE49-F238E27FC236}">
                <a16:creationId xmlns:a16="http://schemas.microsoft.com/office/drawing/2014/main" id="{F88EDB0D-ACFE-4DBD-B2DF-73F2B3E3016E}"/>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sz="2400" b="1">
              <a:solidFill>
                <a:schemeClr val="bg1"/>
              </a:solidFill>
            </a:endParaRPr>
          </a:p>
        </p:txBody>
      </p:sp>
      <p:sp>
        <p:nvSpPr>
          <p:cNvPr id="27651" name="Rectangle 3">
            <a:extLst>
              <a:ext uri="{FF2B5EF4-FFF2-40B4-BE49-F238E27FC236}">
                <a16:creationId xmlns:a16="http://schemas.microsoft.com/office/drawing/2014/main" id="{3EAB6873-2AC1-7A42-FAC4-12414ACD3DC3}"/>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pic>
        <p:nvPicPr>
          <p:cNvPr id="27652" name="Image 1">
            <a:extLst>
              <a:ext uri="{FF2B5EF4-FFF2-40B4-BE49-F238E27FC236}">
                <a16:creationId xmlns:a16="http://schemas.microsoft.com/office/drawing/2014/main" id="{5C75A34F-DB00-1DE7-D36A-80D62A5D1C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2881"/>
          <a:stretch>
            <a:fillRect/>
          </a:stretch>
        </p:blipFill>
        <p:spPr bwMode="auto">
          <a:xfrm>
            <a:off x="1163638" y="2762250"/>
            <a:ext cx="6816725"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ZoneTexte 1">
            <a:extLst>
              <a:ext uri="{FF2B5EF4-FFF2-40B4-BE49-F238E27FC236}">
                <a16:creationId xmlns:a16="http://schemas.microsoft.com/office/drawing/2014/main" id="{C616939B-BC7C-0FC7-A020-503D534117B1}"/>
              </a:ext>
            </a:extLst>
          </p:cNvPr>
          <p:cNvSpPr txBox="1">
            <a:spLocks noChangeArrowheads="1"/>
          </p:cNvSpPr>
          <p:nvPr/>
        </p:nvSpPr>
        <p:spPr bwMode="auto">
          <a:xfrm>
            <a:off x="1516063" y="5116513"/>
            <a:ext cx="5867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fr-CH" altLang="fr-FR" dirty="0"/>
              <a:t>« Pourquoi dit-on que les mots ne valent rien ? » « C’est parce que l’offre excède toujours la demande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Rectangle 2">
            <a:extLst>
              <a:ext uri="{FF2B5EF4-FFF2-40B4-BE49-F238E27FC236}">
                <a16:creationId xmlns:a16="http://schemas.microsoft.com/office/drawing/2014/main" id="{3CAB89DA-CE28-BC98-BC11-15E102F6B287}"/>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2. La demande</a:t>
            </a:r>
            <a:endParaRPr lang="de-DE" altLang="de-DE" sz="2400" b="1">
              <a:solidFill>
                <a:schemeClr val="bg1"/>
              </a:solidFill>
            </a:endParaRPr>
          </a:p>
        </p:txBody>
      </p:sp>
      <p:sp>
        <p:nvSpPr>
          <p:cNvPr id="37890" name="Rectangle 3">
            <a:extLst>
              <a:ext uri="{FF2B5EF4-FFF2-40B4-BE49-F238E27FC236}">
                <a16:creationId xmlns:a16="http://schemas.microsoft.com/office/drawing/2014/main" id="{9195712F-DDCD-DAE2-F4A3-D7C65C83C4A6}"/>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DE" altLang="de-DE" sz="2400" b="1">
                <a:solidFill>
                  <a:schemeClr val="bg1"/>
                </a:solidFill>
              </a:rPr>
              <a:t>2</a:t>
            </a:r>
          </a:p>
        </p:txBody>
      </p:sp>
      <p:sp>
        <p:nvSpPr>
          <p:cNvPr id="37891" name="Text Box 7">
            <a:extLst>
              <a:ext uri="{FF2B5EF4-FFF2-40B4-BE49-F238E27FC236}">
                <a16:creationId xmlns:a16="http://schemas.microsoft.com/office/drawing/2014/main" id="{76386FCF-5703-C501-631C-1E4E910FB2E4}"/>
              </a:ext>
            </a:extLst>
          </p:cNvPr>
          <p:cNvSpPr txBox="1">
            <a:spLocks noChangeArrowheads="1"/>
          </p:cNvSpPr>
          <p:nvPr/>
        </p:nvSpPr>
        <p:spPr bwMode="auto">
          <a:xfrm>
            <a:off x="344488" y="1143000"/>
            <a:ext cx="8299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endParaRPr lang="de-CH" altLang="de-DE" sz="2400"/>
          </a:p>
          <a:p>
            <a:pPr eaLnBrk="1" hangingPunct="1">
              <a:buFontTx/>
              <a:buChar char="•"/>
            </a:pPr>
            <a:r>
              <a:rPr lang="de-CH" altLang="de-DE" sz="2400"/>
              <a:t>Une loi importante des sciences économiques est la </a:t>
            </a:r>
            <a:r>
              <a:rPr lang="de-CH" altLang="de-DE" sz="2400" i="1"/>
              <a:t>loi de l’utilité marginale décroissante.</a:t>
            </a:r>
            <a:endParaRPr lang="de-CH" altLang="de-DE" sz="2400"/>
          </a:p>
        </p:txBody>
      </p:sp>
      <p:sp>
        <p:nvSpPr>
          <p:cNvPr id="37892" name="Text Box 7">
            <a:extLst>
              <a:ext uri="{FF2B5EF4-FFF2-40B4-BE49-F238E27FC236}">
                <a16:creationId xmlns:a16="http://schemas.microsoft.com/office/drawing/2014/main" id="{1003760E-B7C1-B2B9-B953-312475E274F0}"/>
              </a:ext>
            </a:extLst>
          </p:cNvPr>
          <p:cNvSpPr txBox="1">
            <a:spLocks noChangeArrowheads="1"/>
          </p:cNvSpPr>
          <p:nvPr/>
        </p:nvSpPr>
        <p:spPr bwMode="auto">
          <a:xfrm>
            <a:off x="323850" y="3214688"/>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itchFamily="2" charset="2"/>
              <a:buChar char="à"/>
            </a:pPr>
            <a:r>
              <a:rPr lang="de-CH" altLang="de-DE" sz="2400" b="1" i="1">
                <a:sym typeface="Wingdings" pitchFamily="2" charset="2"/>
              </a:rPr>
              <a:t> </a:t>
            </a:r>
            <a:r>
              <a:rPr lang="fr-FR" altLang="de-DE" sz="2400" b="1" i="1">
                <a:sym typeface="Wingdings" pitchFamily="2" charset="2"/>
              </a:rPr>
              <a:t>Loi de l’utilité marginale décroissante</a:t>
            </a:r>
            <a:r>
              <a:rPr lang="de-CH" altLang="de-DE" sz="2400" b="1" i="1">
                <a:sym typeface="Wingdings" pitchFamily="2" charset="2"/>
              </a:rPr>
              <a:t>	</a:t>
            </a:r>
            <a:r>
              <a:rPr lang="de-CH" altLang="de-DE" sz="2400"/>
              <a:t>	</a:t>
            </a:r>
          </a:p>
          <a:p>
            <a:pPr eaLnBrk="1" hangingPunct="1"/>
            <a:r>
              <a:rPr lang="fr-FR" altLang="de-DE" sz="2400"/>
              <a:t>Principe selon lequel plus on consomme un bien, plus l’utilité</a:t>
            </a:r>
          </a:p>
          <a:p>
            <a:pPr eaLnBrk="1" hangingPunct="1"/>
            <a:r>
              <a:rPr lang="fr-FR" altLang="de-DE" sz="2400"/>
              <a:t>que procure une unité supplémentaire de ce bien diminue.</a:t>
            </a:r>
            <a:endParaRPr lang="de-DE" altLang="de-DE" sz="2400"/>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2">
            <a:extLst>
              <a:ext uri="{FF2B5EF4-FFF2-40B4-BE49-F238E27FC236}">
                <a16:creationId xmlns:a16="http://schemas.microsoft.com/office/drawing/2014/main" id="{D2C7E083-EDCF-4457-563F-59C271116361}"/>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2. La demande</a:t>
            </a:r>
            <a:endParaRPr lang="de-DE" altLang="de-DE" sz="2400" b="1">
              <a:solidFill>
                <a:schemeClr val="bg1"/>
              </a:solidFill>
            </a:endParaRPr>
          </a:p>
        </p:txBody>
      </p:sp>
      <p:sp>
        <p:nvSpPr>
          <p:cNvPr id="38914" name="Rectangle 3">
            <a:extLst>
              <a:ext uri="{FF2B5EF4-FFF2-40B4-BE49-F238E27FC236}">
                <a16:creationId xmlns:a16="http://schemas.microsoft.com/office/drawing/2014/main" id="{EFC65E02-E4EA-DD3A-1AD6-A0B679267374}"/>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38915" name="Text Box 7">
            <a:extLst>
              <a:ext uri="{FF2B5EF4-FFF2-40B4-BE49-F238E27FC236}">
                <a16:creationId xmlns:a16="http://schemas.microsoft.com/office/drawing/2014/main" id="{563AFA42-C39C-7AA9-4604-B0825787E9B1}"/>
              </a:ext>
            </a:extLst>
          </p:cNvPr>
          <p:cNvSpPr txBox="1">
            <a:spLocks noChangeArrowheads="1"/>
          </p:cNvSpPr>
          <p:nvPr/>
        </p:nvSpPr>
        <p:spPr bwMode="auto">
          <a:xfrm>
            <a:off x="344488" y="1143000"/>
            <a:ext cx="829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a:t>Des différentes propensions à payer émane une courbe de la demande. Exemple avec le lait :</a:t>
            </a:r>
          </a:p>
        </p:txBody>
      </p:sp>
      <p:pic>
        <p:nvPicPr>
          <p:cNvPr id="38916" name="Image 1">
            <a:extLst>
              <a:ext uri="{FF2B5EF4-FFF2-40B4-BE49-F238E27FC236}">
                <a16:creationId xmlns:a16="http://schemas.microsoft.com/office/drawing/2014/main" id="{619AE581-CDB6-6A95-86EB-C6DDFBFD4A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513" y="2114550"/>
            <a:ext cx="4752975"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2">
            <a:extLst>
              <a:ext uri="{FF2B5EF4-FFF2-40B4-BE49-F238E27FC236}">
                <a16:creationId xmlns:a16="http://schemas.microsoft.com/office/drawing/2014/main" id="{689321AF-7814-DD0F-24A6-929AE3A9C643}"/>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2. La demande</a:t>
            </a:r>
            <a:endParaRPr lang="de-DE" altLang="de-DE" sz="2400" b="1">
              <a:solidFill>
                <a:schemeClr val="bg1"/>
              </a:solidFill>
            </a:endParaRPr>
          </a:p>
        </p:txBody>
      </p:sp>
      <p:sp>
        <p:nvSpPr>
          <p:cNvPr id="39938" name="Rectangle 3">
            <a:extLst>
              <a:ext uri="{FF2B5EF4-FFF2-40B4-BE49-F238E27FC236}">
                <a16:creationId xmlns:a16="http://schemas.microsoft.com/office/drawing/2014/main" id="{2280CAF6-84CF-053D-37DE-8717E810B5F3}"/>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39939" name="Text Box 7">
            <a:extLst>
              <a:ext uri="{FF2B5EF4-FFF2-40B4-BE49-F238E27FC236}">
                <a16:creationId xmlns:a16="http://schemas.microsoft.com/office/drawing/2014/main" id="{3E3B6F7A-89AB-EA27-441C-74B467E16DF5}"/>
              </a:ext>
            </a:extLst>
          </p:cNvPr>
          <p:cNvSpPr txBox="1">
            <a:spLocks noChangeArrowheads="1"/>
          </p:cNvSpPr>
          <p:nvPr/>
        </p:nvSpPr>
        <p:spPr bwMode="auto">
          <a:xfrm>
            <a:off x="344488" y="1384300"/>
            <a:ext cx="8299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a:t>Cette courbe de la demande montre une relation négative entre le prix et la quantité demandée. Cela correspond à la </a:t>
            </a:r>
            <a:r>
              <a:rPr lang="de-CH" altLang="de-DE" sz="2400" i="1"/>
              <a:t>loi de la demande</a:t>
            </a:r>
            <a:r>
              <a:rPr lang="de-CH" altLang="de-DE" sz="2400"/>
              <a:t>.</a:t>
            </a:r>
          </a:p>
        </p:txBody>
      </p:sp>
      <p:sp>
        <p:nvSpPr>
          <p:cNvPr id="39940" name="Text Box 7">
            <a:extLst>
              <a:ext uri="{FF2B5EF4-FFF2-40B4-BE49-F238E27FC236}">
                <a16:creationId xmlns:a16="http://schemas.microsoft.com/office/drawing/2014/main" id="{09ADE294-53EB-2009-2DCB-A8A6440955DB}"/>
              </a:ext>
            </a:extLst>
          </p:cNvPr>
          <p:cNvSpPr txBox="1">
            <a:spLocks noChangeArrowheads="1"/>
          </p:cNvSpPr>
          <p:nvPr/>
        </p:nvSpPr>
        <p:spPr bwMode="auto">
          <a:xfrm>
            <a:off x="344488" y="3260725"/>
            <a:ext cx="8391525" cy="1570038"/>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itchFamily="2" charset="2"/>
              <a:buChar char="à"/>
            </a:pPr>
            <a:r>
              <a:rPr lang="de-CH" altLang="de-DE" sz="2400" b="1" i="1">
                <a:sym typeface="Wingdings" pitchFamily="2" charset="2"/>
              </a:rPr>
              <a:t> Loi de la demande	</a:t>
            </a:r>
            <a:r>
              <a:rPr lang="de-CH" altLang="de-DE" sz="2400"/>
              <a:t>	</a:t>
            </a:r>
          </a:p>
          <a:p>
            <a:r>
              <a:rPr lang="fr-FR" altLang="fr-FR" sz="2400"/>
              <a:t>Loi postulant que la quantité </a:t>
            </a:r>
            <a:r>
              <a:rPr lang="fr-CH" altLang="fr-FR" sz="2400"/>
              <a:t>demandée d’un bien diminue lorsque son prix augmente, toutes choses étant égales par ailleurs.</a:t>
            </a:r>
            <a:endParaRPr lang="de-DE" altLang="de-DE"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2">
            <a:extLst>
              <a:ext uri="{FF2B5EF4-FFF2-40B4-BE49-F238E27FC236}">
                <a16:creationId xmlns:a16="http://schemas.microsoft.com/office/drawing/2014/main" id="{FA5C3430-2FC1-E271-FE7D-1FF1AF07ED11}"/>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2. La demande</a:t>
            </a:r>
            <a:endParaRPr lang="de-DE" altLang="de-DE" sz="2400" b="1">
              <a:solidFill>
                <a:schemeClr val="bg1"/>
              </a:solidFill>
            </a:endParaRPr>
          </a:p>
        </p:txBody>
      </p:sp>
      <p:sp>
        <p:nvSpPr>
          <p:cNvPr id="40962" name="Rectangle 3">
            <a:extLst>
              <a:ext uri="{FF2B5EF4-FFF2-40B4-BE49-F238E27FC236}">
                <a16:creationId xmlns:a16="http://schemas.microsoft.com/office/drawing/2014/main" id="{48337E57-244D-659A-33FE-13EEAED4D50B}"/>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29700" name="Text Box 7">
            <a:extLst>
              <a:ext uri="{FF2B5EF4-FFF2-40B4-BE49-F238E27FC236}">
                <a16:creationId xmlns:a16="http://schemas.microsoft.com/office/drawing/2014/main" id="{842B2A79-D14B-DF8A-DA92-7BEE63909AF8}"/>
              </a:ext>
            </a:extLst>
          </p:cNvPr>
          <p:cNvSpPr txBox="1">
            <a:spLocks noChangeArrowheads="1"/>
          </p:cNvSpPr>
          <p:nvPr/>
        </p:nvSpPr>
        <p:spPr bwMode="auto">
          <a:xfrm>
            <a:off x="344488" y="1384300"/>
            <a:ext cx="8299450" cy="4894263"/>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de-CH" altLang="de-DE" sz="2400" dirty="0" err="1"/>
              <a:t>Hormis</a:t>
            </a:r>
            <a:r>
              <a:rPr lang="de-CH" altLang="de-DE" sz="2400" dirty="0"/>
              <a:t> le </a:t>
            </a:r>
            <a:r>
              <a:rPr lang="de-CH" altLang="de-DE" sz="2400" dirty="0" err="1"/>
              <a:t>prix</a:t>
            </a:r>
            <a:r>
              <a:rPr lang="de-CH" altLang="de-DE" sz="2400" dirty="0"/>
              <a:t>, </a:t>
            </a:r>
            <a:r>
              <a:rPr lang="de-CH" altLang="de-DE" sz="2400" dirty="0" err="1"/>
              <a:t>les</a:t>
            </a:r>
            <a:r>
              <a:rPr lang="de-CH" altLang="de-DE" sz="2400" dirty="0"/>
              <a:t> </a:t>
            </a:r>
            <a:r>
              <a:rPr lang="de-CH" altLang="de-DE" sz="2400" dirty="0" err="1"/>
              <a:t>facteurs</a:t>
            </a:r>
            <a:r>
              <a:rPr lang="de-CH" altLang="de-DE" sz="2400" dirty="0"/>
              <a:t> </a:t>
            </a:r>
            <a:r>
              <a:rPr lang="de-CH" altLang="de-DE" sz="2400" dirty="0" err="1"/>
              <a:t>suivants</a:t>
            </a:r>
            <a:r>
              <a:rPr lang="de-CH" altLang="de-DE" sz="2400" dirty="0"/>
              <a:t> </a:t>
            </a:r>
            <a:r>
              <a:rPr lang="de-CH" altLang="de-DE" sz="2400" dirty="0" err="1"/>
              <a:t>influencent</a:t>
            </a:r>
            <a:r>
              <a:rPr lang="de-CH" altLang="de-DE" sz="2400" dirty="0"/>
              <a:t> </a:t>
            </a:r>
            <a:r>
              <a:rPr lang="de-CH" altLang="de-DE" sz="2400"/>
              <a:t>la demande :</a:t>
            </a:r>
            <a:endParaRPr lang="de-CH" altLang="de-DE" sz="2400" dirty="0"/>
          </a:p>
          <a:p>
            <a:pPr eaLnBrk="1" hangingPunct="1">
              <a:buFont typeface="Arial" panose="020B0604020202020204" pitchFamily="34" charset="0"/>
              <a:buChar char="•"/>
              <a:defRPr/>
            </a:pPr>
            <a:r>
              <a:rPr lang="fr-FR" altLang="de-DE" sz="2400" dirty="0"/>
              <a:t>le revenu,</a:t>
            </a:r>
          </a:p>
          <a:p>
            <a:pPr eaLnBrk="1" hangingPunct="1">
              <a:buFont typeface="Arial" panose="020B0604020202020204" pitchFamily="34" charset="0"/>
              <a:buChar char="•"/>
              <a:defRPr/>
            </a:pPr>
            <a:r>
              <a:rPr lang="fr-FR" altLang="de-DE" sz="2400" dirty="0"/>
              <a:t>le nombre de demandeurs,</a:t>
            </a:r>
          </a:p>
          <a:p>
            <a:pPr eaLnBrk="1" hangingPunct="1">
              <a:buFont typeface="Arial" panose="020B0604020202020204" pitchFamily="34" charset="0"/>
              <a:buChar char="•"/>
              <a:defRPr/>
            </a:pPr>
            <a:r>
              <a:rPr lang="fr-FR" altLang="de-DE" sz="2400" dirty="0"/>
              <a:t>le prix de biens semblables (biens de substitution),</a:t>
            </a:r>
          </a:p>
          <a:p>
            <a:pPr eaLnBrk="1" hangingPunct="1">
              <a:buFont typeface="Arial" panose="020B0604020202020204" pitchFamily="34" charset="0"/>
              <a:buChar char="•"/>
              <a:defRPr/>
            </a:pPr>
            <a:r>
              <a:rPr lang="fr-FR" altLang="de-DE" sz="2400" dirty="0"/>
              <a:t>le prix de biens complétant le bien en question (biens complémentaires),</a:t>
            </a:r>
          </a:p>
          <a:p>
            <a:pPr eaLnBrk="1" hangingPunct="1">
              <a:buFont typeface="Arial" panose="020B0604020202020204" pitchFamily="34" charset="0"/>
              <a:buChar char="•"/>
              <a:defRPr/>
            </a:pPr>
            <a:r>
              <a:rPr lang="fr-FR" altLang="de-DE" sz="2400" dirty="0"/>
              <a:t>La préférence des consommateurs.</a:t>
            </a:r>
            <a:endParaRPr lang="de-CH" altLang="de-DE" sz="2400" dirty="0"/>
          </a:p>
          <a:p>
            <a:pPr marL="0" indent="0" eaLnBrk="1" hangingPunct="1">
              <a:defRPr/>
            </a:pPr>
            <a:endParaRPr lang="de-CH" altLang="de-DE" sz="2400" dirty="0"/>
          </a:p>
          <a:p>
            <a:pPr eaLnBrk="1" hangingPunct="1">
              <a:buFont typeface="Wingdings" panose="05000000000000000000" pitchFamily="2" charset="2"/>
              <a:buChar char="à"/>
              <a:defRPr/>
            </a:pPr>
            <a:r>
              <a:rPr lang="de-CH" altLang="de-DE" sz="2400" dirty="0" err="1">
                <a:sym typeface="Wingdings" panose="05000000000000000000" pitchFamily="2" charset="2"/>
              </a:rPr>
              <a:t>Tout</a:t>
            </a:r>
            <a:r>
              <a:rPr lang="de-CH" altLang="de-DE" sz="2400" dirty="0">
                <a:sym typeface="Wingdings" panose="05000000000000000000" pitchFamily="2" charset="2"/>
              </a:rPr>
              <a:t> </a:t>
            </a:r>
            <a:r>
              <a:rPr lang="de-CH" altLang="de-DE" sz="2400" dirty="0" err="1">
                <a:sym typeface="Wingdings" panose="05000000000000000000" pitchFamily="2" charset="2"/>
              </a:rPr>
              <a:t>changement</a:t>
            </a:r>
            <a:r>
              <a:rPr lang="de-CH" altLang="de-DE" sz="2400" dirty="0">
                <a:sym typeface="Wingdings" panose="05000000000000000000" pitchFamily="2" charset="2"/>
              </a:rPr>
              <a:t> </a:t>
            </a:r>
            <a:r>
              <a:rPr lang="de-CH" altLang="de-DE" sz="2400" dirty="0" err="1">
                <a:sym typeface="Wingdings" panose="05000000000000000000" pitchFamily="2" charset="2"/>
              </a:rPr>
              <a:t>d’un</a:t>
            </a:r>
            <a:r>
              <a:rPr lang="de-CH" altLang="de-DE" sz="2400" dirty="0">
                <a:sym typeface="Wingdings" panose="05000000000000000000" pitchFamily="2" charset="2"/>
              </a:rPr>
              <a:t> de </a:t>
            </a:r>
            <a:r>
              <a:rPr lang="de-CH" altLang="de-DE" sz="2400" dirty="0" err="1">
                <a:sym typeface="Wingdings" panose="05000000000000000000" pitchFamily="2" charset="2"/>
              </a:rPr>
              <a:t>ces</a:t>
            </a:r>
            <a:r>
              <a:rPr lang="de-CH" altLang="de-DE" sz="2400" dirty="0">
                <a:sym typeface="Wingdings" panose="05000000000000000000" pitchFamily="2" charset="2"/>
              </a:rPr>
              <a:t> </a:t>
            </a:r>
            <a:r>
              <a:rPr lang="de-CH" altLang="de-DE" sz="2400" dirty="0" err="1">
                <a:sym typeface="Wingdings" panose="05000000000000000000" pitchFamily="2" charset="2"/>
              </a:rPr>
              <a:t>facteurs</a:t>
            </a:r>
            <a:r>
              <a:rPr lang="de-CH" altLang="de-DE" sz="2400" dirty="0">
                <a:sym typeface="Wingdings" panose="05000000000000000000" pitchFamily="2" charset="2"/>
              </a:rPr>
              <a:t> </a:t>
            </a:r>
            <a:r>
              <a:rPr lang="de-CH" altLang="de-DE" sz="2400" dirty="0" err="1">
                <a:sym typeface="Wingdings" panose="05000000000000000000" pitchFamily="2" charset="2"/>
              </a:rPr>
              <a:t>provoque</a:t>
            </a:r>
            <a:r>
              <a:rPr lang="de-CH" altLang="de-DE" sz="2400" dirty="0">
                <a:sym typeface="Wingdings" panose="05000000000000000000" pitchFamily="2" charset="2"/>
              </a:rPr>
              <a:t> </a:t>
            </a:r>
            <a:r>
              <a:rPr lang="de-CH" altLang="de-DE" sz="2400" dirty="0" err="1">
                <a:sym typeface="Wingdings" panose="05000000000000000000" pitchFamily="2" charset="2"/>
              </a:rPr>
              <a:t>un</a:t>
            </a:r>
            <a:r>
              <a:rPr lang="de-CH" altLang="de-DE" sz="2400" dirty="0">
                <a:sym typeface="Wingdings" panose="05000000000000000000" pitchFamily="2" charset="2"/>
              </a:rPr>
              <a:t> </a:t>
            </a:r>
            <a:r>
              <a:rPr lang="de-CH" altLang="de-DE" sz="2400" dirty="0" err="1">
                <a:sym typeface="Wingdings" panose="05000000000000000000" pitchFamily="2" charset="2"/>
              </a:rPr>
              <a:t>déplacement</a:t>
            </a:r>
            <a:r>
              <a:rPr lang="de-CH" altLang="de-DE" sz="2400" dirty="0">
                <a:sym typeface="Wingdings" panose="05000000000000000000" pitchFamily="2" charset="2"/>
              </a:rPr>
              <a:t> </a:t>
            </a:r>
            <a:r>
              <a:rPr lang="de-CH" altLang="de-DE" sz="2400" b="1" dirty="0">
                <a:sym typeface="Wingdings" panose="05000000000000000000" pitchFamily="2" charset="2"/>
              </a:rPr>
              <a:t>de</a:t>
            </a:r>
            <a:r>
              <a:rPr lang="de-CH" altLang="de-DE" sz="2400" dirty="0">
                <a:sym typeface="Wingdings" panose="05000000000000000000" pitchFamily="2" charset="2"/>
              </a:rPr>
              <a:t> la </a:t>
            </a:r>
            <a:r>
              <a:rPr lang="de-CH" altLang="de-DE" sz="2400" dirty="0" err="1">
                <a:sym typeface="Wingdings" panose="05000000000000000000" pitchFamily="2" charset="2"/>
              </a:rPr>
              <a:t>courbe</a:t>
            </a:r>
            <a:r>
              <a:rPr lang="de-CH" altLang="de-DE" sz="2400" dirty="0">
                <a:sym typeface="Wingdings" panose="05000000000000000000" pitchFamily="2" charset="2"/>
              </a:rPr>
              <a:t> de la </a:t>
            </a:r>
            <a:r>
              <a:rPr lang="de-CH" altLang="de-DE" sz="2400" dirty="0" err="1">
                <a:sym typeface="Wingdings" panose="05000000000000000000" pitchFamily="2" charset="2"/>
              </a:rPr>
              <a:t>demande</a:t>
            </a:r>
            <a:r>
              <a:rPr lang="de-CH" altLang="de-DE" sz="2400" dirty="0">
                <a:sym typeface="Wingdings" panose="05000000000000000000" pitchFamily="2" charset="2"/>
              </a:rPr>
              <a:t>.</a:t>
            </a:r>
          </a:p>
          <a:p>
            <a:pPr eaLnBrk="1" hangingPunct="1">
              <a:buFont typeface="Wingdings" panose="05000000000000000000" pitchFamily="2" charset="2"/>
              <a:buChar char="à"/>
              <a:defRPr/>
            </a:pPr>
            <a:r>
              <a:rPr lang="de-CH" altLang="de-DE" sz="2400" dirty="0" err="1">
                <a:sym typeface="Wingdings" panose="05000000000000000000" pitchFamily="2" charset="2"/>
              </a:rPr>
              <a:t>Un</a:t>
            </a:r>
            <a:r>
              <a:rPr lang="de-CH" altLang="de-DE" sz="2400" dirty="0">
                <a:sym typeface="Wingdings" panose="05000000000000000000" pitchFamily="2" charset="2"/>
              </a:rPr>
              <a:t> </a:t>
            </a:r>
            <a:r>
              <a:rPr lang="de-CH" altLang="de-DE" sz="2400" dirty="0" err="1">
                <a:sym typeface="Wingdings" panose="05000000000000000000" pitchFamily="2" charset="2"/>
              </a:rPr>
              <a:t>changement</a:t>
            </a:r>
            <a:r>
              <a:rPr lang="de-CH" altLang="de-DE" sz="2400" dirty="0">
                <a:sym typeface="Wingdings" panose="05000000000000000000" pitchFamily="2" charset="2"/>
              </a:rPr>
              <a:t> de </a:t>
            </a:r>
            <a:r>
              <a:rPr lang="de-CH" altLang="de-DE" sz="2400" dirty="0" err="1">
                <a:sym typeface="Wingdings" panose="05000000000000000000" pitchFamily="2" charset="2"/>
              </a:rPr>
              <a:t>prix</a:t>
            </a:r>
            <a:r>
              <a:rPr lang="de-CH" altLang="de-DE" sz="2400" dirty="0">
                <a:sym typeface="Wingdings" panose="05000000000000000000" pitchFamily="2" charset="2"/>
              </a:rPr>
              <a:t> </a:t>
            </a:r>
            <a:r>
              <a:rPr lang="de-CH" altLang="de-DE" sz="2400" dirty="0" err="1">
                <a:sym typeface="Wingdings" panose="05000000000000000000" pitchFamily="2" charset="2"/>
              </a:rPr>
              <a:t>provoque</a:t>
            </a:r>
            <a:r>
              <a:rPr lang="de-CH" altLang="de-DE" sz="2400" dirty="0">
                <a:sym typeface="Wingdings" panose="05000000000000000000" pitchFamily="2" charset="2"/>
              </a:rPr>
              <a:t> </a:t>
            </a:r>
            <a:r>
              <a:rPr lang="de-CH" altLang="de-DE" sz="2400" dirty="0" err="1">
                <a:sym typeface="Wingdings" panose="05000000000000000000" pitchFamily="2" charset="2"/>
              </a:rPr>
              <a:t>un</a:t>
            </a:r>
            <a:r>
              <a:rPr lang="de-CH" altLang="de-DE" sz="2400" dirty="0">
                <a:sym typeface="Wingdings" panose="05000000000000000000" pitchFamily="2" charset="2"/>
              </a:rPr>
              <a:t> </a:t>
            </a:r>
            <a:r>
              <a:rPr lang="de-CH" altLang="de-DE" sz="2400" dirty="0" err="1">
                <a:sym typeface="Wingdings" panose="05000000000000000000" pitchFamily="2" charset="2"/>
              </a:rPr>
              <a:t>déplacement</a:t>
            </a:r>
            <a:r>
              <a:rPr lang="de-CH" altLang="de-DE" sz="2400" dirty="0">
                <a:sym typeface="Wingdings" panose="05000000000000000000" pitchFamily="2" charset="2"/>
              </a:rPr>
              <a:t> </a:t>
            </a:r>
            <a:r>
              <a:rPr lang="de-CH" altLang="de-DE" sz="2400" b="1" dirty="0" err="1">
                <a:sym typeface="Wingdings" panose="05000000000000000000" pitchFamily="2" charset="2"/>
              </a:rPr>
              <a:t>sur</a:t>
            </a:r>
            <a:r>
              <a:rPr lang="de-CH" altLang="de-DE" sz="2400" dirty="0">
                <a:sym typeface="Wingdings" panose="05000000000000000000" pitchFamily="2" charset="2"/>
              </a:rPr>
              <a:t> la </a:t>
            </a:r>
            <a:r>
              <a:rPr lang="de-CH" altLang="de-DE" sz="2400" dirty="0" err="1">
                <a:sym typeface="Wingdings" panose="05000000000000000000" pitchFamily="2" charset="2"/>
              </a:rPr>
              <a:t>courbe</a:t>
            </a:r>
            <a:r>
              <a:rPr lang="de-CH" altLang="de-DE" sz="2400" dirty="0">
                <a:sym typeface="Wingdings" panose="05000000000000000000" pitchFamily="2" charset="2"/>
              </a:rPr>
              <a:t> de la </a:t>
            </a:r>
            <a:r>
              <a:rPr lang="de-CH" altLang="de-DE" sz="2400" dirty="0" err="1">
                <a:sym typeface="Wingdings" panose="05000000000000000000" pitchFamily="2" charset="2"/>
              </a:rPr>
              <a:t>demande</a:t>
            </a:r>
            <a:r>
              <a:rPr lang="de-CH" altLang="de-DE" sz="2400" dirty="0">
                <a:sym typeface="Wingdings" panose="05000000000000000000" pitchFamily="2" charset="2"/>
              </a:rPr>
              <a:t>.</a:t>
            </a:r>
            <a:endParaRPr lang="de-CH" altLang="de-DE" sz="2400" dirty="0"/>
          </a:p>
          <a:p>
            <a:pPr eaLnBrk="1" hangingPunct="1">
              <a:buFontTx/>
              <a:buChar char="•"/>
              <a:defRPr/>
            </a:pPr>
            <a:endParaRPr lang="de-CH" altLang="de-DE"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Rectangle 2">
            <a:extLst>
              <a:ext uri="{FF2B5EF4-FFF2-40B4-BE49-F238E27FC236}">
                <a16:creationId xmlns:a16="http://schemas.microsoft.com/office/drawing/2014/main" id="{911C1AFC-D204-710C-08AD-0C0D8F0A2C39}"/>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2. La demande</a:t>
            </a:r>
            <a:endParaRPr lang="de-DE" altLang="de-DE" sz="2400" b="1">
              <a:solidFill>
                <a:schemeClr val="bg1"/>
              </a:solidFill>
            </a:endParaRPr>
          </a:p>
        </p:txBody>
      </p:sp>
      <p:sp>
        <p:nvSpPr>
          <p:cNvPr id="41986" name="Rectangle 3">
            <a:extLst>
              <a:ext uri="{FF2B5EF4-FFF2-40B4-BE49-F238E27FC236}">
                <a16:creationId xmlns:a16="http://schemas.microsoft.com/office/drawing/2014/main" id="{B8B39644-AC35-7C8C-008F-89C54CFB8483}"/>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2</a:t>
            </a:r>
            <a:endParaRPr lang="de-DE" altLang="de-DE" sz="2400" b="1">
              <a:solidFill>
                <a:schemeClr val="bg1"/>
              </a:solidFill>
            </a:endParaRPr>
          </a:p>
        </p:txBody>
      </p:sp>
      <p:pic>
        <p:nvPicPr>
          <p:cNvPr id="41987" name="Image 1">
            <a:extLst>
              <a:ext uri="{FF2B5EF4-FFF2-40B4-BE49-F238E27FC236}">
                <a16:creationId xmlns:a16="http://schemas.microsoft.com/office/drawing/2014/main" id="{0B5FEE3D-028B-9F17-ED7E-EEF3CED3FE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73138"/>
            <a:ext cx="8382000"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Image 3">
            <a:extLst>
              <a:ext uri="{FF2B5EF4-FFF2-40B4-BE49-F238E27FC236}">
                <a16:creationId xmlns:a16="http://schemas.microsoft.com/office/drawing/2014/main" id="{32C774F2-E1AB-3F16-0ACB-08635CADA1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3963" y="3233738"/>
            <a:ext cx="4156075"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Text Box 7">
            <a:extLst>
              <a:ext uri="{FF2B5EF4-FFF2-40B4-BE49-F238E27FC236}">
                <a16:creationId xmlns:a16="http://schemas.microsoft.com/office/drawing/2014/main" id="{64466806-9E2B-454F-8B15-2393A54FB63B}"/>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43010" name="Rectangle 2">
            <a:extLst>
              <a:ext uri="{FF2B5EF4-FFF2-40B4-BE49-F238E27FC236}">
                <a16:creationId xmlns:a16="http://schemas.microsoft.com/office/drawing/2014/main" id="{05256A53-ABF8-1A22-4C91-500C8C69CEAB}"/>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sz="2400" b="1">
              <a:solidFill>
                <a:schemeClr val="bg1"/>
              </a:solidFill>
            </a:endParaRPr>
          </a:p>
        </p:txBody>
      </p:sp>
      <p:sp>
        <p:nvSpPr>
          <p:cNvPr id="43011" name="Rectangle 3">
            <a:extLst>
              <a:ext uri="{FF2B5EF4-FFF2-40B4-BE49-F238E27FC236}">
                <a16:creationId xmlns:a16="http://schemas.microsoft.com/office/drawing/2014/main" id="{93A6D1F6-6E3C-EDF8-A0E5-F280DA3DE375}"/>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43012" name="Text Box 10">
            <a:extLst>
              <a:ext uri="{FF2B5EF4-FFF2-40B4-BE49-F238E27FC236}">
                <a16:creationId xmlns:a16="http://schemas.microsoft.com/office/drawing/2014/main" id="{43DFF049-A634-B2E8-A576-6936046BD8A9}"/>
              </a:ext>
            </a:extLst>
          </p:cNvPr>
          <p:cNvSpPr txBox="1">
            <a:spLocks noChangeArrowheads="1"/>
          </p:cNvSpPr>
          <p:nvPr/>
        </p:nvSpPr>
        <p:spPr bwMode="auto">
          <a:xfrm>
            <a:off x="323850" y="1111250"/>
            <a:ext cx="829945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t>Structure du chapitre :</a:t>
            </a:r>
          </a:p>
          <a:p>
            <a:pPr eaLnBrk="1" hangingPunct="1"/>
            <a:endParaRPr lang="de-CH" altLang="de-DE" sz="2400" b="1">
              <a:solidFill>
                <a:srgbClr val="FFCC00"/>
              </a:solidFill>
            </a:endParaRPr>
          </a:p>
          <a:p>
            <a:pPr eaLnBrk="1" hangingPunct="1"/>
            <a:r>
              <a:rPr lang="de-CH" altLang="de-DE" sz="2400"/>
              <a:t>1. </a:t>
            </a:r>
            <a:r>
              <a:rPr lang="fr-FR" altLang="de-DE" sz="2400"/>
              <a:t>Décisions en situation de rareté</a:t>
            </a:r>
            <a:endParaRPr lang="de-CH" altLang="de-DE" sz="2400"/>
          </a:p>
          <a:p>
            <a:pPr eaLnBrk="1" hangingPunct="1"/>
            <a:r>
              <a:rPr lang="de-CH" altLang="de-DE" sz="2400"/>
              <a:t>2. La demande</a:t>
            </a:r>
          </a:p>
          <a:p>
            <a:pPr eaLnBrk="1" hangingPunct="1"/>
            <a:r>
              <a:rPr lang="de-CH" altLang="de-DE" sz="2400" b="1">
                <a:solidFill>
                  <a:srgbClr val="A33A6A"/>
                </a:solidFill>
              </a:rPr>
              <a:t>3. L’offre</a:t>
            </a:r>
          </a:p>
          <a:p>
            <a:pPr eaLnBrk="1" hangingPunct="1"/>
            <a:r>
              <a:rPr lang="de-CH" altLang="de-DE" sz="2400"/>
              <a:t>4. Le marché</a:t>
            </a:r>
          </a:p>
          <a:p>
            <a:pPr eaLnBrk="1" hangingPunct="1"/>
            <a:r>
              <a:rPr lang="de-CH" altLang="de-DE" sz="2400"/>
              <a:t>5. Le circuit économique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Rectangle 2">
            <a:extLst>
              <a:ext uri="{FF2B5EF4-FFF2-40B4-BE49-F238E27FC236}">
                <a16:creationId xmlns:a16="http://schemas.microsoft.com/office/drawing/2014/main" id="{D4071C20-DC11-F85C-9A81-87BCA0DCED80}"/>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3. L’offre</a:t>
            </a:r>
            <a:endParaRPr lang="de-DE" altLang="de-DE" sz="2400" b="1">
              <a:solidFill>
                <a:schemeClr val="bg1"/>
              </a:solidFill>
            </a:endParaRPr>
          </a:p>
        </p:txBody>
      </p:sp>
      <p:sp>
        <p:nvSpPr>
          <p:cNvPr id="44034" name="Rectangle 3">
            <a:extLst>
              <a:ext uri="{FF2B5EF4-FFF2-40B4-BE49-F238E27FC236}">
                <a16:creationId xmlns:a16="http://schemas.microsoft.com/office/drawing/2014/main" id="{896A199A-8F8D-6D0E-9044-C19E65A72D3D}"/>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32772" name="Text Box 7">
            <a:extLst>
              <a:ext uri="{FF2B5EF4-FFF2-40B4-BE49-F238E27FC236}">
                <a16:creationId xmlns:a16="http://schemas.microsoft.com/office/drawing/2014/main" id="{50F3F92E-0BED-C286-5A1D-46A88C482C7A}"/>
              </a:ext>
            </a:extLst>
          </p:cNvPr>
          <p:cNvSpPr txBox="1">
            <a:spLocks noChangeArrowheads="1"/>
          </p:cNvSpPr>
          <p:nvPr/>
        </p:nvSpPr>
        <p:spPr bwMode="auto">
          <a:xfrm>
            <a:off x="344488" y="1143000"/>
            <a:ext cx="8299450" cy="3416300"/>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defRPr/>
            </a:pPr>
            <a:r>
              <a:rPr lang="de-CH" altLang="de-DE" sz="2400" dirty="0" err="1"/>
              <a:t>Les</a:t>
            </a:r>
            <a:r>
              <a:rPr lang="de-CH" altLang="de-DE" sz="2400" dirty="0"/>
              <a:t> </a:t>
            </a:r>
            <a:r>
              <a:rPr lang="de-CH" altLang="de-DE" sz="2400" dirty="0" err="1"/>
              <a:t>offreurs</a:t>
            </a:r>
            <a:r>
              <a:rPr lang="de-CH" altLang="de-DE" sz="2400" dirty="0"/>
              <a:t> se </a:t>
            </a:r>
            <a:r>
              <a:rPr lang="de-CH" altLang="de-DE" sz="2400" dirty="0" err="1"/>
              <a:t>distinguent</a:t>
            </a:r>
            <a:r>
              <a:rPr lang="de-CH" altLang="de-DE" sz="2400" dirty="0"/>
              <a:t> par </a:t>
            </a:r>
            <a:r>
              <a:rPr lang="de-CH" altLang="de-DE" sz="2400" dirty="0" err="1"/>
              <a:t>leurs</a:t>
            </a:r>
            <a:r>
              <a:rPr lang="de-CH" altLang="de-DE" sz="2400" dirty="0"/>
              <a:t> </a:t>
            </a:r>
            <a:r>
              <a:rPr lang="de-CH" altLang="de-DE" sz="2400" dirty="0" err="1"/>
              <a:t>structures</a:t>
            </a:r>
            <a:r>
              <a:rPr lang="de-CH" altLang="de-DE" sz="2400" dirty="0"/>
              <a:t> de </a:t>
            </a:r>
            <a:r>
              <a:rPr lang="de-CH" altLang="de-DE" sz="2400" dirty="0" err="1"/>
              <a:t>coûts</a:t>
            </a:r>
            <a:r>
              <a:rPr lang="de-CH" altLang="de-DE" sz="2400" dirty="0"/>
              <a:t>.</a:t>
            </a:r>
          </a:p>
          <a:p>
            <a:pPr eaLnBrk="1" hangingPunct="1">
              <a:buFontTx/>
              <a:buChar char="•"/>
              <a:defRPr/>
            </a:pPr>
            <a:endParaRPr lang="de-CH" altLang="de-DE" sz="2400" dirty="0"/>
          </a:p>
          <a:p>
            <a:pPr eaLnBrk="1" hangingPunct="1">
              <a:buFontTx/>
              <a:buChar char="•"/>
              <a:defRPr/>
            </a:pPr>
            <a:r>
              <a:rPr lang="de-CH" altLang="de-DE" sz="2400" dirty="0" err="1"/>
              <a:t>Les</a:t>
            </a:r>
            <a:r>
              <a:rPr lang="de-CH" altLang="de-DE" sz="2400" dirty="0"/>
              <a:t> </a:t>
            </a:r>
            <a:r>
              <a:rPr lang="de-CH" altLang="de-DE" sz="2400" dirty="0" err="1"/>
              <a:t>offreurs</a:t>
            </a:r>
            <a:r>
              <a:rPr lang="de-CH" altLang="de-DE" sz="2400" dirty="0"/>
              <a:t> </a:t>
            </a:r>
            <a:r>
              <a:rPr lang="de-CH" altLang="de-DE" sz="2400" dirty="0" err="1"/>
              <a:t>aux</a:t>
            </a:r>
            <a:r>
              <a:rPr lang="de-CH" altLang="de-DE" sz="2400" dirty="0"/>
              <a:t> </a:t>
            </a:r>
            <a:r>
              <a:rPr lang="de-CH" altLang="de-DE" sz="2400" dirty="0" err="1"/>
              <a:t>coûts</a:t>
            </a:r>
            <a:r>
              <a:rPr lang="de-CH" altLang="de-DE" sz="2400" dirty="0"/>
              <a:t> de </a:t>
            </a:r>
            <a:r>
              <a:rPr lang="de-CH" altLang="de-DE" sz="2400" dirty="0" err="1"/>
              <a:t>production</a:t>
            </a:r>
            <a:r>
              <a:rPr lang="de-CH" altLang="de-DE" sz="2400" dirty="0"/>
              <a:t> </a:t>
            </a:r>
            <a:r>
              <a:rPr lang="de-CH" altLang="de-DE" sz="2400" dirty="0" err="1"/>
              <a:t>bas</a:t>
            </a:r>
            <a:r>
              <a:rPr lang="de-CH" altLang="de-DE" sz="2400" dirty="0"/>
              <a:t> </a:t>
            </a:r>
            <a:r>
              <a:rPr lang="de-CH" altLang="de-DE" sz="2400" dirty="0" err="1"/>
              <a:t>sont</a:t>
            </a:r>
            <a:r>
              <a:rPr lang="de-CH" altLang="de-DE" sz="2400" dirty="0"/>
              <a:t> </a:t>
            </a:r>
            <a:r>
              <a:rPr lang="de-CH" altLang="de-DE" sz="2400" dirty="0" err="1"/>
              <a:t>déjà</a:t>
            </a:r>
            <a:r>
              <a:rPr lang="de-CH" altLang="de-DE" sz="2400" dirty="0"/>
              <a:t> </a:t>
            </a:r>
            <a:r>
              <a:rPr lang="de-CH" altLang="de-DE" sz="2400" dirty="0" err="1"/>
              <a:t>prêts</a:t>
            </a:r>
            <a:r>
              <a:rPr lang="de-CH" altLang="de-DE" sz="2400" dirty="0"/>
              <a:t> à </a:t>
            </a:r>
            <a:r>
              <a:rPr lang="de-CH" altLang="de-DE" sz="2400" dirty="0" err="1"/>
              <a:t>offrir</a:t>
            </a:r>
            <a:r>
              <a:rPr lang="de-CH" altLang="de-DE" sz="2400" dirty="0"/>
              <a:t> </a:t>
            </a:r>
            <a:r>
              <a:rPr lang="de-CH" altLang="de-DE" sz="2400" dirty="0" err="1"/>
              <a:t>leurs</a:t>
            </a:r>
            <a:r>
              <a:rPr lang="de-CH" altLang="de-DE" sz="2400" dirty="0"/>
              <a:t> </a:t>
            </a:r>
            <a:r>
              <a:rPr lang="de-CH" altLang="de-DE" sz="2400" dirty="0" err="1"/>
              <a:t>produits</a:t>
            </a:r>
            <a:r>
              <a:rPr lang="de-CH" altLang="de-DE" sz="2400" dirty="0"/>
              <a:t> </a:t>
            </a:r>
            <a:r>
              <a:rPr lang="de-CH" altLang="de-DE" sz="2400" dirty="0" err="1"/>
              <a:t>lorsque</a:t>
            </a:r>
            <a:r>
              <a:rPr lang="de-CH" altLang="de-DE" sz="2400" dirty="0"/>
              <a:t> </a:t>
            </a:r>
            <a:r>
              <a:rPr lang="de-CH" altLang="de-DE" sz="2400" dirty="0" err="1"/>
              <a:t>les</a:t>
            </a:r>
            <a:r>
              <a:rPr lang="de-CH" altLang="de-DE" sz="2400" dirty="0"/>
              <a:t> </a:t>
            </a:r>
            <a:r>
              <a:rPr lang="de-CH" altLang="de-DE" sz="2400" dirty="0" err="1"/>
              <a:t>prix</a:t>
            </a:r>
            <a:r>
              <a:rPr lang="de-CH" altLang="de-DE" sz="2400" dirty="0"/>
              <a:t> </a:t>
            </a:r>
            <a:r>
              <a:rPr lang="de-CH" altLang="de-DE" sz="2400" dirty="0" err="1"/>
              <a:t>sont</a:t>
            </a:r>
            <a:r>
              <a:rPr lang="de-CH" altLang="de-DE" sz="2400" dirty="0"/>
              <a:t> </a:t>
            </a:r>
            <a:r>
              <a:rPr lang="de-CH" altLang="de-DE" sz="2400" dirty="0" err="1"/>
              <a:t>bas</a:t>
            </a:r>
            <a:r>
              <a:rPr lang="de-CH" altLang="de-DE" sz="2400" dirty="0"/>
              <a:t>.</a:t>
            </a:r>
          </a:p>
          <a:p>
            <a:pPr eaLnBrk="1" hangingPunct="1">
              <a:buFontTx/>
              <a:buChar char="•"/>
              <a:defRPr/>
            </a:pPr>
            <a:endParaRPr lang="de-CH" altLang="de-DE" sz="2400" dirty="0"/>
          </a:p>
          <a:p>
            <a:pPr eaLnBrk="1" hangingPunct="1">
              <a:buFontTx/>
              <a:buChar char="•"/>
              <a:defRPr/>
            </a:pPr>
            <a:r>
              <a:rPr lang="de-CH" altLang="de-DE" sz="2400" dirty="0" err="1"/>
              <a:t>Les</a:t>
            </a:r>
            <a:r>
              <a:rPr lang="de-CH" altLang="de-DE" sz="2400" dirty="0"/>
              <a:t> </a:t>
            </a:r>
            <a:r>
              <a:rPr lang="de-CH" altLang="de-DE" sz="2400" dirty="0" err="1"/>
              <a:t>offreurs</a:t>
            </a:r>
            <a:r>
              <a:rPr lang="de-CH" altLang="de-DE" sz="2400" dirty="0"/>
              <a:t> </a:t>
            </a:r>
            <a:r>
              <a:rPr lang="de-CH" altLang="de-DE" sz="2400" dirty="0" err="1"/>
              <a:t>aux</a:t>
            </a:r>
            <a:r>
              <a:rPr lang="de-CH" altLang="de-DE" sz="2400" dirty="0"/>
              <a:t> </a:t>
            </a:r>
            <a:r>
              <a:rPr lang="de-CH" altLang="de-DE" sz="2400" dirty="0" err="1"/>
              <a:t>coûts</a:t>
            </a:r>
            <a:r>
              <a:rPr lang="de-CH" altLang="de-DE" sz="2400" dirty="0"/>
              <a:t> de </a:t>
            </a:r>
            <a:r>
              <a:rPr lang="de-CH" altLang="de-DE" sz="2400" dirty="0" err="1"/>
              <a:t>production</a:t>
            </a:r>
            <a:r>
              <a:rPr lang="de-CH" altLang="de-DE" sz="2400" dirty="0"/>
              <a:t> plus </a:t>
            </a:r>
            <a:r>
              <a:rPr lang="de-CH" altLang="de-DE" sz="2400" dirty="0" err="1"/>
              <a:t>élevés</a:t>
            </a:r>
            <a:r>
              <a:rPr lang="de-CH" altLang="de-DE" sz="2400" dirty="0"/>
              <a:t> </a:t>
            </a:r>
            <a:r>
              <a:rPr lang="de-CH" altLang="de-DE" sz="2400" dirty="0" err="1"/>
              <a:t>offrent</a:t>
            </a:r>
            <a:r>
              <a:rPr lang="de-CH" altLang="de-DE" sz="2400" dirty="0"/>
              <a:t> </a:t>
            </a:r>
            <a:r>
              <a:rPr lang="de-CH" altLang="de-DE" sz="2400" dirty="0" err="1"/>
              <a:t>leurs</a:t>
            </a:r>
            <a:r>
              <a:rPr lang="de-CH" altLang="de-DE" sz="2400" dirty="0"/>
              <a:t> </a:t>
            </a:r>
            <a:r>
              <a:rPr lang="de-CH" altLang="de-DE" sz="2400" dirty="0" err="1"/>
              <a:t>produits</a:t>
            </a:r>
            <a:r>
              <a:rPr lang="de-CH" altLang="de-DE" sz="2400" dirty="0"/>
              <a:t> </a:t>
            </a:r>
            <a:r>
              <a:rPr lang="de-CH" altLang="de-DE" sz="2400" dirty="0" err="1"/>
              <a:t>seulement</a:t>
            </a:r>
            <a:r>
              <a:rPr lang="de-CH" altLang="de-DE" sz="2400" dirty="0"/>
              <a:t> </a:t>
            </a:r>
            <a:r>
              <a:rPr lang="de-CH" altLang="de-DE" sz="2400" dirty="0" err="1"/>
              <a:t>lorsque</a:t>
            </a:r>
            <a:r>
              <a:rPr lang="de-CH" altLang="de-DE" sz="2400" dirty="0"/>
              <a:t> </a:t>
            </a:r>
            <a:r>
              <a:rPr lang="de-CH" altLang="de-DE" sz="2400" dirty="0" err="1"/>
              <a:t>les</a:t>
            </a:r>
            <a:r>
              <a:rPr lang="de-CH" altLang="de-DE" sz="2400" dirty="0"/>
              <a:t> </a:t>
            </a:r>
            <a:r>
              <a:rPr lang="de-CH" altLang="de-DE" sz="2400" dirty="0" err="1"/>
              <a:t>prix</a:t>
            </a:r>
            <a:r>
              <a:rPr lang="de-CH" altLang="de-DE" sz="2400" dirty="0"/>
              <a:t> </a:t>
            </a:r>
            <a:r>
              <a:rPr lang="de-CH" altLang="de-DE" sz="2400" dirty="0" err="1"/>
              <a:t>sont</a:t>
            </a:r>
            <a:r>
              <a:rPr lang="de-CH" altLang="de-DE" sz="2400" dirty="0"/>
              <a:t> plus </a:t>
            </a:r>
            <a:r>
              <a:rPr lang="de-CH" altLang="de-DE" sz="2400" dirty="0" err="1"/>
              <a:t>élevés</a:t>
            </a:r>
            <a:r>
              <a:rPr lang="de-CH" altLang="de-DE" sz="2400" dirty="0"/>
              <a:t>.</a:t>
            </a:r>
          </a:p>
          <a:p>
            <a:pPr marL="0" indent="0" eaLnBrk="1" hangingPunct="1">
              <a:defRPr/>
            </a:pPr>
            <a:endParaRPr lang="de-CH" altLang="de-DE" sz="2400" dirty="0"/>
          </a:p>
          <a:p>
            <a:pPr eaLnBrk="1" hangingPunct="1">
              <a:defRPr/>
            </a:pPr>
            <a:r>
              <a:rPr lang="de-CH" altLang="de-DE" sz="2400" dirty="0">
                <a:sym typeface="Wingdings" panose="05000000000000000000" pitchFamily="2" charset="2"/>
              </a:rPr>
              <a:t> </a:t>
            </a:r>
            <a:r>
              <a:rPr lang="de-CH" altLang="de-DE" sz="2400" dirty="0" err="1">
                <a:sym typeface="Wingdings" panose="05000000000000000000" pitchFamily="2" charset="2"/>
              </a:rPr>
              <a:t>L’offre</a:t>
            </a:r>
            <a:r>
              <a:rPr lang="de-CH" altLang="de-DE" sz="2400" dirty="0">
                <a:sym typeface="Wingdings" panose="05000000000000000000" pitchFamily="2" charset="2"/>
              </a:rPr>
              <a:t> </a:t>
            </a:r>
            <a:r>
              <a:rPr lang="de-CH" altLang="de-DE" sz="2400" dirty="0" err="1">
                <a:sym typeface="Wingdings" panose="05000000000000000000" pitchFamily="2" charset="2"/>
              </a:rPr>
              <a:t>croît</a:t>
            </a:r>
            <a:r>
              <a:rPr lang="de-CH" altLang="de-DE" sz="2400" dirty="0">
                <a:sym typeface="Wingdings" panose="05000000000000000000" pitchFamily="2" charset="2"/>
              </a:rPr>
              <a:t> au </a:t>
            </a:r>
            <a:r>
              <a:rPr lang="de-CH" altLang="de-DE" sz="2400" dirty="0" err="1">
                <a:sym typeface="Wingdings" panose="05000000000000000000" pitchFamily="2" charset="2"/>
              </a:rPr>
              <a:t>fur</a:t>
            </a:r>
            <a:r>
              <a:rPr lang="de-CH" altLang="de-DE" sz="2400" dirty="0">
                <a:sym typeface="Wingdings" panose="05000000000000000000" pitchFamily="2" charset="2"/>
              </a:rPr>
              <a:t> et à </a:t>
            </a:r>
            <a:r>
              <a:rPr lang="de-CH" altLang="de-DE" sz="2400" dirty="0" err="1">
                <a:sym typeface="Wingdings" panose="05000000000000000000" pitchFamily="2" charset="2"/>
              </a:rPr>
              <a:t>mesure</a:t>
            </a:r>
            <a:r>
              <a:rPr lang="de-CH" altLang="de-DE" sz="2400" dirty="0">
                <a:sym typeface="Wingdings" panose="05000000000000000000" pitchFamily="2" charset="2"/>
              </a:rPr>
              <a:t> </a:t>
            </a:r>
            <a:r>
              <a:rPr lang="de-CH" altLang="de-DE" sz="2400" dirty="0" err="1">
                <a:sym typeface="Wingdings" panose="05000000000000000000" pitchFamily="2" charset="2"/>
              </a:rPr>
              <a:t>que</a:t>
            </a:r>
            <a:r>
              <a:rPr lang="de-CH" altLang="de-DE" sz="2400" dirty="0">
                <a:sym typeface="Wingdings" panose="05000000000000000000" pitchFamily="2" charset="2"/>
              </a:rPr>
              <a:t> </a:t>
            </a:r>
            <a:r>
              <a:rPr lang="de-CH" altLang="de-DE" sz="2400" dirty="0" err="1">
                <a:sym typeface="Wingdings" panose="05000000000000000000" pitchFamily="2" charset="2"/>
              </a:rPr>
              <a:t>croissent</a:t>
            </a:r>
            <a:r>
              <a:rPr lang="de-CH" altLang="de-DE" sz="2400" dirty="0">
                <a:sym typeface="Wingdings" panose="05000000000000000000" pitchFamily="2" charset="2"/>
              </a:rPr>
              <a:t> </a:t>
            </a:r>
            <a:r>
              <a:rPr lang="de-CH" altLang="de-DE" sz="2400" dirty="0" err="1">
                <a:sym typeface="Wingdings" panose="05000000000000000000" pitchFamily="2" charset="2"/>
              </a:rPr>
              <a:t>les</a:t>
            </a:r>
            <a:r>
              <a:rPr lang="de-CH" altLang="de-DE" sz="2400" dirty="0">
                <a:sym typeface="Wingdings" panose="05000000000000000000" pitchFamily="2" charset="2"/>
              </a:rPr>
              <a:t> </a:t>
            </a:r>
            <a:r>
              <a:rPr lang="de-CH" altLang="de-DE" sz="2400" dirty="0" err="1">
                <a:sym typeface="Wingdings" panose="05000000000000000000" pitchFamily="2" charset="2"/>
              </a:rPr>
              <a:t>prix</a:t>
            </a:r>
            <a:r>
              <a:rPr lang="de-CH" altLang="de-DE" sz="2400" dirty="0">
                <a:sym typeface="Wingdings" panose="05000000000000000000" pitchFamily="2" charset="2"/>
              </a:rPr>
              <a:t>.</a:t>
            </a:r>
            <a:endParaRPr lang="de-CH" altLang="de-DE"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Rectangle 3">
            <a:extLst>
              <a:ext uri="{FF2B5EF4-FFF2-40B4-BE49-F238E27FC236}">
                <a16:creationId xmlns:a16="http://schemas.microsoft.com/office/drawing/2014/main" id="{0824149A-C011-509D-5E59-15C1DA68DE02}"/>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45058" name="Text Box 7">
            <a:extLst>
              <a:ext uri="{FF2B5EF4-FFF2-40B4-BE49-F238E27FC236}">
                <a16:creationId xmlns:a16="http://schemas.microsoft.com/office/drawing/2014/main" id="{698A54CD-E86C-3181-A4E0-F104E712BFD6}"/>
              </a:ext>
            </a:extLst>
          </p:cNvPr>
          <p:cNvSpPr txBox="1">
            <a:spLocks noChangeArrowheads="1"/>
          </p:cNvSpPr>
          <p:nvPr/>
        </p:nvSpPr>
        <p:spPr bwMode="auto">
          <a:xfrm>
            <a:off x="344488" y="1143000"/>
            <a:ext cx="829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t>Des prix croissants entraînent une augmentation des quantités offertes, par exemple le lait :</a:t>
            </a:r>
          </a:p>
        </p:txBody>
      </p:sp>
      <p:sp>
        <p:nvSpPr>
          <p:cNvPr id="45059" name="Rectangle 2">
            <a:extLst>
              <a:ext uri="{FF2B5EF4-FFF2-40B4-BE49-F238E27FC236}">
                <a16:creationId xmlns:a16="http://schemas.microsoft.com/office/drawing/2014/main" id="{061EDF5A-EA8F-34CB-BDD7-0722ACED41D4}"/>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3. L’offre</a:t>
            </a:r>
            <a:endParaRPr lang="de-DE" altLang="de-DE" sz="2400" b="1">
              <a:solidFill>
                <a:schemeClr val="bg1"/>
              </a:solidFill>
            </a:endParaRPr>
          </a:p>
        </p:txBody>
      </p:sp>
      <p:pic>
        <p:nvPicPr>
          <p:cNvPr id="45060" name="Image 1">
            <a:extLst>
              <a:ext uri="{FF2B5EF4-FFF2-40B4-BE49-F238E27FC236}">
                <a16:creationId xmlns:a16="http://schemas.microsoft.com/office/drawing/2014/main" id="{655A02FC-E343-BF1C-88FC-706074E694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9163" y="2243138"/>
            <a:ext cx="4765675" cy="410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Rectangle 3">
            <a:extLst>
              <a:ext uri="{FF2B5EF4-FFF2-40B4-BE49-F238E27FC236}">
                <a16:creationId xmlns:a16="http://schemas.microsoft.com/office/drawing/2014/main" id="{AFC24321-8253-FC3C-E076-306949C82F1D}"/>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46082" name="Text Box 7">
            <a:extLst>
              <a:ext uri="{FF2B5EF4-FFF2-40B4-BE49-F238E27FC236}">
                <a16:creationId xmlns:a16="http://schemas.microsoft.com/office/drawing/2014/main" id="{673C5FDC-83B2-1AF0-A1DE-1EA72A025653}"/>
              </a:ext>
            </a:extLst>
          </p:cNvPr>
          <p:cNvSpPr txBox="1">
            <a:spLocks noChangeArrowheads="1"/>
          </p:cNvSpPr>
          <p:nvPr/>
        </p:nvSpPr>
        <p:spPr bwMode="auto">
          <a:xfrm>
            <a:off x="344488" y="1384300"/>
            <a:ext cx="829945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t>Hormis le prix, les facteurs suivants influencent la courbe de l’offre :</a:t>
            </a:r>
          </a:p>
          <a:p>
            <a:pPr eaLnBrk="1" hangingPunct="1">
              <a:buFontTx/>
              <a:buChar char="•"/>
            </a:pPr>
            <a:r>
              <a:rPr lang="fr-FR" altLang="de-DE" sz="2400"/>
              <a:t>le prix des intrants (coûts de production),</a:t>
            </a:r>
          </a:p>
          <a:p>
            <a:pPr eaLnBrk="1" hangingPunct="1">
              <a:buFontTx/>
              <a:buChar char="•"/>
            </a:pPr>
            <a:r>
              <a:rPr lang="fr-FR" altLang="de-DE" sz="2400"/>
              <a:t>la productivité,</a:t>
            </a:r>
          </a:p>
          <a:p>
            <a:pPr eaLnBrk="1" hangingPunct="1">
              <a:buFontTx/>
              <a:buChar char="•"/>
            </a:pPr>
            <a:r>
              <a:rPr lang="fr-FR" altLang="de-DE" sz="2400"/>
              <a:t>le prix des productions de substitution,</a:t>
            </a:r>
          </a:p>
          <a:p>
            <a:pPr eaLnBrk="1" hangingPunct="1">
              <a:buFontTx/>
              <a:buChar char="•"/>
            </a:pPr>
            <a:r>
              <a:rPr lang="fr-FR" altLang="de-DE" sz="2400"/>
              <a:t>le nombre d’offreurs.</a:t>
            </a:r>
          </a:p>
          <a:p>
            <a:pPr eaLnBrk="1" hangingPunct="1">
              <a:buFontTx/>
              <a:buChar char="•"/>
            </a:pPr>
            <a:endParaRPr lang="de-CH" altLang="de-DE" sz="2400"/>
          </a:p>
          <a:p>
            <a:pPr eaLnBrk="1" hangingPunct="1">
              <a:buFont typeface="Wingdings" pitchFamily="2" charset="2"/>
              <a:buChar char="à"/>
            </a:pPr>
            <a:r>
              <a:rPr lang="de-CH" altLang="de-DE" sz="2400">
                <a:sym typeface="Wingdings" pitchFamily="2" charset="2"/>
              </a:rPr>
              <a:t>La modification de l’un de ces facteurs provoque un déplacement </a:t>
            </a:r>
            <a:r>
              <a:rPr lang="de-CH" altLang="de-DE" sz="2400" b="1">
                <a:sym typeface="Wingdings" pitchFamily="2" charset="2"/>
              </a:rPr>
              <a:t>de</a:t>
            </a:r>
            <a:r>
              <a:rPr lang="de-CH" altLang="de-DE" sz="2400">
                <a:sym typeface="Wingdings" pitchFamily="2" charset="2"/>
              </a:rPr>
              <a:t> la courbe de l’offre.</a:t>
            </a:r>
            <a:r>
              <a:rPr lang="de-CH" altLang="de-DE" sz="2400"/>
              <a:t> </a:t>
            </a:r>
            <a:br>
              <a:rPr lang="de-CH" altLang="de-DE" sz="2400"/>
            </a:br>
            <a:endParaRPr lang="de-CH" altLang="de-DE" sz="2400"/>
          </a:p>
          <a:p>
            <a:pPr eaLnBrk="1" hangingPunct="1">
              <a:buFont typeface="Wingdings" pitchFamily="2" charset="2"/>
              <a:buChar char="à"/>
            </a:pPr>
            <a:r>
              <a:rPr lang="de-CH" altLang="de-DE" sz="2400">
                <a:sym typeface="Wingdings" pitchFamily="2" charset="2"/>
              </a:rPr>
              <a:t>La modification des prix provoque un déplacement </a:t>
            </a:r>
            <a:r>
              <a:rPr lang="de-CH" altLang="de-DE" sz="2400" b="1">
                <a:sym typeface="Wingdings" pitchFamily="2" charset="2"/>
              </a:rPr>
              <a:t>sur </a:t>
            </a:r>
            <a:r>
              <a:rPr lang="de-CH" altLang="de-DE" sz="2400">
                <a:sym typeface="Wingdings" pitchFamily="2" charset="2"/>
              </a:rPr>
              <a:t>la courbe de l’offre.</a:t>
            </a:r>
          </a:p>
          <a:p>
            <a:pPr eaLnBrk="1" hangingPunct="1"/>
            <a:r>
              <a:rPr lang="de-CH" altLang="de-DE" sz="2400" b="1">
                <a:sym typeface="Wingdings" pitchFamily="2" charset="2"/>
              </a:rPr>
              <a:t>	</a:t>
            </a:r>
            <a:endParaRPr lang="de-CH" altLang="de-DE" sz="2400"/>
          </a:p>
          <a:p>
            <a:pPr eaLnBrk="1" hangingPunct="1"/>
            <a:endParaRPr lang="de-CH" altLang="de-DE" sz="2400">
              <a:solidFill>
                <a:srgbClr val="FF0000"/>
              </a:solidFill>
            </a:endParaRPr>
          </a:p>
        </p:txBody>
      </p:sp>
      <p:sp>
        <p:nvSpPr>
          <p:cNvPr id="46083" name="Rectangle 2">
            <a:extLst>
              <a:ext uri="{FF2B5EF4-FFF2-40B4-BE49-F238E27FC236}">
                <a16:creationId xmlns:a16="http://schemas.microsoft.com/office/drawing/2014/main" id="{59053D24-3241-68DC-CE9A-0619DC8E0077}"/>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3. L’offre</a:t>
            </a:r>
            <a:endParaRPr lang="de-DE" altLang="de-DE" sz="2400" b="1">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Rectangle 3">
            <a:extLst>
              <a:ext uri="{FF2B5EF4-FFF2-40B4-BE49-F238E27FC236}">
                <a16:creationId xmlns:a16="http://schemas.microsoft.com/office/drawing/2014/main" id="{FE88EA1E-CF0A-297B-2E6D-5670FAE0561E}"/>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47106" name="Rectangle 2">
            <a:extLst>
              <a:ext uri="{FF2B5EF4-FFF2-40B4-BE49-F238E27FC236}">
                <a16:creationId xmlns:a16="http://schemas.microsoft.com/office/drawing/2014/main" id="{90CC7BAB-C24D-83E3-3FB9-4224139899AA}"/>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3. L’offre</a:t>
            </a:r>
            <a:endParaRPr lang="de-DE" altLang="de-DE" sz="2400" b="1">
              <a:solidFill>
                <a:schemeClr val="bg1"/>
              </a:solidFill>
            </a:endParaRPr>
          </a:p>
        </p:txBody>
      </p:sp>
      <p:pic>
        <p:nvPicPr>
          <p:cNvPr id="47107" name="Image 1">
            <a:extLst>
              <a:ext uri="{FF2B5EF4-FFF2-40B4-BE49-F238E27FC236}">
                <a16:creationId xmlns:a16="http://schemas.microsoft.com/office/drawing/2014/main" id="{B52CB734-50B7-13F7-FA2D-12F7F575EA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6225" y="1003300"/>
            <a:ext cx="6051550"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Image 2">
            <a:extLst>
              <a:ext uri="{FF2B5EF4-FFF2-40B4-BE49-F238E27FC236}">
                <a16:creationId xmlns:a16="http://schemas.microsoft.com/office/drawing/2014/main" id="{EDE94D48-2D3C-0DAE-0E3E-0F681B06E2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7775" y="3305175"/>
            <a:ext cx="410845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Text Box 11">
            <a:extLst>
              <a:ext uri="{FF2B5EF4-FFF2-40B4-BE49-F238E27FC236}">
                <a16:creationId xmlns:a16="http://schemas.microsoft.com/office/drawing/2014/main" id="{D9972D82-A996-90DD-C7FF-F150D1A3B681}"/>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29698" name="Text Box 12">
            <a:extLst>
              <a:ext uri="{FF2B5EF4-FFF2-40B4-BE49-F238E27FC236}">
                <a16:creationId xmlns:a16="http://schemas.microsoft.com/office/drawing/2014/main" id="{028249F8-3A89-76A9-11F8-2A658BB88330}"/>
              </a:ext>
            </a:extLst>
          </p:cNvPr>
          <p:cNvSpPr txBox="1">
            <a:spLocks noChangeArrowheads="1"/>
          </p:cNvSpPr>
          <p:nvPr/>
        </p:nvSpPr>
        <p:spPr bwMode="auto">
          <a:xfrm>
            <a:off x="2125663" y="1255713"/>
            <a:ext cx="6183312"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fr-FR" altLang="fr-FR" sz="2400" dirty="0"/>
              <a:t>« S’il ne fallait savoir qu’une chose sur les marchés libres, c’est qu’un échange n’aura lieu que s’il profite aux deux </a:t>
            </a:r>
            <a:r>
              <a:rPr lang="fr-CH" altLang="fr-FR" sz="2400" dirty="0"/>
              <a:t>parties concernées. »</a:t>
            </a:r>
            <a:r>
              <a:rPr lang="de-CH" altLang="de-DE" sz="2200" dirty="0"/>
              <a:t>	</a:t>
            </a:r>
          </a:p>
          <a:p>
            <a:endParaRPr lang="de-CH" altLang="de-DE" sz="2200" dirty="0"/>
          </a:p>
          <a:p>
            <a:pPr eaLnBrk="1" hangingPunct="1"/>
            <a:r>
              <a:rPr lang="de-CH" altLang="de-DE" sz="2200" dirty="0"/>
              <a:t>	</a:t>
            </a:r>
            <a:r>
              <a:rPr lang="fr-FR" altLang="fr-FR" dirty="0"/>
              <a:t>Milton Friedman (1912-2006), économiste américain</a:t>
            </a:r>
            <a:endParaRPr lang="de-DE" altLang="de-DE" sz="2200" dirty="0"/>
          </a:p>
        </p:txBody>
      </p:sp>
      <p:sp>
        <p:nvSpPr>
          <p:cNvPr id="29699" name="Rectangle 2">
            <a:extLst>
              <a:ext uri="{FF2B5EF4-FFF2-40B4-BE49-F238E27FC236}">
                <a16:creationId xmlns:a16="http://schemas.microsoft.com/office/drawing/2014/main" id="{00601306-7D92-8B01-69B5-DEDE0ABD187A}"/>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Introduction</a:t>
            </a:r>
            <a:endParaRPr lang="de-DE" altLang="de-DE" sz="2400" b="1">
              <a:solidFill>
                <a:schemeClr val="bg1"/>
              </a:solidFill>
            </a:endParaRPr>
          </a:p>
        </p:txBody>
      </p:sp>
      <p:sp>
        <p:nvSpPr>
          <p:cNvPr id="29700" name="Rectangle 3">
            <a:extLst>
              <a:ext uri="{FF2B5EF4-FFF2-40B4-BE49-F238E27FC236}">
                <a16:creationId xmlns:a16="http://schemas.microsoft.com/office/drawing/2014/main" id="{D8FBBA51-5DA1-C17B-3356-D8DB4E731B60}"/>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pic>
        <p:nvPicPr>
          <p:cNvPr id="29701" name="Picture 2" descr="http://www.nobelprize.org/nobel_prizes/economic-sciences/laureates/1976/friedman_postcard.jpg">
            <a:extLst>
              <a:ext uri="{FF2B5EF4-FFF2-40B4-BE49-F238E27FC236}">
                <a16:creationId xmlns:a16="http://schemas.microsoft.com/office/drawing/2014/main" id="{091227CF-0002-923F-8980-141BD52F16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263" y="1255713"/>
            <a:ext cx="1490662"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Text Box 7">
            <a:extLst>
              <a:ext uri="{FF2B5EF4-FFF2-40B4-BE49-F238E27FC236}">
                <a16:creationId xmlns:a16="http://schemas.microsoft.com/office/drawing/2014/main" id="{F21CDB14-7F7D-1597-EFA0-14EA8F914A20}"/>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48130" name="Rectangle 2">
            <a:extLst>
              <a:ext uri="{FF2B5EF4-FFF2-40B4-BE49-F238E27FC236}">
                <a16:creationId xmlns:a16="http://schemas.microsoft.com/office/drawing/2014/main" id="{31F4BCCD-D115-190D-73DB-8A4D980E77A1}"/>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sz="2400" b="1">
              <a:solidFill>
                <a:schemeClr val="bg1"/>
              </a:solidFill>
            </a:endParaRPr>
          </a:p>
        </p:txBody>
      </p:sp>
      <p:sp>
        <p:nvSpPr>
          <p:cNvPr id="48131" name="Rectangle 3">
            <a:extLst>
              <a:ext uri="{FF2B5EF4-FFF2-40B4-BE49-F238E27FC236}">
                <a16:creationId xmlns:a16="http://schemas.microsoft.com/office/drawing/2014/main" id="{48FBCEA2-0CD4-F350-CC29-0B891AC8D174}"/>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48132" name="Text Box 10">
            <a:extLst>
              <a:ext uri="{FF2B5EF4-FFF2-40B4-BE49-F238E27FC236}">
                <a16:creationId xmlns:a16="http://schemas.microsoft.com/office/drawing/2014/main" id="{4791FC1D-72D3-0D3C-BE99-D3878DA051C7}"/>
              </a:ext>
            </a:extLst>
          </p:cNvPr>
          <p:cNvSpPr txBox="1">
            <a:spLocks noChangeArrowheads="1"/>
          </p:cNvSpPr>
          <p:nvPr/>
        </p:nvSpPr>
        <p:spPr bwMode="auto">
          <a:xfrm>
            <a:off x="323850" y="1111250"/>
            <a:ext cx="829945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t>Structure du chapitre :</a:t>
            </a:r>
          </a:p>
          <a:p>
            <a:pPr eaLnBrk="1" hangingPunct="1"/>
            <a:endParaRPr lang="de-CH" altLang="de-DE" sz="2400" b="1">
              <a:solidFill>
                <a:srgbClr val="FFCC00"/>
              </a:solidFill>
            </a:endParaRPr>
          </a:p>
          <a:p>
            <a:pPr eaLnBrk="1" hangingPunct="1"/>
            <a:r>
              <a:rPr lang="de-CH" altLang="de-DE" sz="2400"/>
              <a:t>1. </a:t>
            </a:r>
            <a:r>
              <a:rPr lang="fr-FR" altLang="de-DE" sz="2400"/>
              <a:t>Décisions en situation de rareté</a:t>
            </a:r>
            <a:endParaRPr lang="de-CH" altLang="de-DE" sz="2400"/>
          </a:p>
          <a:p>
            <a:pPr eaLnBrk="1" hangingPunct="1"/>
            <a:r>
              <a:rPr lang="de-CH" altLang="de-DE" sz="2400"/>
              <a:t>2. La demande</a:t>
            </a:r>
          </a:p>
          <a:p>
            <a:pPr eaLnBrk="1" hangingPunct="1"/>
            <a:r>
              <a:rPr lang="de-CH" altLang="de-DE" sz="2400"/>
              <a:t>3. L’offre</a:t>
            </a:r>
          </a:p>
          <a:p>
            <a:pPr eaLnBrk="1" hangingPunct="1"/>
            <a:r>
              <a:rPr lang="de-CH" altLang="de-DE" sz="2400" b="1">
                <a:solidFill>
                  <a:srgbClr val="A33A6A"/>
                </a:solidFill>
              </a:rPr>
              <a:t>4. Le marché</a:t>
            </a:r>
            <a:endParaRPr lang="de-CH" altLang="de-DE" sz="2400">
              <a:solidFill>
                <a:srgbClr val="A33A6A"/>
              </a:solidFill>
            </a:endParaRPr>
          </a:p>
          <a:p>
            <a:pPr eaLnBrk="1" hangingPunct="1"/>
            <a:r>
              <a:rPr lang="de-CH" altLang="de-DE" sz="2400"/>
              <a:t>5. Le circuit économique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Rectangle 2">
            <a:extLst>
              <a:ext uri="{FF2B5EF4-FFF2-40B4-BE49-F238E27FC236}">
                <a16:creationId xmlns:a16="http://schemas.microsoft.com/office/drawing/2014/main" id="{76436FEB-0764-C195-EDA3-59F82D82607A}"/>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49154" name="Rectangle 3">
            <a:extLst>
              <a:ext uri="{FF2B5EF4-FFF2-40B4-BE49-F238E27FC236}">
                <a16:creationId xmlns:a16="http://schemas.microsoft.com/office/drawing/2014/main" id="{90B6BB20-2E53-51B8-97AB-0E8AA9A26BED}"/>
              </a:ext>
            </a:extLst>
          </p:cNvPr>
          <p:cNvSpPr>
            <a:spLocks noChangeArrowheads="1"/>
          </p:cNvSpPr>
          <p:nvPr/>
        </p:nvSpPr>
        <p:spPr bwMode="auto">
          <a:xfrm>
            <a:off x="7996238" y="136525"/>
            <a:ext cx="71913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49155" name="Text Box 7">
            <a:extLst>
              <a:ext uri="{FF2B5EF4-FFF2-40B4-BE49-F238E27FC236}">
                <a16:creationId xmlns:a16="http://schemas.microsoft.com/office/drawing/2014/main" id="{1FF3DAE8-E140-BF1B-EC94-D59278EA000D}"/>
              </a:ext>
            </a:extLst>
          </p:cNvPr>
          <p:cNvSpPr txBox="1">
            <a:spLocks noChangeArrowheads="1"/>
          </p:cNvSpPr>
          <p:nvPr/>
        </p:nvSpPr>
        <p:spPr bwMode="auto">
          <a:xfrm>
            <a:off x="344488" y="1143000"/>
            <a:ext cx="829945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dirty="0" err="1"/>
              <a:t>Sur</a:t>
            </a:r>
            <a:r>
              <a:rPr lang="de-CH" altLang="de-DE" sz="2400" dirty="0"/>
              <a:t> le </a:t>
            </a:r>
            <a:r>
              <a:rPr lang="de-CH" altLang="de-DE" sz="2400" dirty="0" err="1"/>
              <a:t>marché</a:t>
            </a:r>
            <a:r>
              <a:rPr lang="de-CH" altLang="de-DE" sz="2400" dirty="0"/>
              <a:t> </a:t>
            </a:r>
            <a:r>
              <a:rPr lang="de-CH" altLang="de-DE" sz="2400" dirty="0" err="1"/>
              <a:t>l’offre</a:t>
            </a:r>
            <a:r>
              <a:rPr lang="de-CH" altLang="de-DE" sz="2400" dirty="0"/>
              <a:t> et la </a:t>
            </a:r>
            <a:r>
              <a:rPr lang="de-CH" altLang="de-DE" sz="2400" dirty="0" err="1"/>
              <a:t>demande</a:t>
            </a:r>
            <a:r>
              <a:rPr lang="de-CH" altLang="de-DE" sz="2400" dirty="0"/>
              <a:t> se </a:t>
            </a:r>
            <a:r>
              <a:rPr lang="de-CH" altLang="de-DE" sz="2400" dirty="0" err="1"/>
              <a:t>rencontrent</a:t>
            </a:r>
            <a:r>
              <a:rPr lang="de-CH" altLang="de-DE" sz="2400" dirty="0"/>
              <a:t>. </a:t>
            </a:r>
          </a:p>
          <a:p>
            <a:pPr eaLnBrk="1" hangingPunct="1">
              <a:buFontTx/>
              <a:buChar char="•"/>
            </a:pPr>
            <a:endParaRPr lang="de-CH" altLang="de-DE" sz="2400" dirty="0"/>
          </a:p>
          <a:p>
            <a:pPr eaLnBrk="1" hangingPunct="1">
              <a:buFontTx/>
              <a:buChar char="•"/>
            </a:pPr>
            <a:r>
              <a:rPr lang="de-CH" altLang="de-DE" sz="2400" dirty="0" err="1"/>
              <a:t>Sur</a:t>
            </a:r>
            <a:r>
              <a:rPr lang="de-CH" altLang="de-DE" sz="2400" dirty="0"/>
              <a:t> le </a:t>
            </a:r>
            <a:r>
              <a:rPr lang="de-CH" altLang="de-DE" sz="2400" dirty="0" err="1"/>
              <a:t>marché</a:t>
            </a:r>
            <a:r>
              <a:rPr lang="de-CH" altLang="de-DE" sz="2400" dirty="0"/>
              <a:t> </a:t>
            </a:r>
            <a:r>
              <a:rPr lang="de-CH" altLang="de-DE" sz="2400" dirty="0" err="1"/>
              <a:t>sont</a:t>
            </a:r>
            <a:r>
              <a:rPr lang="de-CH" altLang="de-DE" sz="2400" dirty="0"/>
              <a:t> </a:t>
            </a:r>
            <a:r>
              <a:rPr lang="de-CH" altLang="de-DE" sz="2400" dirty="0" err="1"/>
              <a:t>échangés</a:t>
            </a:r>
            <a:r>
              <a:rPr lang="de-CH" altLang="de-DE" sz="2400" dirty="0"/>
              <a:t> des </a:t>
            </a:r>
            <a:r>
              <a:rPr lang="de-CH" altLang="de-DE" sz="2400" dirty="0" err="1"/>
              <a:t>biens</a:t>
            </a:r>
            <a:r>
              <a:rPr lang="de-CH" altLang="de-DE" sz="2400" dirty="0"/>
              <a:t>, des </a:t>
            </a:r>
            <a:r>
              <a:rPr lang="de-CH" altLang="de-DE" sz="2400" dirty="0" err="1"/>
              <a:t>services</a:t>
            </a:r>
            <a:r>
              <a:rPr lang="de-CH" altLang="de-DE" sz="2400" dirty="0"/>
              <a:t>, du </a:t>
            </a:r>
            <a:r>
              <a:rPr lang="de-CH" altLang="de-DE" sz="2400" dirty="0" err="1"/>
              <a:t>capital</a:t>
            </a:r>
            <a:r>
              <a:rPr lang="de-CH" altLang="de-DE" sz="2400" dirty="0"/>
              <a:t>, de </a:t>
            </a:r>
            <a:r>
              <a:rPr lang="de-CH" altLang="de-DE" sz="2400" dirty="0" err="1"/>
              <a:t>manière</a:t>
            </a:r>
            <a:r>
              <a:rPr lang="de-CH" altLang="de-DE" sz="2400" dirty="0"/>
              <a:t> </a:t>
            </a:r>
            <a:r>
              <a:rPr lang="de-CH" altLang="de-DE" sz="2400" b="1" dirty="0" err="1"/>
              <a:t>volontaire</a:t>
            </a:r>
            <a:r>
              <a:rPr lang="de-CH" altLang="de-DE" sz="2400" b="1" dirty="0"/>
              <a:t>.</a:t>
            </a:r>
            <a:r>
              <a:rPr lang="de-CH" altLang="de-DE" sz="2400" dirty="0"/>
              <a:t> </a:t>
            </a:r>
            <a:br>
              <a:rPr lang="de-CH" altLang="de-DE" sz="2400" dirty="0"/>
            </a:br>
            <a:endParaRPr lang="de-CH" altLang="de-DE" sz="2400" dirty="0"/>
          </a:p>
          <a:p>
            <a:pPr eaLnBrk="1" hangingPunct="1">
              <a:buFontTx/>
              <a:buChar char="•"/>
            </a:pPr>
            <a:r>
              <a:rPr lang="de-CH" altLang="de-DE" sz="2400" dirty="0" err="1"/>
              <a:t>L’aspect</a:t>
            </a:r>
            <a:r>
              <a:rPr lang="de-CH" altLang="de-DE" sz="2400" dirty="0"/>
              <a:t> </a:t>
            </a:r>
            <a:r>
              <a:rPr lang="de-CH" altLang="de-DE" sz="2400" dirty="0" err="1"/>
              <a:t>volontaire</a:t>
            </a:r>
            <a:r>
              <a:rPr lang="de-CH" altLang="de-DE" sz="2400" dirty="0"/>
              <a:t> </a:t>
            </a:r>
            <a:r>
              <a:rPr lang="de-CH" altLang="de-DE" sz="2400" dirty="0" err="1"/>
              <a:t>signifie</a:t>
            </a:r>
            <a:r>
              <a:rPr lang="de-CH" altLang="de-DE" sz="2400" dirty="0"/>
              <a:t> </a:t>
            </a:r>
            <a:r>
              <a:rPr lang="de-CH" altLang="de-DE" sz="2400" dirty="0" err="1"/>
              <a:t>que</a:t>
            </a:r>
            <a:r>
              <a:rPr lang="de-CH" altLang="de-DE" sz="2400" dirty="0"/>
              <a:t> la </a:t>
            </a:r>
            <a:r>
              <a:rPr lang="de-CH" altLang="de-DE" sz="2400" i="1" dirty="0" err="1"/>
              <a:t>transaction</a:t>
            </a:r>
            <a:r>
              <a:rPr lang="de-CH" altLang="de-DE" sz="2400" dirty="0"/>
              <a:t> </a:t>
            </a:r>
            <a:r>
              <a:rPr lang="de-CH" altLang="de-DE" sz="2400" dirty="0" err="1"/>
              <a:t>implique</a:t>
            </a:r>
            <a:r>
              <a:rPr lang="de-CH" altLang="de-DE" sz="2400" dirty="0"/>
              <a:t> </a:t>
            </a:r>
            <a:r>
              <a:rPr lang="de-CH" altLang="de-DE" sz="2400" dirty="0" err="1"/>
              <a:t>une</a:t>
            </a:r>
            <a:r>
              <a:rPr lang="de-CH" altLang="de-DE" sz="2400" dirty="0"/>
              <a:t> </a:t>
            </a:r>
            <a:r>
              <a:rPr lang="de-CH" altLang="de-DE" sz="2400" dirty="0" err="1"/>
              <a:t>utilité</a:t>
            </a:r>
            <a:r>
              <a:rPr lang="de-CH" altLang="de-DE" sz="2400" dirty="0"/>
              <a:t> </a:t>
            </a:r>
            <a:r>
              <a:rPr lang="de-CH" altLang="de-DE" sz="2400" dirty="0" err="1"/>
              <a:t>tant</a:t>
            </a:r>
            <a:r>
              <a:rPr lang="de-CH" altLang="de-DE" sz="2400" dirty="0"/>
              <a:t> </a:t>
            </a:r>
            <a:r>
              <a:rPr lang="de-CH" altLang="de-DE" sz="2400" dirty="0" err="1"/>
              <a:t>pour</a:t>
            </a:r>
            <a:r>
              <a:rPr lang="de-CH" altLang="de-DE" sz="2400" dirty="0"/>
              <a:t> le </a:t>
            </a:r>
            <a:r>
              <a:rPr lang="de-CH" altLang="de-DE" sz="2400" dirty="0" err="1"/>
              <a:t>demandeur</a:t>
            </a:r>
            <a:r>
              <a:rPr lang="de-CH" altLang="de-DE" sz="2400" dirty="0"/>
              <a:t> </a:t>
            </a:r>
            <a:r>
              <a:rPr lang="de-CH" altLang="de-DE" sz="2400" dirty="0" err="1"/>
              <a:t>que</a:t>
            </a:r>
            <a:r>
              <a:rPr lang="de-CH" altLang="de-DE" sz="2400" dirty="0"/>
              <a:t> </a:t>
            </a:r>
            <a:r>
              <a:rPr lang="de-CH" altLang="de-DE" sz="2400" dirty="0" err="1"/>
              <a:t>pour</a:t>
            </a:r>
            <a:r>
              <a:rPr lang="de-CH" altLang="de-DE" sz="2400" dirty="0"/>
              <a:t> </a:t>
            </a:r>
            <a:r>
              <a:rPr lang="de-CH" altLang="de-DE" sz="2400" dirty="0" err="1"/>
              <a:t>l’offreur</a:t>
            </a:r>
            <a:r>
              <a:rPr lang="de-CH" altLang="de-DE" sz="2400" dirty="0"/>
              <a:t>. </a:t>
            </a:r>
          </a:p>
        </p:txBody>
      </p:sp>
      <p:sp>
        <p:nvSpPr>
          <p:cNvPr id="49156" name="Text Box 7">
            <a:extLst>
              <a:ext uri="{FF2B5EF4-FFF2-40B4-BE49-F238E27FC236}">
                <a16:creationId xmlns:a16="http://schemas.microsoft.com/office/drawing/2014/main" id="{207362D0-5F76-98B1-DDC1-E0C0F62328DB}"/>
              </a:ext>
            </a:extLst>
          </p:cNvPr>
          <p:cNvSpPr txBox="1">
            <a:spLocks noChangeArrowheads="1"/>
          </p:cNvSpPr>
          <p:nvPr/>
        </p:nvSpPr>
        <p:spPr bwMode="auto">
          <a:xfrm>
            <a:off x="323850" y="4643438"/>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i="1">
                <a:sym typeface="Wingdings" pitchFamily="2" charset="2"/>
              </a:rPr>
              <a:t> T</a:t>
            </a:r>
            <a:r>
              <a:rPr lang="de-CH" altLang="de-DE" sz="2400" b="1" i="1"/>
              <a:t>ransaction </a:t>
            </a:r>
            <a:r>
              <a:rPr lang="de-CH" altLang="de-DE" sz="2400"/>
              <a:t>			</a:t>
            </a:r>
            <a:endParaRPr lang="de-CH" altLang="de-DE" sz="2400" i="1"/>
          </a:p>
          <a:p>
            <a:r>
              <a:rPr lang="fr-FR" altLang="fr-FR" sz="2400"/>
              <a:t>Opération d’échange économique, par exemple d’un bien contre de l’argent.</a:t>
            </a:r>
            <a:endParaRPr lang="de-DE" altLang="de-DE" sz="24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Rectangle 3">
            <a:extLst>
              <a:ext uri="{FF2B5EF4-FFF2-40B4-BE49-F238E27FC236}">
                <a16:creationId xmlns:a16="http://schemas.microsoft.com/office/drawing/2014/main" id="{EEA5382A-2B5E-E51A-AD28-5C4E39279D51}"/>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0178" name="Rectangle 2">
            <a:extLst>
              <a:ext uri="{FF2B5EF4-FFF2-40B4-BE49-F238E27FC236}">
                <a16:creationId xmlns:a16="http://schemas.microsoft.com/office/drawing/2014/main" id="{905772A8-571E-CD55-2765-4DEDD1A4053F}"/>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0179" name="Text Box 7">
            <a:extLst>
              <a:ext uri="{FF2B5EF4-FFF2-40B4-BE49-F238E27FC236}">
                <a16:creationId xmlns:a16="http://schemas.microsoft.com/office/drawing/2014/main" id="{CFAA1AF9-EF98-D151-414B-677AE6118A84}"/>
              </a:ext>
            </a:extLst>
          </p:cNvPr>
          <p:cNvSpPr txBox="1">
            <a:spLocks noChangeArrowheads="1"/>
          </p:cNvSpPr>
          <p:nvPr/>
        </p:nvSpPr>
        <p:spPr bwMode="auto">
          <a:xfrm>
            <a:off x="344488" y="1370013"/>
            <a:ext cx="82994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dirty="0" err="1"/>
              <a:t>Sur</a:t>
            </a:r>
            <a:r>
              <a:rPr lang="de-CH" altLang="de-DE" sz="2400" dirty="0"/>
              <a:t> le </a:t>
            </a:r>
            <a:r>
              <a:rPr lang="de-CH" altLang="de-DE" sz="2400" dirty="0" err="1"/>
              <a:t>marché</a:t>
            </a:r>
            <a:r>
              <a:rPr lang="de-CH" altLang="de-DE" sz="2400" dirty="0"/>
              <a:t> </a:t>
            </a:r>
            <a:r>
              <a:rPr lang="de-CH" altLang="de-DE" sz="2400" dirty="0" err="1"/>
              <a:t>s’établit</a:t>
            </a:r>
            <a:r>
              <a:rPr lang="de-CH" altLang="de-DE" sz="2400" dirty="0"/>
              <a:t> </a:t>
            </a:r>
            <a:r>
              <a:rPr lang="de-CH" altLang="de-DE" sz="2400" dirty="0" err="1"/>
              <a:t>un</a:t>
            </a:r>
            <a:r>
              <a:rPr lang="de-CH" altLang="de-DE" sz="2400" dirty="0"/>
              <a:t> </a:t>
            </a:r>
            <a:r>
              <a:rPr lang="de-CH" altLang="de-DE" sz="2400" dirty="0" err="1"/>
              <a:t>point</a:t>
            </a:r>
            <a:r>
              <a:rPr lang="de-CH" altLang="de-DE" sz="2400" dirty="0"/>
              <a:t> </a:t>
            </a:r>
            <a:r>
              <a:rPr lang="de-CH" altLang="de-DE" sz="2400" dirty="0" err="1"/>
              <a:t>d’équilibre</a:t>
            </a:r>
            <a:r>
              <a:rPr lang="de-CH" altLang="de-DE" sz="2400" dirty="0"/>
              <a:t> </a:t>
            </a:r>
            <a:r>
              <a:rPr lang="de-CH" altLang="de-DE" sz="2400" dirty="0" err="1"/>
              <a:t>auquel</a:t>
            </a:r>
            <a:r>
              <a:rPr lang="de-CH" altLang="de-DE" sz="2400" dirty="0"/>
              <a:t> la </a:t>
            </a:r>
            <a:r>
              <a:rPr lang="de-CH" altLang="de-DE" sz="2400" dirty="0" err="1"/>
              <a:t>quantité</a:t>
            </a:r>
            <a:r>
              <a:rPr lang="de-CH" altLang="de-DE" sz="2400" dirty="0"/>
              <a:t> </a:t>
            </a:r>
            <a:r>
              <a:rPr lang="de-CH" altLang="de-DE" sz="2400" dirty="0" err="1"/>
              <a:t>offerte</a:t>
            </a:r>
            <a:r>
              <a:rPr lang="de-CH" altLang="de-DE" sz="2400" dirty="0"/>
              <a:t> </a:t>
            </a:r>
            <a:r>
              <a:rPr lang="de-CH" altLang="de-DE" sz="2400" dirty="0" err="1"/>
              <a:t>est</a:t>
            </a:r>
            <a:r>
              <a:rPr lang="de-CH" altLang="de-DE" sz="2400" dirty="0"/>
              <a:t> </a:t>
            </a:r>
            <a:r>
              <a:rPr lang="de-CH" altLang="de-DE" sz="2400" dirty="0" err="1"/>
              <a:t>égale</a:t>
            </a:r>
            <a:r>
              <a:rPr lang="de-CH" altLang="de-DE" sz="2400" dirty="0"/>
              <a:t> à la </a:t>
            </a:r>
            <a:r>
              <a:rPr lang="de-CH" altLang="de-DE" sz="2400" dirty="0" err="1"/>
              <a:t>quantité</a:t>
            </a:r>
            <a:r>
              <a:rPr lang="de-CH" altLang="de-DE" sz="2400" dirty="0"/>
              <a:t> </a:t>
            </a:r>
            <a:r>
              <a:rPr lang="de-CH" altLang="de-DE" sz="2400" dirty="0" err="1"/>
              <a:t>demandée</a:t>
            </a:r>
            <a:r>
              <a:rPr lang="de-CH" altLang="de-DE" sz="2400" dirty="0"/>
              <a:t>. </a:t>
            </a:r>
          </a:p>
          <a:p>
            <a:pPr eaLnBrk="1" hangingPunct="1">
              <a:buFontTx/>
              <a:buChar char="•"/>
            </a:pPr>
            <a:endParaRPr lang="de-CH" altLang="de-DE" sz="2400" dirty="0"/>
          </a:p>
          <a:p>
            <a:pPr eaLnBrk="1" hangingPunct="1">
              <a:buFontTx/>
              <a:buChar char="•"/>
            </a:pPr>
            <a:r>
              <a:rPr lang="de-CH" altLang="de-DE" sz="2400" dirty="0" err="1"/>
              <a:t>L’équilibre</a:t>
            </a:r>
            <a:r>
              <a:rPr lang="de-CH" altLang="de-DE" sz="2400" dirty="0"/>
              <a:t> de </a:t>
            </a:r>
            <a:r>
              <a:rPr lang="de-CH" altLang="de-DE" sz="2400" dirty="0" err="1"/>
              <a:t>marché</a:t>
            </a:r>
            <a:r>
              <a:rPr lang="de-CH" altLang="de-DE" sz="2400" dirty="0"/>
              <a:t> se </a:t>
            </a:r>
            <a:r>
              <a:rPr lang="de-CH" altLang="de-DE" sz="2400" dirty="0" err="1"/>
              <a:t>trouve</a:t>
            </a:r>
            <a:r>
              <a:rPr lang="de-CH" altLang="de-DE" sz="2400" dirty="0"/>
              <a:t> à </a:t>
            </a:r>
            <a:r>
              <a:rPr lang="de-CH" altLang="de-DE" sz="2400" dirty="0" err="1"/>
              <a:t>l’intersection</a:t>
            </a:r>
            <a:r>
              <a:rPr lang="de-CH" altLang="de-DE" sz="2400" dirty="0"/>
              <a:t> des </a:t>
            </a:r>
            <a:r>
              <a:rPr lang="de-CH" altLang="de-DE" sz="2400" dirty="0" err="1"/>
              <a:t>courbes</a:t>
            </a:r>
            <a:r>
              <a:rPr lang="de-CH" altLang="de-DE" sz="2400" dirty="0"/>
              <a:t> de </a:t>
            </a:r>
            <a:r>
              <a:rPr lang="de-CH" altLang="de-DE" sz="2400" dirty="0" err="1"/>
              <a:t>l’offre</a:t>
            </a:r>
            <a:r>
              <a:rPr lang="de-CH" altLang="de-DE" sz="2400" dirty="0"/>
              <a:t> et de la </a:t>
            </a:r>
            <a:r>
              <a:rPr lang="de-CH" altLang="de-DE" sz="2400" dirty="0" err="1"/>
              <a:t>demande</a:t>
            </a:r>
            <a:r>
              <a:rPr lang="de-CH" altLang="de-DE" sz="2400" dirty="0"/>
              <a:t>.  </a:t>
            </a:r>
          </a:p>
          <a:p>
            <a:pPr eaLnBrk="1" hangingPunct="1">
              <a:buFontTx/>
              <a:buChar char="•"/>
            </a:pPr>
            <a:endParaRPr lang="de-CH" altLang="de-DE" sz="2400" dirty="0"/>
          </a:p>
          <a:p>
            <a:pPr eaLnBrk="1" hangingPunct="1">
              <a:buFontTx/>
              <a:buChar char="•"/>
            </a:pPr>
            <a:r>
              <a:rPr lang="de-CH" altLang="de-DE" sz="2400" dirty="0" err="1"/>
              <a:t>Sur</a:t>
            </a:r>
            <a:r>
              <a:rPr lang="de-CH" altLang="de-DE" sz="2400" dirty="0"/>
              <a:t> </a:t>
            </a:r>
            <a:r>
              <a:rPr lang="de-CH" altLang="de-DE" sz="2400" dirty="0" err="1"/>
              <a:t>un</a:t>
            </a:r>
            <a:r>
              <a:rPr lang="de-CH" altLang="de-DE" sz="2400" dirty="0"/>
              <a:t> </a:t>
            </a:r>
            <a:r>
              <a:rPr lang="de-CH" altLang="de-DE" sz="2400" dirty="0" err="1"/>
              <a:t>marché</a:t>
            </a:r>
            <a:r>
              <a:rPr lang="de-CH" altLang="de-DE" sz="2400" dirty="0"/>
              <a:t> </a:t>
            </a:r>
            <a:r>
              <a:rPr lang="de-CH" altLang="de-DE" sz="2400" dirty="0" err="1"/>
              <a:t>s’exercent</a:t>
            </a:r>
            <a:r>
              <a:rPr lang="de-CH" altLang="de-DE" sz="2400" dirty="0"/>
              <a:t> des </a:t>
            </a:r>
            <a:r>
              <a:rPr lang="de-CH" altLang="de-DE" sz="2400" dirty="0" err="1"/>
              <a:t>forces</a:t>
            </a:r>
            <a:r>
              <a:rPr lang="de-CH" altLang="de-DE" sz="2400" dirty="0"/>
              <a:t> </a:t>
            </a:r>
            <a:r>
              <a:rPr lang="de-CH" altLang="de-DE" sz="2400" dirty="0" err="1"/>
              <a:t>qui</a:t>
            </a:r>
            <a:r>
              <a:rPr lang="de-CH" altLang="de-DE" sz="2400" dirty="0"/>
              <a:t> </a:t>
            </a:r>
            <a:r>
              <a:rPr lang="de-CH" altLang="de-DE" sz="2400" dirty="0" err="1"/>
              <a:t>tendent</a:t>
            </a:r>
            <a:r>
              <a:rPr lang="de-CH" altLang="de-DE" sz="2400" dirty="0"/>
              <a:t> </a:t>
            </a:r>
            <a:r>
              <a:rPr lang="de-CH" altLang="de-DE" sz="2400" dirty="0" err="1"/>
              <a:t>vers</a:t>
            </a:r>
            <a:r>
              <a:rPr lang="de-CH" altLang="de-DE" sz="2400" dirty="0"/>
              <a:t> </a:t>
            </a:r>
            <a:r>
              <a:rPr lang="de-CH" altLang="de-DE" sz="2400" dirty="0" err="1"/>
              <a:t>ce</a:t>
            </a:r>
            <a:r>
              <a:rPr lang="de-CH" altLang="de-DE" sz="2400" dirty="0"/>
              <a:t> </a:t>
            </a:r>
            <a:r>
              <a:rPr lang="de-CH" altLang="de-DE" sz="2400" dirty="0" err="1"/>
              <a:t>point</a:t>
            </a:r>
            <a:r>
              <a:rPr lang="de-CH" altLang="de-DE" sz="2400" dirty="0"/>
              <a:t> </a:t>
            </a:r>
            <a:r>
              <a:rPr lang="de-CH" altLang="de-DE" sz="2400" dirty="0" err="1"/>
              <a:t>d’équilibre</a:t>
            </a:r>
            <a:r>
              <a:rPr lang="de-CH" altLang="de-DE" sz="2400" dirty="0"/>
              <a:t>. (</a:t>
            </a:r>
            <a:r>
              <a:rPr lang="de-CH" altLang="de-DE" sz="2400" dirty="0" err="1"/>
              <a:t>voir</a:t>
            </a:r>
            <a:r>
              <a:rPr lang="de-CH" altLang="de-DE" sz="2400" dirty="0"/>
              <a:t> </a:t>
            </a:r>
            <a:r>
              <a:rPr lang="de-CH" altLang="de-DE" sz="2400" dirty="0" err="1"/>
              <a:t>page</a:t>
            </a:r>
            <a:r>
              <a:rPr lang="de-CH" altLang="de-DE" sz="2400" dirty="0"/>
              <a:t> </a:t>
            </a:r>
            <a:r>
              <a:rPr lang="de-CH" altLang="de-DE" sz="2400" dirty="0" err="1"/>
              <a:t>suivante</a:t>
            </a:r>
            <a:r>
              <a:rPr lang="de-CH" altLang="de-DE" sz="2400" dirty="0"/>
              <a:t>)</a:t>
            </a:r>
          </a:p>
          <a:p>
            <a:pPr eaLnBrk="1" hangingPunct="1">
              <a:buFontTx/>
              <a:buChar char="•"/>
            </a:pPr>
            <a:endParaRPr lang="de-CH" altLang="de-DE"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1" name="Rectangle 3">
            <a:extLst>
              <a:ext uri="{FF2B5EF4-FFF2-40B4-BE49-F238E27FC236}">
                <a16:creationId xmlns:a16="http://schemas.microsoft.com/office/drawing/2014/main" id="{6FAA6115-4E3C-C322-C982-A6A042CE31C3}"/>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1202" name="Rectangle 2">
            <a:extLst>
              <a:ext uri="{FF2B5EF4-FFF2-40B4-BE49-F238E27FC236}">
                <a16:creationId xmlns:a16="http://schemas.microsoft.com/office/drawing/2014/main" id="{338B6192-C038-623B-7364-4361F26F37CA}"/>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1203" name="Text Box 7">
            <a:extLst>
              <a:ext uri="{FF2B5EF4-FFF2-40B4-BE49-F238E27FC236}">
                <a16:creationId xmlns:a16="http://schemas.microsoft.com/office/drawing/2014/main" id="{37889820-CC29-CCBD-3FFE-56DE49B634D0}"/>
              </a:ext>
            </a:extLst>
          </p:cNvPr>
          <p:cNvSpPr txBox="1">
            <a:spLocks noChangeArrowheads="1"/>
          </p:cNvSpPr>
          <p:nvPr/>
        </p:nvSpPr>
        <p:spPr bwMode="auto">
          <a:xfrm>
            <a:off x="344488" y="1000125"/>
            <a:ext cx="829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t>Dans cet exemple (marché du lait), l’équilibre de marché se situe à CHF 2.- et 100 000 litres. </a:t>
            </a:r>
          </a:p>
        </p:txBody>
      </p:sp>
      <p:pic>
        <p:nvPicPr>
          <p:cNvPr id="51204" name="Image 1">
            <a:extLst>
              <a:ext uri="{FF2B5EF4-FFF2-40B4-BE49-F238E27FC236}">
                <a16:creationId xmlns:a16="http://schemas.microsoft.com/office/drawing/2014/main" id="{414D4276-730E-C9FE-927B-266BB466BA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538" y="2205038"/>
            <a:ext cx="4352925" cy="365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5" name="Rectangle 3">
            <a:extLst>
              <a:ext uri="{FF2B5EF4-FFF2-40B4-BE49-F238E27FC236}">
                <a16:creationId xmlns:a16="http://schemas.microsoft.com/office/drawing/2014/main" id="{6AB00022-1CEB-4456-45BA-D1CEB309FDE5}"/>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2226" name="Rectangle 2">
            <a:extLst>
              <a:ext uri="{FF2B5EF4-FFF2-40B4-BE49-F238E27FC236}">
                <a16:creationId xmlns:a16="http://schemas.microsoft.com/office/drawing/2014/main" id="{AE0E84DA-BF45-2AD7-F2FB-CD5A026DC79D}"/>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2227" name="Text Box 7">
            <a:extLst>
              <a:ext uri="{FF2B5EF4-FFF2-40B4-BE49-F238E27FC236}">
                <a16:creationId xmlns:a16="http://schemas.microsoft.com/office/drawing/2014/main" id="{49676264-DCB7-ED4A-C87C-CFCD264F14E7}"/>
              </a:ext>
            </a:extLst>
          </p:cNvPr>
          <p:cNvSpPr txBox="1">
            <a:spLocks noChangeArrowheads="1"/>
          </p:cNvSpPr>
          <p:nvPr/>
        </p:nvSpPr>
        <p:spPr bwMode="auto">
          <a:xfrm>
            <a:off x="344488" y="1143000"/>
            <a:ext cx="8299450" cy="297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dirty="0" err="1"/>
              <a:t>Un</a:t>
            </a:r>
            <a:r>
              <a:rPr lang="de-CH" altLang="de-DE" sz="2400" dirty="0"/>
              <a:t> </a:t>
            </a:r>
            <a:r>
              <a:rPr lang="de-CH" altLang="de-DE" sz="2400" dirty="0" err="1"/>
              <a:t>déséquilibre</a:t>
            </a:r>
            <a:r>
              <a:rPr lang="de-CH" altLang="de-DE" sz="2400" dirty="0"/>
              <a:t> </a:t>
            </a:r>
            <a:r>
              <a:rPr lang="de-CH" altLang="de-DE" sz="2400" dirty="0" err="1"/>
              <a:t>survient</a:t>
            </a:r>
            <a:r>
              <a:rPr lang="de-CH" altLang="de-DE" sz="2400" dirty="0"/>
              <a:t> </a:t>
            </a:r>
            <a:r>
              <a:rPr lang="de-CH" altLang="de-DE" sz="2400" dirty="0" err="1"/>
              <a:t>lorsque</a:t>
            </a:r>
            <a:r>
              <a:rPr lang="de-CH" altLang="de-DE" sz="2400" dirty="0"/>
              <a:t> le </a:t>
            </a:r>
            <a:r>
              <a:rPr lang="de-CH" altLang="de-DE" sz="2400" dirty="0" err="1"/>
              <a:t>prix</a:t>
            </a:r>
            <a:r>
              <a:rPr lang="de-CH" altLang="de-DE" sz="2400" dirty="0"/>
              <a:t> </a:t>
            </a:r>
            <a:r>
              <a:rPr lang="de-CH" altLang="de-DE" sz="2400" dirty="0" err="1"/>
              <a:t>est</a:t>
            </a:r>
            <a:r>
              <a:rPr lang="de-CH" altLang="de-DE" sz="2400" dirty="0"/>
              <a:t> au-</a:t>
            </a:r>
            <a:r>
              <a:rPr lang="de-CH" altLang="de-DE" sz="2400" dirty="0" err="1"/>
              <a:t>delà</a:t>
            </a:r>
            <a:r>
              <a:rPr lang="de-CH" altLang="de-DE" sz="2400" dirty="0"/>
              <a:t> du </a:t>
            </a:r>
            <a:r>
              <a:rPr lang="de-CH" altLang="de-DE" sz="2400" err="1"/>
              <a:t>prix</a:t>
            </a:r>
            <a:r>
              <a:rPr lang="de-CH" altLang="de-DE" sz="2400"/>
              <a:t> d’équilibre : </a:t>
            </a:r>
            <a:r>
              <a:rPr lang="de-CH" altLang="de-DE" sz="2400" dirty="0"/>
              <a:t>la </a:t>
            </a:r>
            <a:r>
              <a:rPr lang="de-CH" altLang="de-DE" sz="2400" dirty="0" err="1"/>
              <a:t>conséquence</a:t>
            </a:r>
            <a:r>
              <a:rPr lang="de-CH" altLang="de-DE" sz="2400" dirty="0"/>
              <a:t> </a:t>
            </a:r>
            <a:r>
              <a:rPr lang="de-CH" altLang="de-DE" sz="2400" dirty="0" err="1"/>
              <a:t>est</a:t>
            </a:r>
            <a:r>
              <a:rPr lang="de-CH" altLang="de-DE" sz="2400" dirty="0"/>
              <a:t> </a:t>
            </a:r>
            <a:r>
              <a:rPr lang="de-CH" altLang="de-DE" sz="2400" dirty="0" err="1"/>
              <a:t>l’</a:t>
            </a:r>
            <a:r>
              <a:rPr lang="de-CH" altLang="de-DE" sz="2400" b="1" dirty="0" err="1"/>
              <a:t>excédent</a:t>
            </a:r>
            <a:r>
              <a:rPr lang="de-CH" altLang="de-DE" sz="2400" b="1" dirty="0"/>
              <a:t> </a:t>
            </a:r>
            <a:r>
              <a:rPr lang="de-CH" altLang="de-DE" sz="2400" b="1" dirty="0" err="1"/>
              <a:t>d’offre</a:t>
            </a:r>
            <a:r>
              <a:rPr lang="de-CH" altLang="de-DE" sz="2400" dirty="0"/>
              <a:t>. </a:t>
            </a:r>
          </a:p>
          <a:p>
            <a:pPr eaLnBrk="1" hangingPunct="1"/>
            <a:r>
              <a:rPr lang="de-CH" altLang="de-DE" sz="2300" dirty="0"/>
              <a:t>				</a:t>
            </a:r>
            <a:endParaRPr lang="de-CH" altLang="de-DE" sz="2300" b="1" dirty="0"/>
          </a:p>
          <a:p>
            <a:pPr eaLnBrk="1" hangingPunct="1"/>
            <a:endParaRPr lang="de-CH" altLang="de-DE" sz="2300" b="1" dirty="0"/>
          </a:p>
          <a:p>
            <a:pPr eaLnBrk="1" hangingPunct="1"/>
            <a:endParaRPr lang="de-CH" altLang="de-DE" sz="2300" b="1" dirty="0"/>
          </a:p>
          <a:p>
            <a:pPr eaLnBrk="1" hangingPunct="1"/>
            <a:endParaRPr lang="de-CH" altLang="de-DE" sz="2300" b="1" dirty="0"/>
          </a:p>
          <a:p>
            <a:pPr eaLnBrk="1" hangingPunct="1"/>
            <a:endParaRPr lang="de-CH" altLang="de-DE" sz="2300" b="1" dirty="0"/>
          </a:p>
          <a:p>
            <a:pPr eaLnBrk="1" hangingPunct="1"/>
            <a:r>
              <a:rPr lang="de-CH" altLang="de-DE" sz="2400" b="1" dirty="0"/>
              <a:t>				</a:t>
            </a:r>
          </a:p>
        </p:txBody>
      </p:sp>
      <p:pic>
        <p:nvPicPr>
          <p:cNvPr id="52228" name="Image 5">
            <a:extLst>
              <a:ext uri="{FF2B5EF4-FFF2-40B4-BE49-F238E27FC236}">
                <a16:creationId xmlns:a16="http://schemas.microsoft.com/office/drawing/2014/main" id="{BC273EB8-A133-D8C9-F7F1-40D05592BC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538" y="2205038"/>
            <a:ext cx="4352925" cy="365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49" name="Rectangle 3">
            <a:extLst>
              <a:ext uri="{FF2B5EF4-FFF2-40B4-BE49-F238E27FC236}">
                <a16:creationId xmlns:a16="http://schemas.microsoft.com/office/drawing/2014/main" id="{2E466BA2-4C23-A14E-6A6E-DBD068C5E481}"/>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DE" altLang="de-DE" sz="2400" b="1">
                <a:solidFill>
                  <a:schemeClr val="bg1"/>
                </a:solidFill>
              </a:rPr>
              <a:t>2</a:t>
            </a:r>
          </a:p>
        </p:txBody>
      </p:sp>
      <p:sp>
        <p:nvSpPr>
          <p:cNvPr id="53250" name="Rectangle 2">
            <a:extLst>
              <a:ext uri="{FF2B5EF4-FFF2-40B4-BE49-F238E27FC236}">
                <a16:creationId xmlns:a16="http://schemas.microsoft.com/office/drawing/2014/main" id="{BA20A430-7DC2-DA1B-63CB-68BA901212BD}"/>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3251" name="Text Box 7">
            <a:extLst>
              <a:ext uri="{FF2B5EF4-FFF2-40B4-BE49-F238E27FC236}">
                <a16:creationId xmlns:a16="http://schemas.microsoft.com/office/drawing/2014/main" id="{A3BE834B-CEAE-E0A8-1AE5-237CC6ADD6FD}"/>
              </a:ext>
            </a:extLst>
          </p:cNvPr>
          <p:cNvSpPr txBox="1">
            <a:spLocks noChangeArrowheads="1"/>
          </p:cNvSpPr>
          <p:nvPr/>
        </p:nvSpPr>
        <p:spPr bwMode="auto">
          <a:xfrm>
            <a:off x="344488" y="2800350"/>
            <a:ext cx="8299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a:t>Pour ne pas devoir stocker le lait invendu, les offreurs vont descendre la production de lait jusqu’à atteindre l’équilibre de marché.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3" name="Rectangle 3">
            <a:extLst>
              <a:ext uri="{FF2B5EF4-FFF2-40B4-BE49-F238E27FC236}">
                <a16:creationId xmlns:a16="http://schemas.microsoft.com/office/drawing/2014/main" id="{F84E4E57-E217-F701-AF21-66EA8862799A}"/>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4274" name="Rectangle 2">
            <a:extLst>
              <a:ext uri="{FF2B5EF4-FFF2-40B4-BE49-F238E27FC236}">
                <a16:creationId xmlns:a16="http://schemas.microsoft.com/office/drawing/2014/main" id="{409D6689-D32C-C41C-EA8D-DA9B530AA709}"/>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4275" name="Text Box 7">
            <a:extLst>
              <a:ext uri="{FF2B5EF4-FFF2-40B4-BE49-F238E27FC236}">
                <a16:creationId xmlns:a16="http://schemas.microsoft.com/office/drawing/2014/main" id="{A2BCCE6B-5522-FF14-D4AD-5E597F1E3E96}"/>
              </a:ext>
            </a:extLst>
          </p:cNvPr>
          <p:cNvSpPr txBox="1">
            <a:spLocks noChangeArrowheads="1"/>
          </p:cNvSpPr>
          <p:nvPr/>
        </p:nvSpPr>
        <p:spPr bwMode="auto">
          <a:xfrm>
            <a:off x="344488" y="1143000"/>
            <a:ext cx="829945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300"/>
              <a:t>Un autre déséquilibre survient lorsque le prix est en dessous du prix d’équilibre : la conséquence est l’</a:t>
            </a:r>
            <a:r>
              <a:rPr lang="de-CH" altLang="de-DE" sz="2300" b="1"/>
              <a:t>excédent de demande</a:t>
            </a:r>
            <a:r>
              <a:rPr lang="de-CH" altLang="de-DE" sz="2300"/>
              <a:t>. </a:t>
            </a:r>
          </a:p>
          <a:p>
            <a:pPr eaLnBrk="1" hangingPunct="1"/>
            <a:r>
              <a:rPr lang="de-CH" altLang="de-DE" sz="2400" b="1"/>
              <a:t>				</a:t>
            </a:r>
          </a:p>
        </p:txBody>
      </p:sp>
      <p:sp>
        <p:nvSpPr>
          <p:cNvPr id="54276" name="Text Box 7">
            <a:extLst>
              <a:ext uri="{FF2B5EF4-FFF2-40B4-BE49-F238E27FC236}">
                <a16:creationId xmlns:a16="http://schemas.microsoft.com/office/drawing/2014/main" id="{30C0E3F0-7D9B-1FCB-6494-DC74590CCE7F}"/>
              </a:ext>
            </a:extLst>
          </p:cNvPr>
          <p:cNvSpPr txBox="1">
            <a:spLocks noChangeArrowheads="1"/>
          </p:cNvSpPr>
          <p:nvPr/>
        </p:nvSpPr>
        <p:spPr bwMode="auto">
          <a:xfrm>
            <a:off x="344488" y="2800350"/>
            <a:ext cx="8299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a:t>Les demandeurs n’obtiennent pas la quantité demandée du bien et sont disposés à payer davantage jusqu’à ce que le prix d’équilibre soit atteint.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7" name="Rectangle 2">
            <a:extLst>
              <a:ext uri="{FF2B5EF4-FFF2-40B4-BE49-F238E27FC236}">
                <a16:creationId xmlns:a16="http://schemas.microsoft.com/office/drawing/2014/main" id="{E1FD739A-9945-B3A4-A8FC-A1BF8A434975}"/>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5298" name="Rectangle 3">
            <a:extLst>
              <a:ext uri="{FF2B5EF4-FFF2-40B4-BE49-F238E27FC236}">
                <a16:creationId xmlns:a16="http://schemas.microsoft.com/office/drawing/2014/main" id="{C5F92A3C-BEE7-2615-B749-3614D5E9E95E}"/>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DE" altLang="de-DE" sz="2400" b="1">
                <a:solidFill>
                  <a:schemeClr val="bg1"/>
                </a:solidFill>
              </a:rPr>
              <a:t>2</a:t>
            </a:r>
          </a:p>
        </p:txBody>
      </p:sp>
      <p:sp>
        <p:nvSpPr>
          <p:cNvPr id="55299" name="Text Box 7">
            <a:extLst>
              <a:ext uri="{FF2B5EF4-FFF2-40B4-BE49-F238E27FC236}">
                <a16:creationId xmlns:a16="http://schemas.microsoft.com/office/drawing/2014/main" id="{6B7AD935-14C4-AC6E-43E4-F80549D990C0}"/>
              </a:ext>
            </a:extLst>
          </p:cNvPr>
          <p:cNvSpPr txBox="1">
            <a:spLocks noChangeArrowheads="1"/>
          </p:cNvSpPr>
          <p:nvPr/>
        </p:nvSpPr>
        <p:spPr bwMode="auto">
          <a:xfrm>
            <a:off x="344488" y="1143000"/>
            <a:ext cx="829945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t>Modifications de l’équilibre de marché :</a:t>
            </a:r>
          </a:p>
          <a:p>
            <a:pPr eaLnBrk="1" hangingPunct="1">
              <a:buFontTx/>
              <a:buChar char="•"/>
            </a:pPr>
            <a:endParaRPr lang="de-CH" altLang="de-DE" sz="2400"/>
          </a:p>
          <a:p>
            <a:pPr eaLnBrk="1" hangingPunct="1">
              <a:buFontTx/>
              <a:buChar char="•"/>
            </a:pPr>
            <a:r>
              <a:rPr lang="de-CH" altLang="de-DE" sz="2400"/>
              <a:t>Les courbes de l’offre et de la demande peuvent se déplacer en fonction des facteurs d’influence.</a:t>
            </a:r>
          </a:p>
          <a:p>
            <a:pPr eaLnBrk="1" hangingPunct="1">
              <a:buFontTx/>
              <a:buChar char="•"/>
            </a:pPr>
            <a:endParaRPr lang="de-CH" altLang="de-DE" sz="2400"/>
          </a:p>
          <a:p>
            <a:pPr eaLnBrk="1" hangingPunct="1">
              <a:buFontTx/>
              <a:buChar char="•"/>
            </a:pPr>
            <a:r>
              <a:rPr lang="de-CH" altLang="de-DE" sz="2400"/>
              <a:t>Quantités et prix s’adaptent jusqu’à ce que soit atteint l’équilibre de marché, à l’intersection des courbes d’offre et de demande.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1" name="Rectangle 2">
            <a:extLst>
              <a:ext uri="{FF2B5EF4-FFF2-40B4-BE49-F238E27FC236}">
                <a16:creationId xmlns:a16="http://schemas.microsoft.com/office/drawing/2014/main" id="{8EFDB5D2-C777-169B-8BE1-F7B2E0971C2A}"/>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6322" name="Rectangle 3">
            <a:extLst>
              <a:ext uri="{FF2B5EF4-FFF2-40B4-BE49-F238E27FC236}">
                <a16:creationId xmlns:a16="http://schemas.microsoft.com/office/drawing/2014/main" id="{1D8693EB-CE3C-05B6-0B94-8CCC79779B34}"/>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6323" name="Text Box 7">
            <a:extLst>
              <a:ext uri="{FF2B5EF4-FFF2-40B4-BE49-F238E27FC236}">
                <a16:creationId xmlns:a16="http://schemas.microsoft.com/office/drawing/2014/main" id="{32F09FA6-A365-6A43-121E-5602FC32BEC5}"/>
              </a:ext>
            </a:extLst>
          </p:cNvPr>
          <p:cNvSpPr txBox="1">
            <a:spLocks noChangeArrowheads="1"/>
          </p:cNvSpPr>
          <p:nvPr/>
        </p:nvSpPr>
        <p:spPr bwMode="auto">
          <a:xfrm>
            <a:off x="344488" y="908050"/>
            <a:ext cx="82994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t>Modification de l’équilibre du marché. L’exemple du lait.</a:t>
            </a:r>
            <a:endParaRPr lang="de-CH" altLang="de-DE" sz="2400" b="1"/>
          </a:p>
          <a:p>
            <a:pPr eaLnBrk="1" hangingPunct="1">
              <a:buFontTx/>
              <a:buChar char="•"/>
            </a:pPr>
            <a:endParaRPr lang="de-CH" altLang="de-DE" sz="2400"/>
          </a:p>
          <a:p>
            <a:pPr eaLnBrk="1" hangingPunct="1">
              <a:buFontTx/>
              <a:buChar char="•"/>
            </a:pPr>
            <a:r>
              <a:rPr lang="de-CH" altLang="de-DE" sz="2400"/>
              <a:t>Si le prix du foin augmente, le prix de production du lait augmente, alors les producteurs vont proposer moins de lait pour le même prix. La courbe de l’offre se déplace vers la gauche.</a:t>
            </a:r>
            <a:r>
              <a:rPr lang="de-CH" altLang="de-DE" sz="2400">
                <a:sym typeface="Wingdings" pitchFamily="2" charset="2"/>
              </a:rPr>
              <a:t>   </a:t>
            </a:r>
            <a:endParaRPr lang="de-CH" altLang="de-DE" sz="2400"/>
          </a:p>
        </p:txBody>
      </p:sp>
      <p:pic>
        <p:nvPicPr>
          <p:cNvPr id="56324" name="Image 1">
            <a:extLst>
              <a:ext uri="{FF2B5EF4-FFF2-40B4-BE49-F238E27FC236}">
                <a16:creationId xmlns:a16="http://schemas.microsoft.com/office/drawing/2014/main" id="{23771F4D-555A-4EC3-9E02-F606359116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5900" y="3216275"/>
            <a:ext cx="3632200"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E906CF3D-6456-7AFD-95D3-8391825AE625}"/>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7346" name="Rectangle 3">
            <a:extLst>
              <a:ext uri="{FF2B5EF4-FFF2-40B4-BE49-F238E27FC236}">
                <a16:creationId xmlns:a16="http://schemas.microsoft.com/office/drawing/2014/main" id="{0BD2F011-80F7-E64F-AEF4-B02F2580DF28}"/>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46084" name="Text Box 7">
            <a:extLst>
              <a:ext uri="{FF2B5EF4-FFF2-40B4-BE49-F238E27FC236}">
                <a16:creationId xmlns:a16="http://schemas.microsoft.com/office/drawing/2014/main" id="{E02FCA4C-894C-6D28-2098-6AC410C31025}"/>
              </a:ext>
            </a:extLst>
          </p:cNvPr>
          <p:cNvSpPr txBox="1">
            <a:spLocks noChangeArrowheads="1"/>
          </p:cNvSpPr>
          <p:nvPr/>
        </p:nvSpPr>
        <p:spPr bwMode="auto">
          <a:xfrm>
            <a:off x="344488" y="928688"/>
            <a:ext cx="8299450" cy="1200150"/>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indent="0" eaLnBrk="1" hangingPunct="1">
              <a:defRPr/>
            </a:pPr>
            <a:endParaRPr lang="de-CH" altLang="de-DE" sz="2400" dirty="0"/>
          </a:p>
          <a:p>
            <a:pPr eaLnBrk="1" hangingPunct="1">
              <a:buFontTx/>
              <a:buChar char="•"/>
              <a:defRPr/>
            </a:pPr>
            <a:r>
              <a:rPr lang="de-CH" altLang="de-DE" sz="2400" dirty="0"/>
              <a:t>Après le </a:t>
            </a:r>
            <a:r>
              <a:rPr lang="de-CH" altLang="de-DE" sz="2400" dirty="0" err="1"/>
              <a:t>déplacement</a:t>
            </a:r>
            <a:r>
              <a:rPr lang="de-CH" altLang="de-DE" sz="2400" dirty="0"/>
              <a:t> de la </a:t>
            </a:r>
            <a:r>
              <a:rPr lang="de-CH" altLang="de-DE" sz="2400" dirty="0" err="1"/>
              <a:t>courbe</a:t>
            </a:r>
            <a:r>
              <a:rPr lang="de-CH" altLang="de-DE" sz="2400" dirty="0"/>
              <a:t> de </a:t>
            </a:r>
            <a:r>
              <a:rPr lang="de-CH" altLang="de-DE" sz="2400" dirty="0" err="1"/>
              <a:t>l’offre</a:t>
            </a:r>
            <a:r>
              <a:rPr lang="de-CH" altLang="de-DE" sz="2400" dirty="0"/>
              <a:t>, </a:t>
            </a:r>
            <a:r>
              <a:rPr lang="de-CH" altLang="de-DE" sz="2400" dirty="0" err="1"/>
              <a:t>s’installe</a:t>
            </a:r>
            <a:r>
              <a:rPr lang="de-CH" altLang="de-DE" sz="2400" dirty="0"/>
              <a:t> </a:t>
            </a:r>
            <a:r>
              <a:rPr lang="de-CH" altLang="de-DE" sz="2400" dirty="0" err="1"/>
              <a:t>un</a:t>
            </a:r>
            <a:r>
              <a:rPr lang="de-CH" altLang="de-DE" sz="2400" dirty="0"/>
              <a:t> </a:t>
            </a:r>
            <a:r>
              <a:rPr lang="de-CH" altLang="de-DE" sz="2400" dirty="0" err="1"/>
              <a:t>nouvel</a:t>
            </a:r>
            <a:r>
              <a:rPr lang="de-CH" altLang="de-DE" sz="2400" dirty="0"/>
              <a:t> </a:t>
            </a:r>
            <a:r>
              <a:rPr lang="de-CH" altLang="de-DE" sz="2400" dirty="0" err="1"/>
              <a:t>équilibre</a:t>
            </a:r>
            <a:r>
              <a:rPr lang="de-CH" altLang="de-DE" sz="2400" dirty="0"/>
              <a:t> de </a:t>
            </a:r>
            <a:r>
              <a:rPr lang="de-CH" altLang="de-DE" sz="2400" dirty="0" err="1"/>
              <a:t>marché</a:t>
            </a:r>
            <a:r>
              <a:rPr lang="de-CH" altLang="de-DE" sz="2400" dirty="0"/>
              <a:t> en p</a:t>
            </a:r>
            <a:r>
              <a:rPr lang="de-CH" altLang="de-DE" sz="2400" baseline="-25000" dirty="0"/>
              <a:t>2</a:t>
            </a:r>
            <a:r>
              <a:rPr lang="de-CH" altLang="de-DE" sz="2400" dirty="0"/>
              <a:t> et q</a:t>
            </a:r>
            <a:r>
              <a:rPr lang="de-CH" altLang="de-DE" sz="2400" baseline="-25000" dirty="0"/>
              <a:t>2</a:t>
            </a:r>
            <a:r>
              <a:rPr lang="de-CH" altLang="de-DE" sz="2400" dirty="0"/>
              <a:t>.</a:t>
            </a:r>
          </a:p>
        </p:txBody>
      </p:sp>
      <p:pic>
        <p:nvPicPr>
          <p:cNvPr id="57348" name="Image 5">
            <a:extLst>
              <a:ext uri="{FF2B5EF4-FFF2-40B4-BE49-F238E27FC236}">
                <a16:creationId xmlns:a16="http://schemas.microsoft.com/office/drawing/2014/main" id="{FC324192-BBAC-737F-04B1-3ED9E00271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5900" y="3216275"/>
            <a:ext cx="3632200"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Text Box 7">
            <a:extLst>
              <a:ext uri="{FF2B5EF4-FFF2-40B4-BE49-F238E27FC236}">
                <a16:creationId xmlns:a16="http://schemas.microsoft.com/office/drawing/2014/main" id="{17BCFA5A-C6B2-1589-63B5-B026FF76A286}"/>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30722" name="Text Box 10">
            <a:extLst>
              <a:ext uri="{FF2B5EF4-FFF2-40B4-BE49-F238E27FC236}">
                <a16:creationId xmlns:a16="http://schemas.microsoft.com/office/drawing/2014/main" id="{3E306464-0C26-93F5-0DA0-8CEC20A6EAB6}"/>
              </a:ext>
            </a:extLst>
          </p:cNvPr>
          <p:cNvSpPr txBox="1">
            <a:spLocks noChangeArrowheads="1"/>
          </p:cNvSpPr>
          <p:nvPr/>
        </p:nvSpPr>
        <p:spPr bwMode="auto">
          <a:xfrm>
            <a:off x="323850" y="1111250"/>
            <a:ext cx="829945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t>Structure du chapitre :</a:t>
            </a:r>
          </a:p>
          <a:p>
            <a:pPr eaLnBrk="1" hangingPunct="1"/>
            <a:endParaRPr lang="de-CH" altLang="de-DE" sz="2400" b="1">
              <a:solidFill>
                <a:srgbClr val="FFCC00"/>
              </a:solidFill>
            </a:endParaRPr>
          </a:p>
          <a:p>
            <a:pPr eaLnBrk="1" hangingPunct="1"/>
            <a:r>
              <a:rPr lang="de-CH" altLang="de-DE" sz="2400" b="1">
                <a:solidFill>
                  <a:srgbClr val="A33A6A"/>
                </a:solidFill>
              </a:rPr>
              <a:t>1. </a:t>
            </a:r>
            <a:r>
              <a:rPr lang="fr-FR" altLang="de-DE" sz="2400" b="1">
                <a:solidFill>
                  <a:srgbClr val="A33A6A"/>
                </a:solidFill>
              </a:rPr>
              <a:t>Décisions en situation de rareté</a:t>
            </a:r>
            <a:endParaRPr lang="de-CH" altLang="de-DE" sz="2400" b="1">
              <a:solidFill>
                <a:srgbClr val="A33A6A"/>
              </a:solidFill>
            </a:endParaRPr>
          </a:p>
          <a:p>
            <a:pPr eaLnBrk="1" hangingPunct="1"/>
            <a:r>
              <a:rPr lang="de-CH" altLang="de-DE" sz="2400"/>
              <a:t>2. La demande</a:t>
            </a:r>
          </a:p>
          <a:p>
            <a:pPr eaLnBrk="1" hangingPunct="1"/>
            <a:r>
              <a:rPr lang="de-CH" altLang="de-DE" sz="2400"/>
              <a:t>3. L’offre</a:t>
            </a:r>
          </a:p>
          <a:p>
            <a:pPr eaLnBrk="1" hangingPunct="1"/>
            <a:r>
              <a:rPr lang="de-CH" altLang="de-DE" sz="2400"/>
              <a:t>4. Le marché</a:t>
            </a:r>
          </a:p>
          <a:p>
            <a:pPr eaLnBrk="1" hangingPunct="1"/>
            <a:r>
              <a:rPr lang="de-CH" altLang="de-DE" sz="2400"/>
              <a:t>5. L’économie globale</a:t>
            </a:r>
          </a:p>
        </p:txBody>
      </p:sp>
      <p:sp>
        <p:nvSpPr>
          <p:cNvPr id="30723" name="Rectangle 2">
            <a:extLst>
              <a:ext uri="{FF2B5EF4-FFF2-40B4-BE49-F238E27FC236}">
                <a16:creationId xmlns:a16="http://schemas.microsoft.com/office/drawing/2014/main" id="{CFDC97E0-9C3D-6B3C-D94A-2BA3EB6DF832}"/>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sz="2400" b="1">
              <a:solidFill>
                <a:schemeClr val="bg1"/>
              </a:solidFill>
            </a:endParaRPr>
          </a:p>
        </p:txBody>
      </p:sp>
      <p:sp>
        <p:nvSpPr>
          <p:cNvPr id="30724" name="Rectangle 3">
            <a:extLst>
              <a:ext uri="{FF2B5EF4-FFF2-40B4-BE49-F238E27FC236}">
                <a16:creationId xmlns:a16="http://schemas.microsoft.com/office/drawing/2014/main" id="{A5426DDF-C85B-25E6-5B5D-B0E4F30410B5}"/>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69" name="Rectangle 2">
            <a:extLst>
              <a:ext uri="{FF2B5EF4-FFF2-40B4-BE49-F238E27FC236}">
                <a16:creationId xmlns:a16="http://schemas.microsoft.com/office/drawing/2014/main" id="{36B81F20-D94B-1585-7E60-CF5B56EB9740}"/>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8370" name="Rectangle 3">
            <a:extLst>
              <a:ext uri="{FF2B5EF4-FFF2-40B4-BE49-F238E27FC236}">
                <a16:creationId xmlns:a16="http://schemas.microsoft.com/office/drawing/2014/main" id="{1E5A3692-9702-25C9-487D-D0D487F027FC}"/>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8371" name="Text Box 7">
            <a:extLst>
              <a:ext uri="{FF2B5EF4-FFF2-40B4-BE49-F238E27FC236}">
                <a16:creationId xmlns:a16="http://schemas.microsoft.com/office/drawing/2014/main" id="{C9F17D58-18EF-F037-4E88-23F54DD2D832}"/>
              </a:ext>
            </a:extLst>
          </p:cNvPr>
          <p:cNvSpPr txBox="1">
            <a:spLocks noChangeArrowheads="1"/>
          </p:cNvSpPr>
          <p:nvPr/>
        </p:nvSpPr>
        <p:spPr bwMode="auto">
          <a:xfrm>
            <a:off x="323850" y="4300538"/>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sym typeface="Wingdings" pitchFamily="2" charset="2"/>
              </a:rPr>
              <a:t> </a:t>
            </a:r>
            <a:r>
              <a:rPr lang="fr-FR" altLang="de-DE" sz="2400" b="1" i="1">
                <a:sym typeface="Wingdings" pitchFamily="2" charset="2"/>
              </a:rPr>
              <a:t>Élasticité</a:t>
            </a:r>
          </a:p>
          <a:p>
            <a:pPr eaLnBrk="1" hangingPunct="1"/>
            <a:r>
              <a:rPr lang="fr-FR" altLang="de-DE" sz="2400">
                <a:sym typeface="Wingdings" pitchFamily="2" charset="2"/>
              </a:rPr>
              <a:t>Indicateur de la réaction d’une variable aux fluctuations d’une autre variable économique.</a:t>
            </a:r>
            <a:r>
              <a:rPr lang="de-CH" altLang="de-DE" sz="2400"/>
              <a:t>		</a:t>
            </a:r>
            <a:endParaRPr lang="de-CH" altLang="de-DE" sz="2400" i="1"/>
          </a:p>
        </p:txBody>
      </p:sp>
      <p:sp>
        <p:nvSpPr>
          <p:cNvPr id="47109" name="Text Box 7">
            <a:extLst>
              <a:ext uri="{FF2B5EF4-FFF2-40B4-BE49-F238E27FC236}">
                <a16:creationId xmlns:a16="http://schemas.microsoft.com/office/drawing/2014/main" id="{E25B95C3-AB20-69FD-84A3-9A76A54E93A0}"/>
              </a:ext>
            </a:extLst>
          </p:cNvPr>
          <p:cNvSpPr txBox="1">
            <a:spLocks noChangeArrowheads="1"/>
          </p:cNvSpPr>
          <p:nvPr/>
        </p:nvSpPr>
        <p:spPr bwMode="auto">
          <a:xfrm>
            <a:off x="344488" y="1143000"/>
            <a:ext cx="8299450" cy="2678113"/>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de-CH" altLang="de-DE" sz="2400" dirty="0" err="1"/>
              <a:t>Modifications</a:t>
            </a:r>
            <a:r>
              <a:rPr lang="de-CH" altLang="de-DE" sz="2400" dirty="0"/>
              <a:t> de </a:t>
            </a:r>
            <a:r>
              <a:rPr lang="de-CH" altLang="de-DE" sz="2400" dirty="0" err="1"/>
              <a:t>l’équilibre</a:t>
            </a:r>
            <a:r>
              <a:rPr lang="de-CH" altLang="de-DE" sz="2400" dirty="0"/>
              <a:t> de </a:t>
            </a:r>
            <a:r>
              <a:rPr lang="de-CH" altLang="de-DE" sz="2400" dirty="0" err="1"/>
              <a:t>marché</a:t>
            </a:r>
            <a:r>
              <a:rPr lang="de-CH" altLang="de-DE" sz="2400" dirty="0"/>
              <a:t> :</a:t>
            </a:r>
            <a:endParaRPr lang="de-CH" altLang="de-DE" sz="2400" b="1" dirty="0"/>
          </a:p>
          <a:p>
            <a:pPr eaLnBrk="1" hangingPunct="1">
              <a:buFontTx/>
              <a:buChar char="•"/>
              <a:defRPr/>
            </a:pPr>
            <a:endParaRPr lang="de-CH" altLang="de-DE" sz="2400" dirty="0"/>
          </a:p>
          <a:p>
            <a:pPr eaLnBrk="1" hangingPunct="1">
              <a:buFont typeface="Calibri" panose="020F0502020204030204" pitchFamily="34" charset="0"/>
              <a:buChar char="•"/>
              <a:defRPr/>
            </a:pPr>
            <a:r>
              <a:rPr lang="de-CH" altLang="de-DE" sz="2400" dirty="0"/>
              <a:t>La </a:t>
            </a:r>
            <a:r>
              <a:rPr lang="de-CH" altLang="de-DE" sz="2400" dirty="0" err="1"/>
              <a:t>modification</a:t>
            </a:r>
            <a:r>
              <a:rPr lang="de-CH" altLang="de-DE" sz="2400" dirty="0"/>
              <a:t> des </a:t>
            </a:r>
            <a:r>
              <a:rPr lang="de-CH" altLang="de-DE" sz="2400" dirty="0" err="1"/>
              <a:t>prix</a:t>
            </a:r>
            <a:r>
              <a:rPr lang="de-CH" altLang="de-DE" sz="2400" dirty="0"/>
              <a:t> et des </a:t>
            </a:r>
            <a:r>
              <a:rPr lang="de-CH" altLang="de-DE" sz="2400" dirty="0" err="1"/>
              <a:t>quantités</a:t>
            </a:r>
            <a:r>
              <a:rPr lang="de-CH" altLang="de-DE" sz="2400" dirty="0"/>
              <a:t> </a:t>
            </a:r>
            <a:r>
              <a:rPr lang="de-CH" altLang="de-DE" sz="2400" dirty="0" err="1"/>
              <a:t>dépend</a:t>
            </a:r>
            <a:r>
              <a:rPr lang="de-CH" altLang="de-DE" sz="2400" dirty="0"/>
              <a:t> de </a:t>
            </a:r>
            <a:r>
              <a:rPr lang="de-CH" altLang="de-DE" sz="2400" dirty="0" err="1"/>
              <a:t>l’</a:t>
            </a:r>
            <a:r>
              <a:rPr lang="de-CH" altLang="de-DE" sz="2400" i="1" dirty="0" err="1"/>
              <a:t>élasticité</a:t>
            </a:r>
            <a:r>
              <a:rPr lang="de-CH" altLang="de-DE" sz="2400" dirty="0"/>
              <a:t> des </a:t>
            </a:r>
            <a:r>
              <a:rPr lang="de-CH" altLang="de-DE" sz="2400" dirty="0" err="1"/>
              <a:t>courbes</a:t>
            </a:r>
            <a:r>
              <a:rPr lang="de-CH" altLang="de-DE" sz="2400" dirty="0"/>
              <a:t> </a:t>
            </a:r>
            <a:r>
              <a:rPr lang="de-CH" altLang="de-DE" sz="2400" dirty="0" err="1"/>
              <a:t>d’offre</a:t>
            </a:r>
            <a:r>
              <a:rPr lang="de-CH" altLang="de-DE" sz="2400" dirty="0"/>
              <a:t> et de </a:t>
            </a:r>
            <a:r>
              <a:rPr lang="de-CH" altLang="de-DE" sz="2400" dirty="0" err="1"/>
              <a:t>demande</a:t>
            </a:r>
            <a:r>
              <a:rPr lang="de-CH" altLang="de-DE" sz="2400" dirty="0"/>
              <a:t>. </a:t>
            </a:r>
          </a:p>
          <a:p>
            <a:pPr marL="0" indent="0" eaLnBrk="1" hangingPunct="1">
              <a:defRPr/>
            </a:pPr>
            <a:endParaRPr lang="de-CH" altLang="de-DE" sz="2400" dirty="0"/>
          </a:p>
          <a:p>
            <a:pPr eaLnBrk="1" hangingPunct="1">
              <a:buFont typeface="Calibri" panose="020F0502020204030204" pitchFamily="34" charset="0"/>
              <a:buChar char="•"/>
              <a:defRPr/>
            </a:pPr>
            <a:r>
              <a:rPr lang="de-CH" altLang="de-DE" sz="2400" dirty="0" err="1"/>
              <a:t>L’élasticité</a:t>
            </a:r>
            <a:r>
              <a:rPr lang="de-CH" altLang="de-DE" sz="2400" dirty="0"/>
              <a:t> du </a:t>
            </a:r>
            <a:r>
              <a:rPr lang="de-CH" altLang="de-DE" sz="2400" dirty="0" err="1"/>
              <a:t>prix</a:t>
            </a:r>
            <a:r>
              <a:rPr lang="de-CH" altLang="de-DE" sz="2400" dirty="0"/>
              <a:t> de la </a:t>
            </a:r>
            <a:r>
              <a:rPr lang="de-CH" altLang="de-DE" sz="2400" dirty="0" err="1"/>
              <a:t>demande</a:t>
            </a:r>
            <a:r>
              <a:rPr lang="de-CH" altLang="de-DE" sz="2400" dirty="0"/>
              <a:t> </a:t>
            </a:r>
            <a:r>
              <a:rPr lang="de-CH" altLang="de-DE" sz="2400" dirty="0" err="1"/>
              <a:t>est</a:t>
            </a:r>
            <a:r>
              <a:rPr lang="de-CH" altLang="de-DE" sz="2400" dirty="0"/>
              <a:t> </a:t>
            </a:r>
            <a:r>
              <a:rPr lang="de-CH" altLang="de-DE" sz="2400" dirty="0" err="1"/>
              <a:t>un</a:t>
            </a:r>
            <a:r>
              <a:rPr lang="de-CH" altLang="de-DE" sz="2400" dirty="0"/>
              <a:t> </a:t>
            </a:r>
            <a:r>
              <a:rPr lang="de-CH" altLang="de-DE" sz="2400" err="1"/>
              <a:t>concept</a:t>
            </a:r>
            <a:r>
              <a:rPr lang="de-CH" altLang="de-DE" sz="2400"/>
              <a:t> central : </a:t>
            </a:r>
            <a:r>
              <a:rPr lang="de-CH" altLang="de-DE" sz="2400" dirty="0" err="1"/>
              <a:t>il</a:t>
            </a:r>
            <a:r>
              <a:rPr lang="de-CH" altLang="de-DE" sz="2400" dirty="0"/>
              <a:t> </a:t>
            </a:r>
            <a:r>
              <a:rPr lang="de-CH" altLang="de-DE" sz="2400" dirty="0" err="1"/>
              <a:t>indique</a:t>
            </a:r>
            <a:r>
              <a:rPr lang="de-CH" altLang="de-DE" sz="2400" dirty="0"/>
              <a:t> </a:t>
            </a:r>
            <a:r>
              <a:rPr lang="de-CH" altLang="de-DE" sz="2400" dirty="0" err="1"/>
              <a:t>comment</a:t>
            </a:r>
            <a:r>
              <a:rPr lang="de-CH" altLang="de-DE" sz="2400" dirty="0"/>
              <a:t> la </a:t>
            </a:r>
            <a:r>
              <a:rPr lang="de-CH" altLang="de-DE" sz="2400" dirty="0" err="1"/>
              <a:t>demande</a:t>
            </a:r>
            <a:r>
              <a:rPr lang="de-CH" altLang="de-DE" sz="2400" dirty="0"/>
              <a:t> </a:t>
            </a:r>
            <a:r>
              <a:rPr lang="de-CH" altLang="de-DE" sz="2400" dirty="0" err="1"/>
              <a:t>évolue</a:t>
            </a:r>
            <a:r>
              <a:rPr lang="de-CH" altLang="de-DE" sz="2400" dirty="0"/>
              <a:t> </a:t>
            </a:r>
            <a:r>
              <a:rPr lang="de-CH" altLang="de-DE" sz="2400" dirty="0" err="1"/>
              <a:t>lorsque</a:t>
            </a:r>
            <a:r>
              <a:rPr lang="de-CH" altLang="de-DE" sz="2400" dirty="0"/>
              <a:t> le </a:t>
            </a:r>
            <a:r>
              <a:rPr lang="de-CH" altLang="de-DE" sz="2400" dirty="0" err="1"/>
              <a:t>prix</a:t>
            </a:r>
            <a:r>
              <a:rPr lang="de-CH" altLang="de-DE" sz="2400" dirty="0"/>
              <a:t> </a:t>
            </a:r>
            <a:r>
              <a:rPr lang="de-CH" altLang="de-DE" sz="2400" dirty="0" err="1"/>
              <a:t>change</a:t>
            </a:r>
            <a:r>
              <a:rPr lang="de-CH" altLang="de-DE" sz="2400" dirty="0"/>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3" name="Rectangle 2">
            <a:extLst>
              <a:ext uri="{FF2B5EF4-FFF2-40B4-BE49-F238E27FC236}">
                <a16:creationId xmlns:a16="http://schemas.microsoft.com/office/drawing/2014/main" id="{9A5DD987-D77F-4627-CD22-699BACF5BF78}"/>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59394" name="Rectangle 3">
            <a:extLst>
              <a:ext uri="{FF2B5EF4-FFF2-40B4-BE49-F238E27FC236}">
                <a16:creationId xmlns:a16="http://schemas.microsoft.com/office/drawing/2014/main" id="{6E585CB6-46D7-C22C-BDA2-1DFA8C0DF04F}"/>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49156" name="Text Box 7">
            <a:extLst>
              <a:ext uri="{FF2B5EF4-FFF2-40B4-BE49-F238E27FC236}">
                <a16:creationId xmlns:a16="http://schemas.microsoft.com/office/drawing/2014/main" id="{B36097A5-D28C-77FE-D063-7371ACD4F0F2}"/>
              </a:ext>
            </a:extLst>
          </p:cNvPr>
          <p:cNvSpPr txBox="1">
            <a:spLocks noChangeArrowheads="1"/>
          </p:cNvSpPr>
          <p:nvPr/>
        </p:nvSpPr>
        <p:spPr bwMode="auto">
          <a:xfrm>
            <a:off x="344488" y="857250"/>
            <a:ext cx="8299450" cy="2308225"/>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eaLnBrk="1" hangingPunct="1">
              <a:defRPr/>
            </a:pPr>
            <a:r>
              <a:rPr lang="de-CH" altLang="de-DE" sz="2400" dirty="0"/>
              <a:t>Exemple de </a:t>
            </a:r>
            <a:r>
              <a:rPr lang="de-CH" altLang="de-DE" sz="2400" dirty="0" err="1"/>
              <a:t>réaction</a:t>
            </a:r>
            <a:r>
              <a:rPr lang="de-CH" altLang="de-DE" sz="2400" dirty="0"/>
              <a:t> </a:t>
            </a:r>
            <a:r>
              <a:rPr lang="de-CH" altLang="de-DE" sz="2400" dirty="0" err="1"/>
              <a:t>élastique</a:t>
            </a:r>
            <a:r>
              <a:rPr lang="de-CH" altLang="de-DE" sz="2400" dirty="0"/>
              <a:t> au </a:t>
            </a:r>
            <a:r>
              <a:rPr lang="de-CH" altLang="de-DE" sz="2400" dirty="0" err="1"/>
              <a:t>déplacement</a:t>
            </a:r>
            <a:r>
              <a:rPr lang="de-CH" altLang="de-DE" sz="2400" dirty="0"/>
              <a:t> de la </a:t>
            </a:r>
            <a:r>
              <a:rPr lang="de-CH" altLang="de-DE" sz="2400" dirty="0" err="1"/>
              <a:t>courbe</a:t>
            </a:r>
            <a:r>
              <a:rPr lang="de-CH" altLang="de-DE" sz="2400" dirty="0"/>
              <a:t> de </a:t>
            </a:r>
            <a:r>
              <a:rPr lang="de-CH" altLang="de-DE" sz="2400" dirty="0" err="1"/>
              <a:t>l’offre</a:t>
            </a:r>
            <a:r>
              <a:rPr lang="de-CH" altLang="de-DE" sz="2400" dirty="0"/>
              <a:t>.</a:t>
            </a:r>
            <a:endParaRPr lang="de-CH" altLang="de-DE" sz="2400" b="1" dirty="0">
              <a:solidFill>
                <a:srgbClr val="FF0000"/>
              </a:solidFill>
            </a:endParaRPr>
          </a:p>
          <a:p>
            <a:pPr eaLnBrk="1" hangingPunct="1">
              <a:buFont typeface="Calibri" panose="020F0502020204030204" pitchFamily="34" charset="0"/>
              <a:buChar char="•"/>
              <a:defRPr/>
            </a:pPr>
            <a:endParaRPr lang="de-CH" altLang="de-DE" sz="2400" dirty="0"/>
          </a:p>
          <a:p>
            <a:pPr eaLnBrk="1" hangingPunct="1">
              <a:buFont typeface="Calibri" panose="020F0502020204030204" pitchFamily="34" charset="0"/>
              <a:buChar char="•"/>
              <a:defRPr/>
            </a:pPr>
            <a:endParaRPr lang="de-CH" altLang="de-DE" sz="2400" dirty="0"/>
          </a:p>
          <a:p>
            <a:pPr eaLnBrk="1" hangingPunct="1">
              <a:defRPr/>
            </a:pPr>
            <a:endParaRPr lang="de-CH" altLang="de-DE" sz="2400" dirty="0"/>
          </a:p>
          <a:p>
            <a:pPr eaLnBrk="1" hangingPunct="1">
              <a:defRPr/>
            </a:pPr>
            <a:endParaRPr lang="de-CH" altLang="de-DE" sz="2400" dirty="0"/>
          </a:p>
        </p:txBody>
      </p:sp>
      <p:sp>
        <p:nvSpPr>
          <p:cNvPr id="48134" name="Text Box 7">
            <a:extLst>
              <a:ext uri="{FF2B5EF4-FFF2-40B4-BE49-F238E27FC236}">
                <a16:creationId xmlns:a16="http://schemas.microsoft.com/office/drawing/2014/main" id="{3EE6E51A-ECF7-FF44-A6E0-6DF4E13309E6}"/>
              </a:ext>
            </a:extLst>
          </p:cNvPr>
          <p:cNvSpPr txBox="1">
            <a:spLocks noChangeArrowheads="1"/>
          </p:cNvSpPr>
          <p:nvPr/>
        </p:nvSpPr>
        <p:spPr bwMode="auto">
          <a:xfrm>
            <a:off x="5148263" y="1341438"/>
            <a:ext cx="3600450" cy="5632450"/>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Calibri" panose="020F0502020204030204" pitchFamily="34" charset="0"/>
              <a:buNone/>
              <a:defRPr/>
            </a:pPr>
            <a:r>
              <a:rPr lang="de-CH" altLang="de-DE" sz="2400" b="1" dirty="0"/>
              <a:t>	</a:t>
            </a:r>
          </a:p>
          <a:p>
            <a:pPr eaLnBrk="1" hangingPunct="1">
              <a:buFont typeface="Calibri" panose="020F0502020204030204" pitchFamily="34" charset="0"/>
              <a:buNone/>
              <a:defRPr/>
            </a:pPr>
            <a:endParaRPr lang="de-CH" altLang="de-DE" sz="2400" b="1" dirty="0"/>
          </a:p>
          <a:p>
            <a:pPr eaLnBrk="1" hangingPunct="1">
              <a:buFont typeface="Calibri" panose="020F0502020204030204" pitchFamily="34" charset="0"/>
              <a:buNone/>
              <a:defRPr/>
            </a:pPr>
            <a:endParaRPr lang="de-CH" altLang="de-DE" sz="2400" b="1" dirty="0"/>
          </a:p>
          <a:p>
            <a:pPr eaLnBrk="1" hangingPunct="1">
              <a:buFont typeface="Calibri" panose="020F0502020204030204" pitchFamily="34" charset="0"/>
              <a:buNone/>
              <a:defRPr/>
            </a:pPr>
            <a:r>
              <a:rPr lang="de-CH" altLang="de-DE" sz="2400" b="1" dirty="0"/>
              <a:t>	</a:t>
            </a:r>
            <a:r>
              <a:rPr lang="de-CH" altLang="de-DE" sz="2400" dirty="0" err="1"/>
              <a:t>Demande</a:t>
            </a:r>
            <a:r>
              <a:rPr lang="de-CH" altLang="de-DE" sz="2400" dirty="0"/>
              <a:t> </a:t>
            </a:r>
            <a:r>
              <a:rPr lang="de-CH" altLang="de-DE" sz="2400" b="1" dirty="0" err="1"/>
              <a:t>élastique</a:t>
            </a:r>
            <a:r>
              <a:rPr lang="de-CH" altLang="de-DE" sz="2400" b="1" dirty="0"/>
              <a:t> :</a:t>
            </a:r>
            <a:r>
              <a:rPr lang="de-CH" altLang="de-DE" sz="2400" dirty="0"/>
              <a:t> </a:t>
            </a:r>
          </a:p>
          <a:p>
            <a:pPr eaLnBrk="1" hangingPunct="1">
              <a:buFont typeface="Calibri" panose="020F0502020204030204" pitchFamily="34" charset="0"/>
              <a:buNone/>
              <a:defRPr/>
            </a:pPr>
            <a:endParaRPr lang="de-CH" altLang="de-DE" sz="2400" dirty="0"/>
          </a:p>
          <a:p>
            <a:pPr eaLnBrk="1" hangingPunct="1">
              <a:buFont typeface="Calibri" panose="020F0502020204030204" pitchFamily="34" charset="0"/>
              <a:buNone/>
              <a:defRPr/>
            </a:pPr>
            <a:r>
              <a:rPr lang="de-CH" altLang="de-DE" sz="2400" dirty="0"/>
              <a:t>	</a:t>
            </a:r>
            <a:r>
              <a:rPr lang="de-CH" altLang="de-DE" sz="2400" dirty="0" err="1"/>
              <a:t>Une</a:t>
            </a:r>
            <a:r>
              <a:rPr lang="de-CH" altLang="de-DE" sz="2400" dirty="0"/>
              <a:t> </a:t>
            </a:r>
            <a:r>
              <a:rPr lang="de-CH" altLang="de-DE" sz="2400" dirty="0" err="1"/>
              <a:t>petite</a:t>
            </a:r>
            <a:r>
              <a:rPr lang="de-CH" altLang="de-DE" sz="2400" dirty="0"/>
              <a:t> </a:t>
            </a:r>
            <a:r>
              <a:rPr lang="de-CH" altLang="de-DE" sz="2400" dirty="0" err="1"/>
              <a:t>variation</a:t>
            </a:r>
            <a:r>
              <a:rPr lang="de-CH" altLang="de-DE" sz="2400" dirty="0"/>
              <a:t> de </a:t>
            </a:r>
            <a:r>
              <a:rPr lang="de-CH" altLang="de-DE" sz="2400" dirty="0" err="1"/>
              <a:t>prix</a:t>
            </a:r>
            <a:r>
              <a:rPr lang="de-CH" altLang="de-DE" sz="2400" dirty="0"/>
              <a:t> </a:t>
            </a:r>
            <a:r>
              <a:rPr lang="de-CH" altLang="de-DE" sz="2400" dirty="0" err="1"/>
              <a:t>provoque</a:t>
            </a:r>
            <a:r>
              <a:rPr lang="de-CH" altLang="de-DE" sz="2400" dirty="0"/>
              <a:t> </a:t>
            </a:r>
            <a:r>
              <a:rPr lang="de-CH" altLang="de-DE" sz="2400" dirty="0" err="1"/>
              <a:t>une</a:t>
            </a:r>
            <a:r>
              <a:rPr lang="de-CH" altLang="de-DE" sz="2400" dirty="0"/>
              <a:t> forte </a:t>
            </a:r>
            <a:r>
              <a:rPr lang="de-CH" altLang="de-DE" sz="2400" dirty="0" err="1"/>
              <a:t>variation</a:t>
            </a:r>
            <a:r>
              <a:rPr lang="de-CH" altLang="de-DE" sz="2400" dirty="0"/>
              <a:t> de la </a:t>
            </a:r>
            <a:r>
              <a:rPr lang="de-CH" altLang="de-DE" sz="2400" dirty="0" err="1"/>
              <a:t>demande</a:t>
            </a:r>
            <a:r>
              <a:rPr lang="de-CH" altLang="de-DE" sz="2400" dirty="0"/>
              <a:t> (par exemple </a:t>
            </a:r>
            <a:r>
              <a:rPr lang="de-CH" altLang="de-DE" sz="2400" dirty="0" err="1"/>
              <a:t>dans</a:t>
            </a:r>
            <a:r>
              <a:rPr lang="de-CH" altLang="de-DE" sz="2400" dirty="0"/>
              <a:t> le </a:t>
            </a:r>
            <a:r>
              <a:rPr lang="de-CH" altLang="de-DE" sz="2400" dirty="0" err="1"/>
              <a:t>cas</a:t>
            </a:r>
            <a:r>
              <a:rPr lang="de-CH" altLang="de-DE" sz="2400" dirty="0"/>
              <a:t> </a:t>
            </a:r>
            <a:r>
              <a:rPr lang="de-CH" altLang="de-DE" sz="2400" dirty="0" err="1"/>
              <a:t>d’une</a:t>
            </a:r>
            <a:r>
              <a:rPr lang="de-CH" altLang="de-DE" sz="2400" dirty="0"/>
              <a:t> </a:t>
            </a:r>
            <a:r>
              <a:rPr lang="de-CH" altLang="de-DE" sz="2400" dirty="0" err="1"/>
              <a:t>marque</a:t>
            </a:r>
            <a:r>
              <a:rPr lang="de-CH" altLang="de-DE" sz="2400" dirty="0"/>
              <a:t> de </a:t>
            </a:r>
            <a:r>
              <a:rPr lang="de-CH" altLang="de-DE" sz="2400" dirty="0" err="1"/>
              <a:t>cigarette</a:t>
            </a:r>
            <a:r>
              <a:rPr lang="de-CH" altLang="de-DE" sz="2400" dirty="0"/>
              <a:t> </a:t>
            </a:r>
            <a:r>
              <a:rPr lang="de-CH" altLang="de-DE" sz="2400" dirty="0" err="1"/>
              <a:t>particulière</a:t>
            </a:r>
            <a:r>
              <a:rPr lang="de-CH" altLang="de-DE" sz="2400" dirty="0"/>
              <a:t>).</a:t>
            </a:r>
          </a:p>
          <a:p>
            <a:pPr marL="0" indent="0" eaLnBrk="1" hangingPunct="1">
              <a:defRPr/>
            </a:pPr>
            <a:endParaRPr lang="de-CH" altLang="de-DE" sz="2400" dirty="0"/>
          </a:p>
          <a:p>
            <a:pPr eaLnBrk="1" hangingPunct="1">
              <a:buFont typeface="Calibri" panose="020F0502020204030204" pitchFamily="34" charset="0"/>
              <a:buChar char="•"/>
              <a:defRPr/>
            </a:pPr>
            <a:endParaRPr lang="de-CH" altLang="de-DE" sz="2400" dirty="0"/>
          </a:p>
          <a:p>
            <a:pPr eaLnBrk="1" hangingPunct="1">
              <a:defRPr/>
            </a:pPr>
            <a:endParaRPr lang="de-CH" altLang="de-DE" sz="2400" dirty="0"/>
          </a:p>
          <a:p>
            <a:pPr eaLnBrk="1" hangingPunct="1">
              <a:defRPr/>
            </a:pPr>
            <a:endParaRPr lang="de-CH" altLang="de-DE" sz="2400" dirty="0"/>
          </a:p>
        </p:txBody>
      </p:sp>
      <p:pic>
        <p:nvPicPr>
          <p:cNvPr id="59397" name="Image 1">
            <a:extLst>
              <a:ext uri="{FF2B5EF4-FFF2-40B4-BE49-F238E27FC236}">
                <a16:creationId xmlns:a16="http://schemas.microsoft.com/office/drawing/2014/main" id="{A0227EC2-A222-82C3-29EF-9BF5A1E5F1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025" y="1674813"/>
            <a:ext cx="4895850"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7" name="Rectangle 2">
            <a:extLst>
              <a:ext uri="{FF2B5EF4-FFF2-40B4-BE49-F238E27FC236}">
                <a16:creationId xmlns:a16="http://schemas.microsoft.com/office/drawing/2014/main" id="{7010EF1F-2754-9B83-D9EF-F4D204AD65CE}"/>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60418" name="Rectangle 3">
            <a:extLst>
              <a:ext uri="{FF2B5EF4-FFF2-40B4-BE49-F238E27FC236}">
                <a16:creationId xmlns:a16="http://schemas.microsoft.com/office/drawing/2014/main" id="{49E6856C-4968-987A-A929-88C2B2E8FEFE}"/>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49156" name="Text Box 7">
            <a:extLst>
              <a:ext uri="{FF2B5EF4-FFF2-40B4-BE49-F238E27FC236}">
                <a16:creationId xmlns:a16="http://schemas.microsoft.com/office/drawing/2014/main" id="{B0D7A4A9-4D80-9B61-2972-98F37D64A591}"/>
              </a:ext>
            </a:extLst>
          </p:cNvPr>
          <p:cNvSpPr txBox="1">
            <a:spLocks noChangeArrowheads="1"/>
          </p:cNvSpPr>
          <p:nvPr/>
        </p:nvSpPr>
        <p:spPr bwMode="auto">
          <a:xfrm>
            <a:off x="357188" y="876300"/>
            <a:ext cx="8299450" cy="1938338"/>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indent="0" eaLnBrk="1" hangingPunct="1">
              <a:defRPr/>
            </a:pPr>
            <a:r>
              <a:rPr lang="de-CH" altLang="de-DE" sz="2400" dirty="0"/>
              <a:t>Exemple de </a:t>
            </a:r>
            <a:r>
              <a:rPr lang="de-CH" altLang="de-DE" sz="2400" dirty="0" err="1"/>
              <a:t>réaction</a:t>
            </a:r>
            <a:r>
              <a:rPr lang="de-CH" altLang="de-DE" sz="2400" dirty="0"/>
              <a:t> </a:t>
            </a:r>
            <a:r>
              <a:rPr lang="de-CH" altLang="de-DE" sz="2400" dirty="0" err="1"/>
              <a:t>inélastique</a:t>
            </a:r>
            <a:r>
              <a:rPr lang="de-CH" altLang="de-DE" sz="2400" dirty="0"/>
              <a:t> au </a:t>
            </a:r>
            <a:r>
              <a:rPr lang="de-CH" altLang="de-DE" sz="2400" dirty="0" err="1"/>
              <a:t>déplacement</a:t>
            </a:r>
            <a:r>
              <a:rPr lang="de-CH" altLang="de-DE" sz="2400" dirty="0"/>
              <a:t> de la </a:t>
            </a:r>
            <a:r>
              <a:rPr lang="de-CH" altLang="de-DE" sz="2400" dirty="0" err="1"/>
              <a:t>courbe</a:t>
            </a:r>
            <a:r>
              <a:rPr lang="de-CH" altLang="de-DE" sz="2400" dirty="0"/>
              <a:t> de </a:t>
            </a:r>
            <a:r>
              <a:rPr lang="de-CH" altLang="de-DE" sz="2400" dirty="0" err="1"/>
              <a:t>l’offre</a:t>
            </a:r>
            <a:r>
              <a:rPr lang="de-CH" altLang="de-DE" sz="2400" dirty="0"/>
              <a:t>.</a:t>
            </a:r>
          </a:p>
          <a:p>
            <a:pPr eaLnBrk="1" hangingPunct="1">
              <a:buFont typeface="Calibri" panose="020F0502020204030204" pitchFamily="34" charset="0"/>
              <a:buChar char="•"/>
              <a:defRPr/>
            </a:pPr>
            <a:endParaRPr lang="de-CH" altLang="de-DE" sz="2400" dirty="0"/>
          </a:p>
          <a:p>
            <a:pPr eaLnBrk="1" hangingPunct="1">
              <a:defRPr/>
            </a:pPr>
            <a:endParaRPr lang="de-CH" altLang="de-DE" sz="2400" dirty="0"/>
          </a:p>
          <a:p>
            <a:pPr eaLnBrk="1" hangingPunct="1">
              <a:defRPr/>
            </a:pPr>
            <a:endParaRPr lang="de-CH" altLang="de-DE" sz="2400" dirty="0"/>
          </a:p>
        </p:txBody>
      </p:sp>
      <p:sp>
        <p:nvSpPr>
          <p:cNvPr id="60420" name="Text Box 7">
            <a:extLst>
              <a:ext uri="{FF2B5EF4-FFF2-40B4-BE49-F238E27FC236}">
                <a16:creationId xmlns:a16="http://schemas.microsoft.com/office/drawing/2014/main" id="{ACB60FE2-855A-9CC6-FBEC-2E651BC125EC}"/>
              </a:ext>
            </a:extLst>
          </p:cNvPr>
          <p:cNvSpPr txBox="1">
            <a:spLocks noChangeArrowheads="1"/>
          </p:cNvSpPr>
          <p:nvPr/>
        </p:nvSpPr>
        <p:spPr bwMode="auto">
          <a:xfrm>
            <a:off x="5148263" y="1341438"/>
            <a:ext cx="3671887"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Calibri" panose="020F0502020204030204" pitchFamily="34" charset="0"/>
              <a:buNone/>
            </a:pPr>
            <a:r>
              <a:rPr lang="de-CH" altLang="de-DE" sz="2400" b="1"/>
              <a:t>	</a:t>
            </a:r>
          </a:p>
          <a:p>
            <a:pPr eaLnBrk="1" hangingPunct="1">
              <a:buFont typeface="Calibri" panose="020F0502020204030204" pitchFamily="34" charset="0"/>
              <a:buNone/>
            </a:pPr>
            <a:endParaRPr lang="de-CH" altLang="de-DE" sz="2400" b="1"/>
          </a:p>
          <a:p>
            <a:pPr eaLnBrk="1" hangingPunct="1">
              <a:buFont typeface="Calibri" panose="020F0502020204030204" pitchFamily="34" charset="0"/>
              <a:buNone/>
            </a:pPr>
            <a:endParaRPr lang="de-CH" altLang="de-DE" sz="2400" b="1"/>
          </a:p>
          <a:p>
            <a:pPr eaLnBrk="1" hangingPunct="1">
              <a:buFont typeface="Calibri" panose="020F0502020204030204" pitchFamily="34" charset="0"/>
              <a:buNone/>
            </a:pPr>
            <a:r>
              <a:rPr lang="de-CH" altLang="de-DE" sz="2400" b="1"/>
              <a:t>	</a:t>
            </a:r>
            <a:r>
              <a:rPr lang="de-CH" altLang="de-DE" sz="2400"/>
              <a:t>Demande</a:t>
            </a:r>
            <a:r>
              <a:rPr lang="de-CH" altLang="de-DE" sz="2400" b="1"/>
              <a:t> inélastique : </a:t>
            </a:r>
          </a:p>
          <a:p>
            <a:pPr eaLnBrk="1" hangingPunct="1">
              <a:buFont typeface="Calibri" panose="020F0502020204030204" pitchFamily="34" charset="0"/>
              <a:buNone/>
            </a:pPr>
            <a:endParaRPr lang="de-CH" altLang="de-DE" sz="2400"/>
          </a:p>
          <a:p>
            <a:pPr eaLnBrk="1" hangingPunct="1">
              <a:buFont typeface="Calibri" panose="020F0502020204030204" pitchFamily="34" charset="0"/>
              <a:buNone/>
            </a:pPr>
            <a:r>
              <a:rPr lang="de-CH" altLang="de-DE" sz="2400"/>
              <a:t>	Une forte variation de prix n’ébranle quasiment pas la demande (par exemple dans le cas de la cigarette, toutes marques confondues).</a:t>
            </a:r>
          </a:p>
          <a:p>
            <a:pPr eaLnBrk="1" hangingPunct="1">
              <a:buFont typeface="Calibri" panose="020F0502020204030204" pitchFamily="34" charset="0"/>
              <a:buChar char="•"/>
            </a:pPr>
            <a:endParaRPr lang="de-CH" altLang="de-DE" sz="2400"/>
          </a:p>
          <a:p>
            <a:pPr eaLnBrk="1" hangingPunct="1"/>
            <a:endParaRPr lang="de-CH" altLang="de-DE" sz="2400"/>
          </a:p>
          <a:p>
            <a:pPr eaLnBrk="1" hangingPunct="1"/>
            <a:endParaRPr lang="de-CH" altLang="de-DE" sz="2400"/>
          </a:p>
        </p:txBody>
      </p:sp>
      <p:pic>
        <p:nvPicPr>
          <p:cNvPr id="60421" name="Image 1">
            <a:extLst>
              <a:ext uri="{FF2B5EF4-FFF2-40B4-BE49-F238E27FC236}">
                <a16:creationId xmlns:a16="http://schemas.microsoft.com/office/drawing/2014/main" id="{E74A4E92-D175-BDFE-65D4-2D9AA81BF1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963" y="1824038"/>
            <a:ext cx="4886325" cy="413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1" name="Rectangle 3">
            <a:extLst>
              <a:ext uri="{FF2B5EF4-FFF2-40B4-BE49-F238E27FC236}">
                <a16:creationId xmlns:a16="http://schemas.microsoft.com/office/drawing/2014/main" id="{8FD27382-BBD4-DD1E-4C88-18C052CDE4F6}"/>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0179" name="Text Box 7">
            <a:extLst>
              <a:ext uri="{FF2B5EF4-FFF2-40B4-BE49-F238E27FC236}">
                <a16:creationId xmlns:a16="http://schemas.microsoft.com/office/drawing/2014/main" id="{AAE1D446-2679-338F-7A32-2BB090E1C0BF}"/>
              </a:ext>
            </a:extLst>
          </p:cNvPr>
          <p:cNvSpPr txBox="1">
            <a:spLocks noChangeArrowheads="1"/>
          </p:cNvSpPr>
          <p:nvPr/>
        </p:nvSpPr>
        <p:spPr bwMode="auto">
          <a:xfrm>
            <a:off x="344488" y="1384300"/>
            <a:ext cx="8299450" cy="1200329"/>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indent="0" eaLnBrk="1" hangingPunct="1">
              <a:defRPr/>
            </a:pPr>
            <a:endParaRPr lang="de-CH" altLang="de-DE" sz="2400" dirty="0"/>
          </a:p>
          <a:p>
            <a:pPr eaLnBrk="1" hangingPunct="1">
              <a:defRPr/>
            </a:pPr>
            <a:r>
              <a:rPr lang="de-CH" altLang="de-DE" sz="2400" dirty="0" err="1"/>
              <a:t>L’exemple</a:t>
            </a:r>
            <a:r>
              <a:rPr lang="de-CH" altLang="de-DE" sz="2400" dirty="0"/>
              <a:t> ci-dessus </a:t>
            </a:r>
            <a:r>
              <a:rPr lang="de-CH" altLang="de-DE" sz="2400" dirty="0" err="1"/>
              <a:t>postule</a:t>
            </a:r>
            <a:r>
              <a:rPr lang="de-CH" altLang="de-DE" sz="2400" dirty="0"/>
              <a:t> </a:t>
            </a:r>
            <a:r>
              <a:rPr lang="de-CH" altLang="de-DE" sz="2400" dirty="0" err="1"/>
              <a:t>l’existence</a:t>
            </a:r>
            <a:r>
              <a:rPr lang="de-CH" altLang="de-DE" sz="2400" dirty="0"/>
              <a:t> </a:t>
            </a:r>
            <a:r>
              <a:rPr lang="de-CH" altLang="de-DE" sz="2400" dirty="0" err="1"/>
              <a:t>d’une</a:t>
            </a:r>
            <a:r>
              <a:rPr lang="de-CH" altLang="de-DE" sz="2400" dirty="0"/>
              <a:t> </a:t>
            </a:r>
            <a:r>
              <a:rPr lang="de-CH" altLang="de-DE" sz="2400" i="1" dirty="0" err="1"/>
              <a:t>concurrence</a:t>
            </a:r>
            <a:r>
              <a:rPr lang="de-CH" altLang="de-DE" sz="2400" i="1" dirty="0"/>
              <a:t> </a:t>
            </a:r>
            <a:r>
              <a:rPr lang="de-CH" altLang="de-DE" sz="2400" i="1" dirty="0" err="1"/>
              <a:t>parfaite</a:t>
            </a:r>
            <a:r>
              <a:rPr lang="de-CH" altLang="de-DE" sz="2400" dirty="0"/>
              <a:t>.</a:t>
            </a:r>
          </a:p>
        </p:txBody>
      </p:sp>
      <p:sp>
        <p:nvSpPr>
          <p:cNvPr id="61443" name="Rectangle 2">
            <a:extLst>
              <a:ext uri="{FF2B5EF4-FFF2-40B4-BE49-F238E27FC236}">
                <a16:creationId xmlns:a16="http://schemas.microsoft.com/office/drawing/2014/main" id="{0C4FBF2D-D36C-5EAD-5D9A-52430E5688CB}"/>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
        <p:nvSpPr>
          <p:cNvPr id="61444" name="Text Box 7">
            <a:extLst>
              <a:ext uri="{FF2B5EF4-FFF2-40B4-BE49-F238E27FC236}">
                <a16:creationId xmlns:a16="http://schemas.microsoft.com/office/drawing/2014/main" id="{BB31E1BC-7D35-A07C-A908-4354BACE2005}"/>
              </a:ext>
            </a:extLst>
          </p:cNvPr>
          <p:cNvSpPr txBox="1">
            <a:spLocks noChangeArrowheads="1"/>
          </p:cNvSpPr>
          <p:nvPr/>
        </p:nvSpPr>
        <p:spPr bwMode="auto">
          <a:xfrm>
            <a:off x="323850" y="3929063"/>
            <a:ext cx="8391525" cy="1570037"/>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sym typeface="Wingdings" pitchFamily="2" charset="2"/>
              </a:rPr>
              <a:t> </a:t>
            </a:r>
            <a:r>
              <a:rPr lang="fr-FR" altLang="de-DE" sz="2400" b="1" i="1">
                <a:sym typeface="Wingdings" pitchFamily="2" charset="2"/>
              </a:rPr>
              <a:t>Concurrence parfaite</a:t>
            </a:r>
          </a:p>
          <a:p>
            <a:pPr eaLnBrk="1" hangingPunct="1"/>
            <a:r>
              <a:rPr lang="fr-FR" altLang="de-DE" sz="2400">
                <a:sym typeface="Wingdings" pitchFamily="2" charset="2"/>
              </a:rPr>
              <a:t>Situation d’un marché dans laquelle ni les producteurs ni les consommateurs n’ont suffisamment de pouvoir de marché pour influer sur les prix.</a:t>
            </a:r>
            <a:endParaRPr lang="de-DE" altLang="de-DE" sz="24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a:extLst>
              <a:ext uri="{FF2B5EF4-FFF2-40B4-BE49-F238E27FC236}">
                <a16:creationId xmlns:a16="http://schemas.microsoft.com/office/drawing/2014/main" id="{99A4A207-82FD-4F04-E447-A9EFECD72E4A}"/>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62466" name="Text Box 7">
            <a:extLst>
              <a:ext uri="{FF2B5EF4-FFF2-40B4-BE49-F238E27FC236}">
                <a16:creationId xmlns:a16="http://schemas.microsoft.com/office/drawing/2014/main" id="{69ABF32C-4827-60AA-5992-878F03EC8BA7}"/>
              </a:ext>
            </a:extLst>
          </p:cNvPr>
          <p:cNvSpPr txBox="1">
            <a:spLocks noChangeArrowheads="1"/>
          </p:cNvSpPr>
          <p:nvPr/>
        </p:nvSpPr>
        <p:spPr bwMode="auto">
          <a:xfrm>
            <a:off x="344488" y="1384300"/>
            <a:ext cx="829945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endParaRPr lang="de-CH" altLang="de-DE" sz="2400" dirty="0"/>
          </a:p>
          <a:p>
            <a:pPr eaLnBrk="1" hangingPunct="1"/>
            <a:r>
              <a:rPr lang="de-CH" altLang="de-DE" sz="2400" dirty="0" err="1"/>
              <a:t>Les</a:t>
            </a:r>
            <a:r>
              <a:rPr lang="de-CH" altLang="de-DE" sz="2400" dirty="0"/>
              <a:t> </a:t>
            </a:r>
            <a:r>
              <a:rPr lang="de-CH" altLang="de-DE" sz="2400" dirty="0" err="1"/>
              <a:t>conditions</a:t>
            </a:r>
            <a:r>
              <a:rPr lang="de-CH" altLang="de-DE" sz="2400" dirty="0"/>
              <a:t> </a:t>
            </a:r>
            <a:r>
              <a:rPr lang="de-CH" altLang="de-DE" sz="2400" dirty="0" err="1"/>
              <a:t>d’une</a:t>
            </a:r>
            <a:r>
              <a:rPr lang="de-CH" altLang="de-DE" sz="2400" dirty="0"/>
              <a:t> </a:t>
            </a:r>
            <a:r>
              <a:rPr lang="de-CH" altLang="de-DE" sz="2400" dirty="0" err="1"/>
              <a:t>concurrence</a:t>
            </a:r>
            <a:r>
              <a:rPr lang="de-CH" altLang="de-DE" sz="2400" dirty="0"/>
              <a:t> </a:t>
            </a:r>
            <a:r>
              <a:rPr lang="de-CH" altLang="de-DE" sz="2400" dirty="0" err="1"/>
              <a:t>parfaite</a:t>
            </a:r>
            <a:r>
              <a:rPr lang="de-CH" altLang="de-DE" sz="2400" dirty="0"/>
              <a:t> :</a:t>
            </a:r>
          </a:p>
          <a:p>
            <a:pPr eaLnBrk="1" hangingPunct="1"/>
            <a:endParaRPr lang="de-CH" altLang="de-DE" sz="2400" i="1" dirty="0"/>
          </a:p>
          <a:p>
            <a:pPr eaLnBrk="1" hangingPunct="1">
              <a:buFontTx/>
              <a:buChar char="•"/>
            </a:pPr>
            <a:r>
              <a:rPr lang="de-CH" altLang="de-DE" sz="2400" dirty="0" err="1"/>
              <a:t>biens</a:t>
            </a:r>
            <a:r>
              <a:rPr lang="de-CH" altLang="de-DE" sz="2400" dirty="0"/>
              <a:t> </a:t>
            </a:r>
            <a:r>
              <a:rPr lang="de-CH" altLang="de-DE" sz="2400" dirty="0" err="1"/>
              <a:t>homogènes</a:t>
            </a:r>
            <a:r>
              <a:rPr lang="de-CH" altLang="de-DE" sz="2400" dirty="0"/>
              <a:t> ;</a:t>
            </a:r>
          </a:p>
          <a:p>
            <a:pPr eaLnBrk="1" hangingPunct="1">
              <a:buFontTx/>
              <a:buChar char="•"/>
            </a:pPr>
            <a:r>
              <a:rPr lang="de-CH" altLang="de-DE" sz="2400" dirty="0" err="1"/>
              <a:t>nombre</a:t>
            </a:r>
            <a:r>
              <a:rPr lang="de-CH" altLang="de-DE" sz="2400" dirty="0"/>
              <a:t> </a:t>
            </a:r>
            <a:r>
              <a:rPr lang="de-CH" altLang="de-DE" sz="2400" dirty="0" err="1"/>
              <a:t>élevé</a:t>
            </a:r>
            <a:r>
              <a:rPr lang="de-CH" altLang="de-DE" sz="2400" dirty="0"/>
              <a:t> </a:t>
            </a:r>
            <a:r>
              <a:rPr lang="de-CH" altLang="de-DE" sz="2400" dirty="0" err="1"/>
              <a:t>d’offreurs</a:t>
            </a:r>
            <a:r>
              <a:rPr lang="de-CH" altLang="de-DE" sz="2400" dirty="0"/>
              <a:t> et de </a:t>
            </a:r>
            <a:r>
              <a:rPr lang="de-CH" altLang="de-DE" sz="2400" dirty="0" err="1"/>
              <a:t>demandeurs</a:t>
            </a:r>
            <a:r>
              <a:rPr lang="de-CH" altLang="de-DE" sz="2400" dirty="0"/>
              <a:t>, </a:t>
            </a:r>
            <a:r>
              <a:rPr lang="de-CH" altLang="de-DE" sz="2400" dirty="0" err="1"/>
              <a:t>les</a:t>
            </a:r>
            <a:r>
              <a:rPr lang="de-CH" altLang="de-DE" sz="2400" dirty="0"/>
              <a:t> </a:t>
            </a:r>
            <a:r>
              <a:rPr lang="de-CH" altLang="de-DE" sz="2400" dirty="0" err="1"/>
              <a:t>prix</a:t>
            </a:r>
            <a:r>
              <a:rPr lang="de-CH" altLang="de-DE" sz="2400" dirty="0"/>
              <a:t> ne </a:t>
            </a:r>
            <a:r>
              <a:rPr lang="de-CH" altLang="de-DE" sz="2400" dirty="0" err="1"/>
              <a:t>sont</a:t>
            </a:r>
            <a:r>
              <a:rPr lang="de-CH" altLang="de-DE" sz="2400" dirty="0"/>
              <a:t> </a:t>
            </a:r>
            <a:r>
              <a:rPr lang="de-CH" altLang="de-DE" sz="2400" dirty="0" err="1"/>
              <a:t>pas</a:t>
            </a:r>
            <a:r>
              <a:rPr lang="de-CH" altLang="de-DE" sz="2400" dirty="0"/>
              <a:t> </a:t>
            </a:r>
            <a:r>
              <a:rPr lang="de-CH" altLang="de-DE" sz="2400" dirty="0" err="1"/>
              <a:t>influençables</a:t>
            </a:r>
            <a:r>
              <a:rPr lang="de-CH" altLang="de-DE" sz="2400" dirty="0"/>
              <a:t> ;</a:t>
            </a:r>
          </a:p>
          <a:p>
            <a:pPr eaLnBrk="1" hangingPunct="1">
              <a:buFontTx/>
              <a:buChar char="•"/>
            </a:pPr>
            <a:r>
              <a:rPr lang="de-CH" altLang="de-DE" sz="2400" dirty="0" err="1"/>
              <a:t>accès</a:t>
            </a:r>
            <a:r>
              <a:rPr lang="de-CH" altLang="de-DE" sz="2400" dirty="0"/>
              <a:t> </a:t>
            </a:r>
            <a:r>
              <a:rPr lang="de-CH" altLang="de-DE" sz="2400" dirty="0" err="1"/>
              <a:t>libre</a:t>
            </a:r>
            <a:r>
              <a:rPr lang="de-CH" altLang="de-DE" sz="2400" dirty="0"/>
              <a:t> au </a:t>
            </a:r>
            <a:r>
              <a:rPr lang="de-CH" altLang="de-DE" sz="2400" dirty="0" err="1"/>
              <a:t>marché</a:t>
            </a:r>
            <a:r>
              <a:rPr lang="de-CH" altLang="de-DE" sz="2400" dirty="0"/>
              <a:t>, </a:t>
            </a:r>
            <a:r>
              <a:rPr lang="de-CH" altLang="de-DE" sz="2400" dirty="0" err="1"/>
              <a:t>pas</a:t>
            </a:r>
            <a:r>
              <a:rPr lang="de-CH" altLang="de-DE" sz="2400" dirty="0"/>
              <a:t> de </a:t>
            </a:r>
            <a:r>
              <a:rPr lang="de-CH" altLang="de-DE" sz="2400" dirty="0" err="1"/>
              <a:t>barrières</a:t>
            </a:r>
            <a:r>
              <a:rPr lang="de-CH" altLang="de-DE" sz="2400" dirty="0"/>
              <a:t> à </a:t>
            </a:r>
            <a:r>
              <a:rPr lang="de-CH" altLang="de-DE" sz="2400" dirty="0" err="1"/>
              <a:t>l’entrée</a:t>
            </a:r>
            <a:r>
              <a:rPr lang="de-CH" altLang="de-DE" sz="2400" dirty="0"/>
              <a:t> ;</a:t>
            </a:r>
          </a:p>
          <a:p>
            <a:pPr eaLnBrk="1" hangingPunct="1">
              <a:buFontTx/>
              <a:buChar char="•"/>
            </a:pPr>
            <a:r>
              <a:rPr lang="fr-FR" altLang="de-DE" sz="2400" dirty="0"/>
              <a:t>acteurs du marché parfaitement informés de son évolution.</a:t>
            </a:r>
            <a:endParaRPr lang="de-CH" altLang="de-DE" sz="2400" dirty="0"/>
          </a:p>
        </p:txBody>
      </p:sp>
      <p:sp>
        <p:nvSpPr>
          <p:cNvPr id="62467" name="Rectangle 2">
            <a:extLst>
              <a:ext uri="{FF2B5EF4-FFF2-40B4-BE49-F238E27FC236}">
                <a16:creationId xmlns:a16="http://schemas.microsoft.com/office/drawing/2014/main" id="{CB6BD867-4470-6755-DBDB-329C2A489927}"/>
              </a:ext>
            </a:extLst>
          </p:cNvPr>
          <p:cNvSpPr>
            <a:spLocks noChangeArrowheads="1"/>
          </p:cNvSpPr>
          <p:nvPr/>
        </p:nvSpPr>
        <p:spPr bwMode="auto">
          <a:xfrm>
            <a:off x="344488" y="144463"/>
            <a:ext cx="7392987"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89" name="Rectangle 3">
            <a:extLst>
              <a:ext uri="{FF2B5EF4-FFF2-40B4-BE49-F238E27FC236}">
                <a16:creationId xmlns:a16="http://schemas.microsoft.com/office/drawing/2014/main" id="{FD1E429D-0DFA-3AB3-4F5D-B77345196061}"/>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63490" name="Text Box 7">
            <a:extLst>
              <a:ext uri="{FF2B5EF4-FFF2-40B4-BE49-F238E27FC236}">
                <a16:creationId xmlns:a16="http://schemas.microsoft.com/office/drawing/2014/main" id="{85890CE8-1418-4EA6-4180-8E0E9F112719}"/>
              </a:ext>
            </a:extLst>
          </p:cNvPr>
          <p:cNvSpPr txBox="1">
            <a:spLocks noChangeArrowheads="1"/>
          </p:cNvSpPr>
          <p:nvPr/>
        </p:nvSpPr>
        <p:spPr bwMode="auto">
          <a:xfrm>
            <a:off x="344488" y="1384300"/>
            <a:ext cx="829945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sz="2400" i="1"/>
          </a:p>
          <a:p>
            <a:pPr eaLnBrk="1" hangingPunct="1">
              <a:buFontTx/>
              <a:buChar char="•"/>
            </a:pPr>
            <a:r>
              <a:rPr lang="de-CH" altLang="de-DE" sz="2400"/>
              <a:t>Les conditions de la concurrence sont rarement réunies complètement. </a:t>
            </a:r>
          </a:p>
          <a:p>
            <a:pPr eaLnBrk="1" hangingPunct="1">
              <a:buFontTx/>
              <a:buChar char="•"/>
            </a:pPr>
            <a:endParaRPr lang="de-CH" altLang="de-DE" sz="2400"/>
          </a:p>
          <a:p>
            <a:pPr eaLnBrk="1" hangingPunct="1">
              <a:buFontTx/>
              <a:buChar char="•"/>
            </a:pPr>
            <a:r>
              <a:rPr lang="de-CH" altLang="de-DE" sz="2400"/>
              <a:t>Mais en général, ces conditions sont suffisamment réunies pour ne pas entraver significativement la pertinence du modèle du marché.</a:t>
            </a:r>
          </a:p>
        </p:txBody>
      </p:sp>
      <p:sp>
        <p:nvSpPr>
          <p:cNvPr id="63491" name="Rectangle 2">
            <a:extLst>
              <a:ext uri="{FF2B5EF4-FFF2-40B4-BE49-F238E27FC236}">
                <a16:creationId xmlns:a16="http://schemas.microsoft.com/office/drawing/2014/main" id="{8368D5CB-652E-0949-97F8-FF96C7063991}"/>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4. Le marché</a:t>
            </a:r>
            <a:endParaRPr lang="de-DE" altLang="de-DE" sz="2400" b="1">
              <a:solidFill>
                <a:schemeClr val="bg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3" name="Text Box 7">
            <a:extLst>
              <a:ext uri="{FF2B5EF4-FFF2-40B4-BE49-F238E27FC236}">
                <a16:creationId xmlns:a16="http://schemas.microsoft.com/office/drawing/2014/main" id="{A81AEEF7-4660-F19D-497D-55D3FDB5A29A}"/>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64514" name="Rectangle 2">
            <a:extLst>
              <a:ext uri="{FF2B5EF4-FFF2-40B4-BE49-F238E27FC236}">
                <a16:creationId xmlns:a16="http://schemas.microsoft.com/office/drawing/2014/main" id="{4AB0922E-7C80-4CB2-D8DC-CE2BE7B0B5FE}"/>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sz="2400" b="1">
              <a:solidFill>
                <a:schemeClr val="bg1"/>
              </a:solidFill>
            </a:endParaRPr>
          </a:p>
        </p:txBody>
      </p:sp>
      <p:sp>
        <p:nvSpPr>
          <p:cNvPr id="64515" name="Rectangle 3">
            <a:extLst>
              <a:ext uri="{FF2B5EF4-FFF2-40B4-BE49-F238E27FC236}">
                <a16:creationId xmlns:a16="http://schemas.microsoft.com/office/drawing/2014/main" id="{BC1C6BAC-8BC0-9AAC-1C99-0D0996DF0A22}"/>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DE" altLang="de-DE" sz="2400" b="1">
                <a:solidFill>
                  <a:schemeClr val="bg1"/>
                </a:solidFill>
              </a:rPr>
              <a:t>2</a:t>
            </a:r>
          </a:p>
        </p:txBody>
      </p:sp>
      <p:sp>
        <p:nvSpPr>
          <p:cNvPr id="64516" name="Text Box 10">
            <a:extLst>
              <a:ext uri="{FF2B5EF4-FFF2-40B4-BE49-F238E27FC236}">
                <a16:creationId xmlns:a16="http://schemas.microsoft.com/office/drawing/2014/main" id="{C42E5B42-A2EF-C6F2-1238-21151B2431BD}"/>
              </a:ext>
            </a:extLst>
          </p:cNvPr>
          <p:cNvSpPr txBox="1">
            <a:spLocks noChangeArrowheads="1"/>
          </p:cNvSpPr>
          <p:nvPr/>
        </p:nvSpPr>
        <p:spPr bwMode="auto">
          <a:xfrm>
            <a:off x="323850" y="1111250"/>
            <a:ext cx="829945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t>Structure du chapitre :</a:t>
            </a:r>
          </a:p>
          <a:p>
            <a:pPr eaLnBrk="1" hangingPunct="1"/>
            <a:endParaRPr lang="de-CH" altLang="de-DE" sz="2400" b="1">
              <a:solidFill>
                <a:srgbClr val="FFCC00"/>
              </a:solidFill>
            </a:endParaRPr>
          </a:p>
          <a:p>
            <a:pPr eaLnBrk="1" hangingPunct="1"/>
            <a:r>
              <a:rPr lang="de-CH" altLang="de-DE" sz="2400"/>
              <a:t>1. </a:t>
            </a:r>
            <a:r>
              <a:rPr lang="fr-FR" altLang="de-DE" sz="2400"/>
              <a:t>Décisions en situation de rareté</a:t>
            </a:r>
            <a:endParaRPr lang="de-CH" altLang="de-DE" sz="2400"/>
          </a:p>
          <a:p>
            <a:pPr eaLnBrk="1" hangingPunct="1"/>
            <a:r>
              <a:rPr lang="de-CH" altLang="de-DE" sz="2400"/>
              <a:t>2. La demande</a:t>
            </a:r>
          </a:p>
          <a:p>
            <a:pPr eaLnBrk="1" hangingPunct="1"/>
            <a:r>
              <a:rPr lang="de-CH" altLang="de-DE" sz="2400"/>
              <a:t>3. L’offre</a:t>
            </a:r>
          </a:p>
          <a:p>
            <a:pPr eaLnBrk="1" hangingPunct="1"/>
            <a:r>
              <a:rPr lang="de-CH" altLang="de-DE" sz="2400"/>
              <a:t>4. Le marché</a:t>
            </a:r>
          </a:p>
          <a:p>
            <a:pPr eaLnBrk="1" hangingPunct="1"/>
            <a:r>
              <a:rPr lang="de-CH" altLang="de-DE" sz="2400" b="1">
                <a:solidFill>
                  <a:srgbClr val="A33A6A"/>
                </a:solidFill>
              </a:rPr>
              <a:t>5. L’économie globale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7" name="Rectangle 2">
            <a:extLst>
              <a:ext uri="{FF2B5EF4-FFF2-40B4-BE49-F238E27FC236}">
                <a16:creationId xmlns:a16="http://schemas.microsoft.com/office/drawing/2014/main" id="{0B2B2671-04F5-CF8E-FE97-1B2EE6602E7B}"/>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5. L’économie globale</a:t>
            </a:r>
            <a:endParaRPr lang="de-DE" altLang="de-DE" sz="2400" b="1">
              <a:solidFill>
                <a:schemeClr val="bg1"/>
              </a:solidFill>
            </a:endParaRPr>
          </a:p>
        </p:txBody>
      </p:sp>
      <p:sp>
        <p:nvSpPr>
          <p:cNvPr id="65538" name="Rectangle 3">
            <a:extLst>
              <a:ext uri="{FF2B5EF4-FFF2-40B4-BE49-F238E27FC236}">
                <a16:creationId xmlns:a16="http://schemas.microsoft.com/office/drawing/2014/main" id="{9EBD296E-6546-A82C-7AD8-AEFFC2770A12}"/>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4276" name="Text Box 7">
            <a:extLst>
              <a:ext uri="{FF2B5EF4-FFF2-40B4-BE49-F238E27FC236}">
                <a16:creationId xmlns:a16="http://schemas.microsoft.com/office/drawing/2014/main" id="{EC4FC888-7D5C-031C-D934-C6B840E09DFD}"/>
              </a:ext>
            </a:extLst>
          </p:cNvPr>
          <p:cNvSpPr txBox="1">
            <a:spLocks noChangeArrowheads="1"/>
          </p:cNvSpPr>
          <p:nvPr/>
        </p:nvSpPr>
        <p:spPr bwMode="auto">
          <a:xfrm>
            <a:off x="344488" y="1143000"/>
            <a:ext cx="8299450" cy="1938338"/>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defRPr/>
            </a:pPr>
            <a:r>
              <a:rPr lang="de-CH" altLang="de-DE" sz="2400" dirty="0" err="1"/>
              <a:t>Une</a:t>
            </a:r>
            <a:r>
              <a:rPr lang="de-CH" altLang="de-DE" sz="2400" dirty="0"/>
              <a:t> </a:t>
            </a:r>
            <a:r>
              <a:rPr lang="de-CH" altLang="de-DE" sz="2400" dirty="0" err="1"/>
              <a:t>économie</a:t>
            </a:r>
            <a:r>
              <a:rPr lang="de-CH" altLang="de-DE" sz="2400" dirty="0"/>
              <a:t> </a:t>
            </a:r>
            <a:r>
              <a:rPr lang="de-CH" altLang="de-DE" sz="2400" dirty="0" err="1"/>
              <a:t>est</a:t>
            </a:r>
            <a:r>
              <a:rPr lang="de-CH" altLang="de-DE" sz="2400" dirty="0"/>
              <a:t> </a:t>
            </a:r>
            <a:r>
              <a:rPr lang="de-CH" altLang="de-DE" sz="2400" dirty="0" err="1"/>
              <a:t>formée</a:t>
            </a:r>
            <a:r>
              <a:rPr lang="de-CH" altLang="de-DE" sz="2400" dirty="0"/>
              <a:t> de </a:t>
            </a:r>
            <a:r>
              <a:rPr lang="de-CH" altLang="de-DE" sz="2400" dirty="0" err="1"/>
              <a:t>l’interaction</a:t>
            </a:r>
            <a:r>
              <a:rPr lang="de-CH" altLang="de-DE" sz="2400" dirty="0"/>
              <a:t> entre des </a:t>
            </a:r>
            <a:r>
              <a:rPr lang="de-CH" altLang="de-DE" sz="2400" dirty="0" err="1"/>
              <a:t>millions</a:t>
            </a:r>
            <a:r>
              <a:rPr lang="de-CH" altLang="de-DE" sz="2400" dirty="0"/>
              <a:t> </a:t>
            </a:r>
            <a:r>
              <a:rPr lang="de-CH" altLang="de-DE" sz="2400" dirty="0" err="1"/>
              <a:t>d’</a:t>
            </a:r>
            <a:r>
              <a:rPr lang="de-CH" altLang="de-DE" sz="2400" i="1" dirty="0" err="1"/>
              <a:t>agents</a:t>
            </a:r>
            <a:r>
              <a:rPr lang="de-CH" altLang="de-DE" sz="2400" i="1" dirty="0"/>
              <a:t> </a:t>
            </a:r>
            <a:r>
              <a:rPr lang="de-CH" altLang="de-DE" sz="2400" i="1" dirty="0" err="1"/>
              <a:t>économiques</a:t>
            </a:r>
            <a:r>
              <a:rPr lang="de-CH" altLang="de-DE" sz="2400" dirty="0"/>
              <a:t>.</a:t>
            </a:r>
          </a:p>
          <a:p>
            <a:pPr marL="0" indent="0" eaLnBrk="1" hangingPunct="1">
              <a:defRPr/>
            </a:pPr>
            <a:endParaRPr lang="de-CH" altLang="de-DE" sz="2400" dirty="0"/>
          </a:p>
          <a:p>
            <a:pPr eaLnBrk="1" hangingPunct="1">
              <a:buFontTx/>
              <a:buChar char="•"/>
              <a:defRPr/>
            </a:pPr>
            <a:r>
              <a:rPr lang="de-CH" altLang="de-DE" sz="2400" dirty="0"/>
              <a:t>Le </a:t>
            </a:r>
            <a:r>
              <a:rPr lang="de-CH" altLang="de-DE" sz="2400" dirty="0" err="1"/>
              <a:t>circuit</a:t>
            </a:r>
            <a:r>
              <a:rPr lang="de-CH" altLang="de-DE" sz="2400" dirty="0"/>
              <a:t> économique </a:t>
            </a:r>
            <a:r>
              <a:rPr lang="de-CH" altLang="de-DE" sz="2400" dirty="0" err="1"/>
              <a:t>représente</a:t>
            </a:r>
            <a:r>
              <a:rPr lang="de-CH" altLang="de-DE" sz="2400" dirty="0"/>
              <a:t> </a:t>
            </a:r>
            <a:r>
              <a:rPr lang="de-CH" altLang="de-DE" sz="2400" dirty="0" err="1"/>
              <a:t>schématiquement</a:t>
            </a:r>
            <a:r>
              <a:rPr lang="de-CH" altLang="de-DE" sz="2400" dirty="0"/>
              <a:t> </a:t>
            </a:r>
            <a:r>
              <a:rPr lang="de-CH" altLang="de-DE" sz="2400" dirty="0" err="1"/>
              <a:t>les</a:t>
            </a:r>
            <a:r>
              <a:rPr lang="de-CH" altLang="de-DE" sz="2400" dirty="0"/>
              <a:t> </a:t>
            </a:r>
            <a:r>
              <a:rPr lang="de-CH" altLang="de-DE" sz="2400" dirty="0" err="1"/>
              <a:t>agents</a:t>
            </a:r>
            <a:r>
              <a:rPr lang="de-CH" altLang="de-DE" sz="2400" dirty="0"/>
              <a:t> et </a:t>
            </a:r>
            <a:r>
              <a:rPr lang="de-CH" altLang="de-DE" sz="2400" dirty="0" err="1"/>
              <a:t>les</a:t>
            </a:r>
            <a:r>
              <a:rPr lang="de-CH" altLang="de-DE" sz="2400" dirty="0"/>
              <a:t> </a:t>
            </a:r>
            <a:r>
              <a:rPr lang="de-CH" altLang="de-DE" sz="2400" dirty="0" err="1"/>
              <a:t>transactions</a:t>
            </a:r>
            <a:r>
              <a:rPr lang="de-CH" altLang="de-DE" sz="2400" dirty="0"/>
              <a:t> </a:t>
            </a:r>
            <a:r>
              <a:rPr lang="de-CH" altLang="de-DE" sz="2400" dirty="0" err="1"/>
              <a:t>importantes</a:t>
            </a:r>
            <a:r>
              <a:rPr lang="de-CH" altLang="de-DE" sz="2400" dirty="0"/>
              <a:t>.</a:t>
            </a:r>
          </a:p>
        </p:txBody>
      </p:sp>
      <p:sp>
        <p:nvSpPr>
          <p:cNvPr id="65540" name="Text Box 7">
            <a:extLst>
              <a:ext uri="{FF2B5EF4-FFF2-40B4-BE49-F238E27FC236}">
                <a16:creationId xmlns:a16="http://schemas.microsoft.com/office/drawing/2014/main" id="{DF16E15A-FD74-1F08-2731-9B14179F7DF8}"/>
              </a:ext>
            </a:extLst>
          </p:cNvPr>
          <p:cNvSpPr txBox="1">
            <a:spLocks noChangeArrowheads="1"/>
          </p:cNvSpPr>
          <p:nvPr/>
        </p:nvSpPr>
        <p:spPr bwMode="auto">
          <a:xfrm>
            <a:off x="323850" y="4071938"/>
            <a:ext cx="8391525" cy="1570037"/>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sym typeface="Wingdings" pitchFamily="2" charset="2"/>
              </a:rPr>
              <a:t> </a:t>
            </a:r>
            <a:r>
              <a:rPr lang="fr-FR" altLang="de-DE" sz="2400" b="1" i="1">
                <a:sym typeface="Wingdings" pitchFamily="2" charset="2"/>
              </a:rPr>
              <a:t>Agent économique</a:t>
            </a:r>
          </a:p>
          <a:p>
            <a:pPr eaLnBrk="1" hangingPunct="1"/>
            <a:r>
              <a:rPr lang="fr-FR" altLang="de-DE" sz="2400">
                <a:sym typeface="Wingdings" pitchFamily="2" charset="2"/>
              </a:rPr>
              <a:t>Personne ou groupe de personnes, entreprise ou groupe d’entreprises, autorité ou pouvoirs publics qui effectuent des opérations économiques.</a:t>
            </a:r>
            <a:endParaRPr lang="de-DE" altLang="de-DE" sz="24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1" name="Rectangle 3">
            <a:extLst>
              <a:ext uri="{FF2B5EF4-FFF2-40B4-BE49-F238E27FC236}">
                <a16:creationId xmlns:a16="http://schemas.microsoft.com/office/drawing/2014/main" id="{B82563E6-E3F1-4C27-D5FE-9A8CD8350A80}"/>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5299" name="Text Box 7">
            <a:extLst>
              <a:ext uri="{FF2B5EF4-FFF2-40B4-BE49-F238E27FC236}">
                <a16:creationId xmlns:a16="http://schemas.microsoft.com/office/drawing/2014/main" id="{7E0C3895-6A09-8F89-7AB7-F4AA77771094}"/>
              </a:ext>
            </a:extLst>
          </p:cNvPr>
          <p:cNvSpPr txBox="1">
            <a:spLocks noChangeArrowheads="1"/>
          </p:cNvSpPr>
          <p:nvPr/>
        </p:nvSpPr>
        <p:spPr bwMode="auto">
          <a:xfrm>
            <a:off x="344488" y="1143000"/>
            <a:ext cx="8299450" cy="3046413"/>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indent="0" eaLnBrk="1" hangingPunct="1">
              <a:defRPr/>
            </a:pPr>
            <a:r>
              <a:rPr lang="de-CH" altLang="de-DE" sz="2400" b="1" dirty="0"/>
              <a:t>Circuit </a:t>
            </a:r>
            <a:r>
              <a:rPr lang="de-CH" altLang="de-DE" sz="2400" b="1" err="1"/>
              <a:t>économique</a:t>
            </a:r>
            <a:r>
              <a:rPr lang="de-CH" altLang="de-DE" sz="2400" b="1"/>
              <a:t> simplifié :</a:t>
            </a:r>
            <a:r>
              <a:rPr lang="de-CH" altLang="de-DE" sz="2400"/>
              <a:t> </a:t>
            </a:r>
            <a:r>
              <a:rPr lang="de-CH" altLang="de-DE" sz="2400" dirty="0" err="1"/>
              <a:t>ménages</a:t>
            </a:r>
            <a:r>
              <a:rPr lang="de-CH" altLang="de-DE" sz="2400" dirty="0"/>
              <a:t> et </a:t>
            </a:r>
            <a:r>
              <a:rPr lang="de-CH" altLang="de-DE" sz="2400" dirty="0" err="1"/>
              <a:t>entreprises</a:t>
            </a:r>
            <a:endParaRPr lang="de-CH" altLang="de-DE" sz="2400" dirty="0"/>
          </a:p>
          <a:p>
            <a:pPr eaLnBrk="1" hangingPunct="1">
              <a:buFontTx/>
              <a:buChar char="•"/>
              <a:defRPr/>
            </a:pPr>
            <a:endParaRPr lang="de-CH" altLang="de-DE" sz="2400" i="1" dirty="0"/>
          </a:p>
          <a:p>
            <a:pPr eaLnBrk="1" hangingPunct="1">
              <a:buFontTx/>
              <a:buChar char="•"/>
              <a:defRPr/>
            </a:pPr>
            <a:r>
              <a:rPr lang="de-CH" altLang="de-DE" sz="2400" dirty="0" err="1"/>
              <a:t>Les</a:t>
            </a:r>
            <a:r>
              <a:rPr lang="de-CH" altLang="de-DE" sz="2400" dirty="0"/>
              <a:t> </a:t>
            </a:r>
            <a:r>
              <a:rPr lang="de-CH" altLang="de-DE" sz="2400" dirty="0" err="1"/>
              <a:t>ménages</a:t>
            </a:r>
            <a:r>
              <a:rPr lang="de-CH" altLang="de-DE" sz="2400" dirty="0"/>
              <a:t> </a:t>
            </a:r>
            <a:r>
              <a:rPr lang="de-CH" altLang="de-DE" sz="2400" dirty="0" err="1"/>
              <a:t>mettent</a:t>
            </a:r>
            <a:r>
              <a:rPr lang="de-CH" altLang="de-DE" sz="2400" dirty="0"/>
              <a:t> des </a:t>
            </a:r>
            <a:r>
              <a:rPr lang="de-CH" altLang="de-DE" sz="2400" i="1" dirty="0" err="1"/>
              <a:t>facteurs</a:t>
            </a:r>
            <a:r>
              <a:rPr lang="de-CH" altLang="de-DE" sz="2400" i="1" dirty="0"/>
              <a:t> de </a:t>
            </a:r>
            <a:r>
              <a:rPr lang="de-CH" altLang="de-DE" sz="2400" i="1" dirty="0" err="1"/>
              <a:t>production</a:t>
            </a:r>
            <a:r>
              <a:rPr lang="de-CH" altLang="de-DE" sz="2400" i="1" dirty="0"/>
              <a:t> </a:t>
            </a:r>
            <a:r>
              <a:rPr lang="de-CH" altLang="de-DE" sz="2400" dirty="0"/>
              <a:t>(</a:t>
            </a:r>
            <a:r>
              <a:rPr lang="de-CH" altLang="de-DE" sz="2400" dirty="0" err="1"/>
              <a:t>capital</a:t>
            </a:r>
            <a:r>
              <a:rPr lang="de-CH" altLang="de-DE" sz="2400" dirty="0"/>
              <a:t>, </a:t>
            </a:r>
            <a:r>
              <a:rPr lang="de-CH" altLang="de-DE" sz="2400" dirty="0" err="1"/>
              <a:t>travail</a:t>
            </a:r>
            <a:r>
              <a:rPr lang="de-CH" altLang="de-DE" sz="2400" dirty="0"/>
              <a:t>) à </a:t>
            </a:r>
            <a:r>
              <a:rPr lang="de-CH" altLang="de-DE" sz="2400" dirty="0" err="1"/>
              <a:t>disposition</a:t>
            </a:r>
            <a:r>
              <a:rPr lang="de-CH" altLang="de-DE" sz="2400" dirty="0"/>
              <a:t> des </a:t>
            </a:r>
            <a:r>
              <a:rPr lang="de-CH" altLang="de-DE" sz="2400" dirty="0" err="1"/>
              <a:t>entreprises</a:t>
            </a:r>
            <a:r>
              <a:rPr lang="de-CH" altLang="de-DE" sz="2400" dirty="0"/>
              <a:t> en </a:t>
            </a:r>
            <a:r>
              <a:rPr lang="de-CH" altLang="de-DE" sz="2400" dirty="0" err="1"/>
              <a:t>échange</a:t>
            </a:r>
            <a:r>
              <a:rPr lang="de-CH" altLang="de-DE" sz="2400" dirty="0"/>
              <a:t> de </a:t>
            </a:r>
            <a:r>
              <a:rPr lang="de-CH" altLang="de-DE" sz="2400" dirty="0" err="1"/>
              <a:t>quoi</a:t>
            </a:r>
            <a:r>
              <a:rPr lang="de-CH" altLang="de-DE" sz="2400" dirty="0"/>
              <a:t> </a:t>
            </a:r>
            <a:r>
              <a:rPr lang="de-CH" altLang="de-DE" sz="2400" dirty="0" err="1"/>
              <a:t>ils</a:t>
            </a:r>
            <a:r>
              <a:rPr lang="de-CH" altLang="de-DE" sz="2400" dirty="0"/>
              <a:t> </a:t>
            </a:r>
            <a:r>
              <a:rPr lang="de-CH" altLang="de-DE" sz="2400" dirty="0" err="1"/>
              <a:t>perçoivent</a:t>
            </a:r>
            <a:r>
              <a:rPr lang="de-CH" altLang="de-DE" sz="2400" dirty="0"/>
              <a:t> des </a:t>
            </a:r>
            <a:r>
              <a:rPr lang="de-CH" altLang="de-DE" sz="2400" dirty="0" err="1"/>
              <a:t>intérêts</a:t>
            </a:r>
            <a:r>
              <a:rPr lang="de-CH" altLang="de-DE" sz="2400" dirty="0"/>
              <a:t> et des </a:t>
            </a:r>
            <a:r>
              <a:rPr lang="de-CH" altLang="de-DE" sz="2400" dirty="0" err="1"/>
              <a:t>salaires</a:t>
            </a:r>
            <a:r>
              <a:rPr lang="de-CH" altLang="de-DE" sz="2400" dirty="0"/>
              <a:t>.</a:t>
            </a:r>
          </a:p>
          <a:p>
            <a:pPr eaLnBrk="1" hangingPunct="1">
              <a:buFontTx/>
              <a:buChar char="•"/>
              <a:defRPr/>
            </a:pPr>
            <a:r>
              <a:rPr lang="de-CH" altLang="de-DE" sz="2400" dirty="0" err="1"/>
              <a:t>Les</a:t>
            </a:r>
            <a:r>
              <a:rPr lang="de-CH" altLang="de-DE" sz="2400" dirty="0"/>
              <a:t> </a:t>
            </a:r>
            <a:r>
              <a:rPr lang="de-CH" altLang="de-DE" sz="2400" dirty="0" err="1"/>
              <a:t>entreprises</a:t>
            </a:r>
            <a:r>
              <a:rPr lang="de-CH" altLang="de-DE" sz="2400" dirty="0"/>
              <a:t> </a:t>
            </a:r>
            <a:r>
              <a:rPr lang="de-CH" altLang="de-DE" sz="2400" dirty="0" err="1"/>
              <a:t>mettent</a:t>
            </a:r>
            <a:r>
              <a:rPr lang="de-CH" altLang="de-DE" sz="2400" dirty="0"/>
              <a:t> des </a:t>
            </a:r>
            <a:r>
              <a:rPr lang="de-CH" altLang="de-DE" sz="2400" dirty="0" err="1"/>
              <a:t>biens</a:t>
            </a:r>
            <a:r>
              <a:rPr lang="de-CH" altLang="de-DE" sz="2400" dirty="0"/>
              <a:t> et </a:t>
            </a:r>
            <a:r>
              <a:rPr lang="de-CH" altLang="de-DE" sz="2400" dirty="0" err="1"/>
              <a:t>services</a:t>
            </a:r>
            <a:r>
              <a:rPr lang="de-CH" altLang="de-DE" sz="2400" dirty="0"/>
              <a:t> à </a:t>
            </a:r>
            <a:r>
              <a:rPr lang="de-CH" altLang="de-DE" sz="2400" dirty="0" err="1"/>
              <a:t>disposition</a:t>
            </a:r>
            <a:r>
              <a:rPr lang="de-CH" altLang="de-DE" sz="2400" dirty="0"/>
              <a:t> des </a:t>
            </a:r>
            <a:r>
              <a:rPr lang="de-CH" altLang="de-DE" sz="2400" dirty="0" err="1"/>
              <a:t>ménages</a:t>
            </a:r>
            <a:r>
              <a:rPr lang="de-CH" altLang="de-DE" sz="2400" dirty="0"/>
              <a:t> en </a:t>
            </a:r>
            <a:r>
              <a:rPr lang="de-CH" altLang="de-DE" sz="2400" dirty="0" err="1"/>
              <a:t>échange</a:t>
            </a:r>
            <a:r>
              <a:rPr lang="de-CH" altLang="de-DE" sz="2400" dirty="0"/>
              <a:t> de </a:t>
            </a:r>
            <a:r>
              <a:rPr lang="de-CH" altLang="de-DE" sz="2400" dirty="0" err="1"/>
              <a:t>quoi</a:t>
            </a:r>
            <a:r>
              <a:rPr lang="de-CH" altLang="de-DE" sz="2400" dirty="0"/>
              <a:t> </a:t>
            </a:r>
            <a:r>
              <a:rPr lang="de-CH" altLang="de-DE" sz="2400" dirty="0" err="1"/>
              <a:t>ils</a:t>
            </a:r>
            <a:r>
              <a:rPr lang="de-CH" altLang="de-DE" sz="2400" dirty="0"/>
              <a:t> en </a:t>
            </a:r>
            <a:r>
              <a:rPr lang="de-CH" altLang="de-DE" sz="2400" dirty="0" err="1"/>
              <a:t>perçoivent</a:t>
            </a:r>
            <a:r>
              <a:rPr lang="de-CH" altLang="de-DE" sz="2400" dirty="0"/>
              <a:t> </a:t>
            </a:r>
            <a:r>
              <a:rPr lang="de-CH" altLang="de-DE" sz="2400" dirty="0" err="1"/>
              <a:t>un</a:t>
            </a:r>
            <a:r>
              <a:rPr lang="de-CH" altLang="de-DE" sz="2400" dirty="0"/>
              <a:t> </a:t>
            </a:r>
            <a:r>
              <a:rPr lang="de-CH" altLang="de-DE" sz="2400" dirty="0" err="1"/>
              <a:t>prix</a:t>
            </a:r>
            <a:r>
              <a:rPr lang="de-CH" altLang="de-DE" sz="2400" dirty="0"/>
              <a:t>.</a:t>
            </a:r>
          </a:p>
          <a:p>
            <a:pPr eaLnBrk="1" hangingPunct="1">
              <a:buFontTx/>
              <a:buChar char="•"/>
              <a:defRPr/>
            </a:pPr>
            <a:endParaRPr lang="de-CH" altLang="de-DE" sz="2400" dirty="0"/>
          </a:p>
        </p:txBody>
      </p:sp>
      <p:sp>
        <p:nvSpPr>
          <p:cNvPr id="66563" name="Text Box 7">
            <a:extLst>
              <a:ext uri="{FF2B5EF4-FFF2-40B4-BE49-F238E27FC236}">
                <a16:creationId xmlns:a16="http://schemas.microsoft.com/office/drawing/2014/main" id="{26A8CE7F-F20C-F23C-5316-6F093704AE7C}"/>
              </a:ext>
            </a:extLst>
          </p:cNvPr>
          <p:cNvSpPr txBox="1">
            <a:spLocks noChangeArrowheads="1"/>
          </p:cNvSpPr>
          <p:nvPr/>
        </p:nvSpPr>
        <p:spPr bwMode="auto">
          <a:xfrm>
            <a:off x="323850" y="4546600"/>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sym typeface="Wingdings" pitchFamily="2" charset="2"/>
              </a:rPr>
              <a:t> </a:t>
            </a:r>
            <a:r>
              <a:rPr lang="fr-FR" altLang="de-DE" sz="2400" b="1" i="1">
                <a:sym typeface="Wingdings" pitchFamily="2" charset="2"/>
              </a:rPr>
              <a:t>Facteurs de production</a:t>
            </a:r>
          </a:p>
          <a:p>
            <a:pPr eaLnBrk="1" hangingPunct="1"/>
            <a:r>
              <a:rPr lang="fr-FR" altLang="de-DE" sz="2400">
                <a:sym typeface="Wingdings" pitchFamily="2" charset="2"/>
              </a:rPr>
              <a:t>Éléments matériels et immatériels nécessaires à la fabrication d’un bien.</a:t>
            </a:r>
            <a:endParaRPr lang="de-DE" altLang="de-DE" sz="2400"/>
          </a:p>
        </p:txBody>
      </p:sp>
      <p:sp>
        <p:nvSpPr>
          <p:cNvPr id="66564" name="Rectangle 2">
            <a:extLst>
              <a:ext uri="{FF2B5EF4-FFF2-40B4-BE49-F238E27FC236}">
                <a16:creationId xmlns:a16="http://schemas.microsoft.com/office/drawing/2014/main" id="{A9918EAC-0DD1-EDB4-8C05-136337A7A2F4}"/>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5. L’économie globale</a:t>
            </a:r>
            <a:endParaRPr lang="de-DE" altLang="de-DE" sz="2400" b="1">
              <a:solidFill>
                <a:schemeClr val="bg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5" name="Rectangle 3">
            <a:extLst>
              <a:ext uri="{FF2B5EF4-FFF2-40B4-BE49-F238E27FC236}">
                <a16:creationId xmlns:a16="http://schemas.microsoft.com/office/drawing/2014/main" id="{683CC79B-38B6-6D3E-19EA-79D4CBED4689}"/>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56323" name="Text Box 7">
            <a:extLst>
              <a:ext uri="{FF2B5EF4-FFF2-40B4-BE49-F238E27FC236}">
                <a16:creationId xmlns:a16="http://schemas.microsoft.com/office/drawing/2014/main" id="{3F5DF56E-7AA2-135B-CE81-E5050818B467}"/>
              </a:ext>
            </a:extLst>
          </p:cNvPr>
          <p:cNvSpPr txBox="1">
            <a:spLocks noChangeArrowheads="1"/>
          </p:cNvSpPr>
          <p:nvPr/>
        </p:nvSpPr>
        <p:spPr bwMode="auto">
          <a:xfrm>
            <a:off x="344488" y="1143000"/>
            <a:ext cx="8299450" cy="2308225"/>
          </a:xfrm>
          <a:prstGeom prst="rect">
            <a:avLst/>
          </a:prstGeom>
          <a:noFill/>
          <a:ln>
            <a:noFill/>
          </a:ln>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indent="0" eaLnBrk="1" hangingPunct="1">
              <a:defRPr/>
            </a:pPr>
            <a:r>
              <a:rPr lang="de-CH" altLang="de-DE" sz="2400" b="1" dirty="0"/>
              <a:t>Circuit </a:t>
            </a:r>
            <a:r>
              <a:rPr lang="de-CH" altLang="de-DE" sz="2400" b="1" err="1"/>
              <a:t>économique</a:t>
            </a:r>
            <a:r>
              <a:rPr lang="de-CH" altLang="de-DE" sz="2400" b="1"/>
              <a:t> simplifié :</a:t>
            </a:r>
            <a:r>
              <a:rPr lang="de-CH" altLang="de-DE" sz="2400"/>
              <a:t> </a:t>
            </a:r>
            <a:r>
              <a:rPr lang="de-CH" altLang="de-DE" sz="2400" dirty="0" err="1"/>
              <a:t>ménages</a:t>
            </a:r>
            <a:r>
              <a:rPr lang="de-CH" altLang="de-DE" sz="2400" dirty="0"/>
              <a:t> et </a:t>
            </a:r>
            <a:r>
              <a:rPr lang="de-CH" altLang="de-DE" sz="2400" dirty="0" err="1"/>
              <a:t>entreprises</a:t>
            </a:r>
            <a:endParaRPr lang="de-CH" altLang="de-DE" sz="2400" dirty="0"/>
          </a:p>
          <a:p>
            <a:pPr marL="0" indent="0" eaLnBrk="1" hangingPunct="1">
              <a:defRPr/>
            </a:pPr>
            <a:endParaRPr lang="de-CH" altLang="de-DE" sz="2400" i="1" dirty="0"/>
          </a:p>
          <a:p>
            <a:pPr eaLnBrk="1" hangingPunct="1">
              <a:buFontTx/>
              <a:buChar char="•"/>
              <a:defRPr/>
            </a:pPr>
            <a:endParaRPr lang="de-CH" altLang="de-DE" sz="2400" dirty="0"/>
          </a:p>
          <a:p>
            <a:pPr eaLnBrk="1" hangingPunct="1">
              <a:buFontTx/>
              <a:buChar char="•"/>
              <a:defRPr/>
            </a:pPr>
            <a:endParaRPr lang="de-CH" altLang="de-DE" sz="2400" dirty="0"/>
          </a:p>
          <a:p>
            <a:pPr eaLnBrk="1" hangingPunct="1">
              <a:buFontTx/>
              <a:buChar char="•"/>
              <a:defRPr/>
            </a:pPr>
            <a:endParaRPr lang="de-CH" altLang="de-DE" sz="2400" dirty="0"/>
          </a:p>
          <a:p>
            <a:pPr eaLnBrk="1" hangingPunct="1">
              <a:buFontTx/>
              <a:buChar char="•"/>
              <a:defRPr/>
            </a:pPr>
            <a:endParaRPr lang="de-CH" altLang="de-DE" sz="2400" dirty="0"/>
          </a:p>
        </p:txBody>
      </p:sp>
      <p:sp>
        <p:nvSpPr>
          <p:cNvPr id="67587" name="Rectangle 2">
            <a:extLst>
              <a:ext uri="{FF2B5EF4-FFF2-40B4-BE49-F238E27FC236}">
                <a16:creationId xmlns:a16="http://schemas.microsoft.com/office/drawing/2014/main" id="{BA8B9D4C-64F8-73FC-BAE7-711EBE5D11CE}"/>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5. L’économie globale</a:t>
            </a:r>
            <a:endParaRPr lang="de-DE" altLang="de-DE" sz="2400" b="1">
              <a:solidFill>
                <a:schemeClr val="bg1"/>
              </a:solidFill>
            </a:endParaRPr>
          </a:p>
        </p:txBody>
      </p:sp>
      <p:pic>
        <p:nvPicPr>
          <p:cNvPr id="2" name="Image 1">
            <a:extLst>
              <a:ext uri="{FF2B5EF4-FFF2-40B4-BE49-F238E27FC236}">
                <a16:creationId xmlns:a16="http://schemas.microsoft.com/office/drawing/2014/main" id="{5929C468-3148-C80C-AA7A-BB9283606F00}"/>
              </a:ext>
            </a:extLst>
          </p:cNvPr>
          <p:cNvPicPr>
            <a:picLocks noChangeAspect="1"/>
          </p:cNvPicPr>
          <p:nvPr/>
        </p:nvPicPr>
        <p:blipFill>
          <a:blip r:embed="rId2"/>
          <a:stretch>
            <a:fillRect/>
          </a:stretch>
        </p:blipFill>
        <p:spPr>
          <a:xfrm>
            <a:off x="422275" y="2657420"/>
            <a:ext cx="8299449" cy="253337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Text Box 6">
            <a:extLst>
              <a:ext uri="{FF2B5EF4-FFF2-40B4-BE49-F238E27FC236}">
                <a16:creationId xmlns:a16="http://schemas.microsoft.com/office/drawing/2014/main" id="{A59C7C98-8036-5A8C-657B-BF540FB2DFA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31746" name="Rectangle 2">
            <a:extLst>
              <a:ext uri="{FF2B5EF4-FFF2-40B4-BE49-F238E27FC236}">
                <a16:creationId xmlns:a16="http://schemas.microsoft.com/office/drawing/2014/main" id="{3E55440A-E0E4-8EB2-20FA-907EF10EE8B0}"/>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1. </a:t>
            </a:r>
            <a:r>
              <a:rPr lang="fr-FR" altLang="de-DE" sz="2400" b="1">
                <a:solidFill>
                  <a:schemeClr val="bg1"/>
                </a:solidFill>
              </a:rPr>
              <a:t>Décisions en situation de rareté</a:t>
            </a:r>
            <a:endParaRPr lang="de-CH" altLang="de-DE" sz="2400" b="1">
              <a:solidFill>
                <a:schemeClr val="bg1"/>
              </a:solidFill>
            </a:endParaRPr>
          </a:p>
        </p:txBody>
      </p:sp>
      <p:sp>
        <p:nvSpPr>
          <p:cNvPr id="31747" name="Rectangle 3">
            <a:extLst>
              <a:ext uri="{FF2B5EF4-FFF2-40B4-BE49-F238E27FC236}">
                <a16:creationId xmlns:a16="http://schemas.microsoft.com/office/drawing/2014/main" id="{6F4F99E4-AFE1-A6FA-B562-91B664E37F24}"/>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31748" name="Text Box 7">
            <a:extLst>
              <a:ext uri="{FF2B5EF4-FFF2-40B4-BE49-F238E27FC236}">
                <a16:creationId xmlns:a16="http://schemas.microsoft.com/office/drawing/2014/main" id="{46215C0F-B27A-9805-EC22-E46AEF2919AE}"/>
              </a:ext>
            </a:extLst>
          </p:cNvPr>
          <p:cNvSpPr txBox="1">
            <a:spLocks noChangeArrowheads="1"/>
          </p:cNvSpPr>
          <p:nvPr/>
        </p:nvSpPr>
        <p:spPr bwMode="auto">
          <a:xfrm>
            <a:off x="323850" y="1260475"/>
            <a:ext cx="8391525"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dirty="0" err="1"/>
              <a:t>Problème</a:t>
            </a:r>
            <a:r>
              <a:rPr lang="de-CH" altLang="de-DE" sz="2400" dirty="0"/>
              <a:t> : </a:t>
            </a:r>
            <a:r>
              <a:rPr lang="de-CH" altLang="de-DE" sz="2400" dirty="0" err="1"/>
              <a:t>les</a:t>
            </a:r>
            <a:r>
              <a:rPr lang="de-CH" altLang="de-DE" sz="2400" dirty="0"/>
              <a:t> </a:t>
            </a:r>
            <a:r>
              <a:rPr lang="de-CH" altLang="de-DE" sz="2400" dirty="0" err="1"/>
              <a:t>besoins</a:t>
            </a:r>
            <a:r>
              <a:rPr lang="de-CH" altLang="de-DE" sz="2400" dirty="0"/>
              <a:t> </a:t>
            </a:r>
            <a:r>
              <a:rPr lang="de-CH" altLang="de-DE" sz="2400" dirty="0" err="1"/>
              <a:t>sont</a:t>
            </a:r>
            <a:r>
              <a:rPr lang="de-CH" altLang="de-DE" sz="2400" dirty="0"/>
              <a:t> </a:t>
            </a:r>
            <a:r>
              <a:rPr lang="de-CH" altLang="de-DE" sz="2400" dirty="0" err="1"/>
              <a:t>illimités</a:t>
            </a:r>
            <a:r>
              <a:rPr lang="de-CH" altLang="de-DE" sz="2400" dirty="0"/>
              <a:t>, </a:t>
            </a:r>
            <a:r>
              <a:rPr lang="de-CH" altLang="de-DE" sz="2400" dirty="0" err="1"/>
              <a:t>mais</a:t>
            </a:r>
            <a:r>
              <a:rPr lang="de-CH" altLang="de-DE" sz="2400" dirty="0"/>
              <a:t> </a:t>
            </a:r>
            <a:r>
              <a:rPr lang="de-CH" altLang="de-DE" sz="2400" dirty="0" err="1"/>
              <a:t>les</a:t>
            </a:r>
            <a:r>
              <a:rPr lang="de-CH" altLang="de-DE" sz="2400" dirty="0"/>
              <a:t> </a:t>
            </a:r>
            <a:r>
              <a:rPr lang="de-CH" altLang="de-DE" sz="2400" dirty="0" err="1"/>
              <a:t>ressources</a:t>
            </a:r>
            <a:r>
              <a:rPr lang="de-CH" altLang="de-DE" sz="2400" dirty="0"/>
              <a:t> </a:t>
            </a:r>
            <a:r>
              <a:rPr lang="de-CH" altLang="de-DE" sz="2400" dirty="0" err="1"/>
              <a:t>pour</a:t>
            </a:r>
            <a:r>
              <a:rPr lang="de-CH" altLang="de-DE" sz="2400" dirty="0"/>
              <a:t> </a:t>
            </a:r>
            <a:r>
              <a:rPr lang="de-CH" altLang="de-DE" sz="2400" dirty="0" err="1"/>
              <a:t>les</a:t>
            </a:r>
            <a:r>
              <a:rPr lang="de-CH" altLang="de-DE" sz="2400" dirty="0"/>
              <a:t> </a:t>
            </a:r>
            <a:r>
              <a:rPr lang="de-CH" altLang="de-DE" sz="2400" dirty="0" err="1"/>
              <a:t>combler</a:t>
            </a:r>
            <a:r>
              <a:rPr lang="de-CH" altLang="de-DE" sz="2400" dirty="0"/>
              <a:t> </a:t>
            </a:r>
            <a:r>
              <a:rPr lang="de-CH" altLang="de-DE" sz="2400" dirty="0" err="1"/>
              <a:t>limitées</a:t>
            </a:r>
            <a:r>
              <a:rPr lang="de-CH" altLang="de-DE" sz="2400" dirty="0"/>
              <a:t>.</a:t>
            </a:r>
            <a:br>
              <a:rPr lang="de-CH" altLang="de-DE" sz="2400" dirty="0"/>
            </a:br>
            <a:endParaRPr lang="de-CH" altLang="de-DE" sz="2400" dirty="0"/>
          </a:p>
          <a:p>
            <a:pPr eaLnBrk="1" hangingPunct="1">
              <a:buFontTx/>
              <a:buChar char="•"/>
            </a:pPr>
            <a:r>
              <a:rPr lang="de-CH" altLang="de-DE" sz="2400" dirty="0"/>
              <a:t>Question </a:t>
            </a:r>
            <a:r>
              <a:rPr lang="de-CH" altLang="de-DE" sz="2400" dirty="0" err="1"/>
              <a:t>fondamentale</a:t>
            </a:r>
            <a:r>
              <a:rPr lang="de-CH" altLang="de-DE" sz="2400" dirty="0"/>
              <a:t> de </a:t>
            </a:r>
            <a:r>
              <a:rPr lang="de-CH" altLang="de-DE" sz="2400" dirty="0" err="1"/>
              <a:t>l’économie</a:t>
            </a:r>
            <a:r>
              <a:rPr lang="de-CH" altLang="de-DE" sz="2400" dirty="0"/>
              <a:t> : </a:t>
            </a:r>
            <a:r>
              <a:rPr lang="de-CH" altLang="de-DE" sz="2400" dirty="0" err="1"/>
              <a:t>comment</a:t>
            </a:r>
            <a:r>
              <a:rPr lang="de-CH" altLang="de-DE" sz="2400" dirty="0"/>
              <a:t> </a:t>
            </a:r>
            <a:r>
              <a:rPr lang="de-CH" altLang="de-DE" sz="2400" dirty="0" err="1"/>
              <a:t>l’individu</a:t>
            </a:r>
            <a:r>
              <a:rPr lang="de-CH" altLang="de-DE" sz="2400" dirty="0"/>
              <a:t> se </a:t>
            </a:r>
            <a:r>
              <a:rPr lang="de-CH" altLang="de-DE" sz="2400" dirty="0" err="1"/>
              <a:t>comporte</a:t>
            </a:r>
            <a:r>
              <a:rPr lang="de-CH" altLang="de-DE" sz="2400" dirty="0"/>
              <a:t>-t-</a:t>
            </a:r>
            <a:r>
              <a:rPr lang="de-CH" altLang="de-DE" sz="2400" dirty="0" err="1"/>
              <a:t>il</a:t>
            </a:r>
            <a:r>
              <a:rPr lang="de-CH" altLang="de-DE" sz="2400" dirty="0"/>
              <a:t> </a:t>
            </a:r>
            <a:r>
              <a:rPr lang="de-CH" altLang="de-DE" sz="2400" dirty="0" err="1"/>
              <a:t>face</a:t>
            </a:r>
            <a:r>
              <a:rPr lang="de-CH" altLang="de-DE" sz="2400" dirty="0"/>
              <a:t> à la </a:t>
            </a:r>
            <a:r>
              <a:rPr lang="de-CH" altLang="de-DE" sz="2400" dirty="0" err="1"/>
              <a:t>rareté</a:t>
            </a:r>
            <a:r>
              <a:rPr lang="de-CH" altLang="de-DE" sz="2400" dirty="0"/>
              <a:t> ?</a:t>
            </a:r>
          </a:p>
          <a:p>
            <a:pPr eaLnBrk="1" hangingPunct="1"/>
            <a:endParaRPr lang="de-CH" altLang="de-DE" sz="2400" dirty="0"/>
          </a:p>
          <a:p>
            <a:pPr eaLnBrk="1" hangingPunct="1">
              <a:buFontTx/>
              <a:buChar char="•"/>
            </a:pPr>
            <a:r>
              <a:rPr lang="de-CH" altLang="de-DE" sz="2400" dirty="0" err="1"/>
              <a:t>Réponse</a:t>
            </a:r>
            <a:r>
              <a:rPr lang="de-CH" altLang="de-DE" sz="2400" dirty="0"/>
              <a:t> : </a:t>
            </a:r>
            <a:r>
              <a:rPr lang="de-CH" altLang="de-DE" sz="2400" dirty="0" err="1"/>
              <a:t>lors</a:t>
            </a:r>
            <a:r>
              <a:rPr lang="de-CH" altLang="de-DE" sz="2400" dirty="0"/>
              <a:t> de </a:t>
            </a:r>
            <a:r>
              <a:rPr lang="de-CH" altLang="de-DE" sz="2400" dirty="0" err="1"/>
              <a:t>décisions</a:t>
            </a:r>
            <a:r>
              <a:rPr lang="de-CH" altLang="de-DE" sz="2400" dirty="0"/>
              <a:t>, </a:t>
            </a:r>
            <a:r>
              <a:rPr lang="de-CH" altLang="de-DE" sz="2400" dirty="0" err="1"/>
              <a:t>ce</a:t>
            </a:r>
            <a:r>
              <a:rPr lang="de-CH" altLang="de-DE" sz="2400" dirty="0"/>
              <a:t> </a:t>
            </a:r>
            <a:r>
              <a:rPr lang="de-CH" altLang="de-DE" sz="2400" dirty="0" err="1"/>
              <a:t>sont</a:t>
            </a:r>
            <a:r>
              <a:rPr lang="de-CH" altLang="de-DE" sz="2400" dirty="0"/>
              <a:t> </a:t>
            </a:r>
            <a:r>
              <a:rPr lang="de-CH" altLang="de-DE" sz="2400" dirty="0" err="1"/>
              <a:t>les</a:t>
            </a:r>
            <a:r>
              <a:rPr lang="de-CH" altLang="de-DE" sz="2400" dirty="0"/>
              <a:t> </a:t>
            </a:r>
            <a:r>
              <a:rPr lang="de-CH" altLang="de-DE" sz="2400" i="1" dirty="0" err="1"/>
              <a:t>coûts</a:t>
            </a:r>
            <a:r>
              <a:rPr lang="de-CH" altLang="de-DE" sz="2400" i="1" dirty="0"/>
              <a:t> </a:t>
            </a:r>
            <a:r>
              <a:rPr lang="de-CH" altLang="de-DE" sz="2400" i="1" dirty="0" err="1"/>
              <a:t>d’opportunité</a:t>
            </a:r>
            <a:r>
              <a:rPr lang="de-CH" altLang="de-DE" sz="2400" i="1" dirty="0"/>
              <a:t> </a:t>
            </a:r>
            <a:r>
              <a:rPr lang="de-CH" altLang="de-DE" sz="2400" dirty="0" err="1"/>
              <a:t>qui</a:t>
            </a:r>
            <a:r>
              <a:rPr lang="de-CH" altLang="de-DE" sz="2400" dirty="0"/>
              <a:t> </a:t>
            </a:r>
            <a:r>
              <a:rPr lang="de-CH" altLang="de-DE" sz="2400" dirty="0" err="1"/>
              <a:t>sont</a:t>
            </a:r>
            <a:r>
              <a:rPr lang="de-CH" altLang="de-DE" sz="2400" dirty="0"/>
              <a:t> </a:t>
            </a:r>
            <a:r>
              <a:rPr lang="de-CH" altLang="de-DE" sz="2400" dirty="0" err="1"/>
              <a:t>décisifs</a:t>
            </a:r>
            <a:r>
              <a:rPr lang="de-CH" altLang="de-DE" sz="2400" dirty="0"/>
              <a:t>.</a:t>
            </a:r>
          </a:p>
        </p:txBody>
      </p:sp>
      <p:sp>
        <p:nvSpPr>
          <p:cNvPr id="31749" name="Text Box 7">
            <a:extLst>
              <a:ext uri="{FF2B5EF4-FFF2-40B4-BE49-F238E27FC236}">
                <a16:creationId xmlns:a16="http://schemas.microsoft.com/office/drawing/2014/main" id="{8729E8E7-434B-0EB4-C834-10327C53C980}"/>
              </a:ext>
            </a:extLst>
          </p:cNvPr>
          <p:cNvSpPr txBox="1">
            <a:spLocks noChangeArrowheads="1"/>
          </p:cNvSpPr>
          <p:nvPr/>
        </p:nvSpPr>
        <p:spPr bwMode="auto">
          <a:xfrm>
            <a:off x="322263" y="4441825"/>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sym typeface="Wingdings" pitchFamily="2" charset="2"/>
              </a:rPr>
              <a:t> </a:t>
            </a:r>
            <a:r>
              <a:rPr lang="de-CH" altLang="de-DE" sz="2400" i="1">
                <a:sym typeface="Wingdings" pitchFamily="2" charset="2"/>
              </a:rPr>
              <a:t>C</a:t>
            </a:r>
            <a:r>
              <a:rPr lang="de-CH" altLang="de-DE" sz="2400" i="1"/>
              <a:t>oûts d’opportunité </a:t>
            </a:r>
            <a:r>
              <a:rPr lang="de-CH" altLang="de-DE" sz="2400"/>
              <a:t>			</a:t>
            </a:r>
            <a:endParaRPr lang="de-CH" altLang="de-DE" sz="2400" i="1"/>
          </a:p>
          <a:p>
            <a:pPr eaLnBrk="1" hangingPunct="1"/>
            <a:r>
              <a:rPr lang="fr-FR" altLang="de-DE" sz="2400"/>
              <a:t>Coût lié à la non-réalisation d’une action B</a:t>
            </a:r>
          </a:p>
          <a:p>
            <a:pPr eaLnBrk="1" hangingPunct="1"/>
            <a:r>
              <a:rPr lang="fr-FR" altLang="de-DE" sz="2400"/>
              <a:t>(manque à gagner), lorsqu’on a opté pour l’action A.</a:t>
            </a:r>
            <a:endParaRPr lang="de-DE" altLang="de-DE" sz="24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09" name="Rectangle 3">
            <a:extLst>
              <a:ext uri="{FF2B5EF4-FFF2-40B4-BE49-F238E27FC236}">
                <a16:creationId xmlns:a16="http://schemas.microsoft.com/office/drawing/2014/main" id="{5D1CA6D6-A945-50D1-E7A0-65B37C1A7391}"/>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68610" name="Text Box 7">
            <a:extLst>
              <a:ext uri="{FF2B5EF4-FFF2-40B4-BE49-F238E27FC236}">
                <a16:creationId xmlns:a16="http://schemas.microsoft.com/office/drawing/2014/main" id="{A3D8C201-BEC0-A5CD-0085-6963F6D8A9F1}"/>
              </a:ext>
            </a:extLst>
          </p:cNvPr>
          <p:cNvSpPr txBox="1">
            <a:spLocks noChangeArrowheads="1"/>
          </p:cNvSpPr>
          <p:nvPr/>
        </p:nvSpPr>
        <p:spPr bwMode="auto">
          <a:xfrm>
            <a:off x="344488" y="1143000"/>
            <a:ext cx="829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t>Circuit économique élargi :</a:t>
            </a:r>
            <a:r>
              <a:rPr lang="de-CH" altLang="de-DE" sz="2400"/>
              <a:t> ménages, entreprises, État et étranger </a:t>
            </a:r>
            <a:r>
              <a:rPr lang="de-DE" altLang="de-DE" sz="1600"/>
              <a:t>(Par impératif de simplification ne sont indiqués que les flux monétaires)</a:t>
            </a:r>
            <a:endParaRPr lang="de-CH" altLang="de-DE" sz="2400" i="1"/>
          </a:p>
        </p:txBody>
      </p:sp>
      <p:sp>
        <p:nvSpPr>
          <p:cNvPr id="68611" name="Rectangle 2">
            <a:extLst>
              <a:ext uri="{FF2B5EF4-FFF2-40B4-BE49-F238E27FC236}">
                <a16:creationId xmlns:a16="http://schemas.microsoft.com/office/drawing/2014/main" id="{70B4EDFF-7E55-959F-A987-24224E0EA796}"/>
              </a:ext>
            </a:extLst>
          </p:cNvPr>
          <p:cNvSpPr>
            <a:spLocks noChangeArrowheads="1"/>
          </p:cNvSpPr>
          <p:nvPr/>
        </p:nvSpPr>
        <p:spPr bwMode="auto">
          <a:xfrm>
            <a:off x="344488" y="144463"/>
            <a:ext cx="7392987"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5. L’économie globale</a:t>
            </a:r>
            <a:endParaRPr lang="de-DE" altLang="de-DE" sz="2400" b="1">
              <a:solidFill>
                <a:schemeClr val="bg1"/>
              </a:solidFill>
            </a:endParaRPr>
          </a:p>
        </p:txBody>
      </p:sp>
      <p:pic>
        <p:nvPicPr>
          <p:cNvPr id="2" name="Image 1">
            <a:extLst>
              <a:ext uri="{FF2B5EF4-FFF2-40B4-BE49-F238E27FC236}">
                <a16:creationId xmlns:a16="http://schemas.microsoft.com/office/drawing/2014/main" id="{616885BE-D136-E160-7AAD-50D388672114}"/>
              </a:ext>
            </a:extLst>
          </p:cNvPr>
          <p:cNvPicPr>
            <a:picLocks noChangeAspect="1"/>
          </p:cNvPicPr>
          <p:nvPr/>
        </p:nvPicPr>
        <p:blipFill>
          <a:blip r:embed="rId2"/>
          <a:stretch>
            <a:fillRect/>
          </a:stretch>
        </p:blipFill>
        <p:spPr>
          <a:xfrm>
            <a:off x="422275" y="2617228"/>
            <a:ext cx="8299449" cy="3097772"/>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3">
            <a:extLst>
              <a:ext uri="{FF2B5EF4-FFF2-40B4-BE49-F238E27FC236}">
                <a16:creationId xmlns:a16="http://schemas.microsoft.com/office/drawing/2014/main" id="{48F96681-500F-4C90-8EED-41DABA45CCD8}"/>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69634" name="Rectangle 2">
            <a:extLst>
              <a:ext uri="{FF2B5EF4-FFF2-40B4-BE49-F238E27FC236}">
                <a16:creationId xmlns:a16="http://schemas.microsoft.com/office/drawing/2014/main" id="{34A2F1DC-E3A2-BD59-695F-46D666225CF3}"/>
              </a:ext>
            </a:extLst>
          </p:cNvPr>
          <p:cNvSpPr>
            <a:spLocks noChangeArrowheads="1"/>
          </p:cNvSpPr>
          <p:nvPr/>
        </p:nvSpPr>
        <p:spPr bwMode="auto">
          <a:xfrm>
            <a:off x="344488" y="144463"/>
            <a:ext cx="7392987"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5. L’économie globale</a:t>
            </a:r>
            <a:endParaRPr lang="de-DE" altLang="de-DE" sz="2400" b="1">
              <a:solidFill>
                <a:schemeClr val="bg1"/>
              </a:solidFill>
            </a:endParaRPr>
          </a:p>
        </p:txBody>
      </p:sp>
      <p:sp>
        <p:nvSpPr>
          <p:cNvPr id="69635" name="Text Box 7">
            <a:extLst>
              <a:ext uri="{FF2B5EF4-FFF2-40B4-BE49-F238E27FC236}">
                <a16:creationId xmlns:a16="http://schemas.microsoft.com/office/drawing/2014/main" id="{EB045C95-2E67-12E1-66CF-30E8C2ECD48D}"/>
              </a:ext>
            </a:extLst>
          </p:cNvPr>
          <p:cNvSpPr txBox="1">
            <a:spLocks noChangeArrowheads="1"/>
          </p:cNvSpPr>
          <p:nvPr/>
        </p:nvSpPr>
        <p:spPr bwMode="auto">
          <a:xfrm>
            <a:off x="323850" y="1185863"/>
            <a:ext cx="8299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fr-FR" altLang="de-DE" sz="2400"/>
              <a:t>Offre et demande en macroéconomie </a:t>
            </a:r>
            <a:r>
              <a:rPr lang="de-CH" altLang="de-DE" sz="2400"/>
              <a:t>:</a:t>
            </a:r>
          </a:p>
        </p:txBody>
      </p:sp>
      <p:sp>
        <p:nvSpPr>
          <p:cNvPr id="69636" name="Text Box 8">
            <a:extLst>
              <a:ext uri="{FF2B5EF4-FFF2-40B4-BE49-F238E27FC236}">
                <a16:creationId xmlns:a16="http://schemas.microsoft.com/office/drawing/2014/main" id="{9D176741-795D-4F2C-9CC3-B458BEAA92B2}"/>
              </a:ext>
            </a:extLst>
          </p:cNvPr>
          <p:cNvSpPr txBox="1">
            <a:spLocks noChangeArrowheads="1"/>
          </p:cNvSpPr>
          <p:nvPr/>
        </p:nvSpPr>
        <p:spPr bwMode="auto">
          <a:xfrm>
            <a:off x="323850" y="2071688"/>
            <a:ext cx="8391525" cy="830262"/>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itchFamily="2" charset="2"/>
              <a:buChar char="à"/>
            </a:pPr>
            <a:r>
              <a:rPr lang="de-CH" altLang="de-DE" sz="2400" b="1" i="1"/>
              <a:t> Offre économique globale</a:t>
            </a:r>
            <a:r>
              <a:rPr lang="de-CH" altLang="de-DE" sz="2400"/>
              <a:t>			</a:t>
            </a:r>
          </a:p>
          <a:p>
            <a:pPr eaLnBrk="1" hangingPunct="1">
              <a:buFont typeface="Wingdings" pitchFamily="2" charset="2"/>
              <a:buNone/>
            </a:pPr>
            <a:r>
              <a:rPr lang="fr-FR" altLang="de-DE" sz="2400">
                <a:sym typeface="Wingdings" pitchFamily="2" charset="2"/>
              </a:rPr>
              <a:t>Ensemble des biens produits durant une certaine période.</a:t>
            </a:r>
            <a:r>
              <a:rPr lang="de-DE" altLang="de-DE" sz="2400">
                <a:sym typeface="Wingdings" pitchFamily="2" charset="2"/>
              </a:rPr>
              <a:t> </a:t>
            </a:r>
          </a:p>
        </p:txBody>
      </p:sp>
      <p:sp>
        <p:nvSpPr>
          <p:cNvPr id="69637" name="Text Box 13">
            <a:extLst>
              <a:ext uri="{FF2B5EF4-FFF2-40B4-BE49-F238E27FC236}">
                <a16:creationId xmlns:a16="http://schemas.microsoft.com/office/drawing/2014/main" id="{23EE8417-57F9-817D-5ABA-42F3FC3A080D}"/>
              </a:ext>
            </a:extLst>
          </p:cNvPr>
          <p:cNvSpPr txBox="1">
            <a:spLocks noChangeArrowheads="1"/>
          </p:cNvSpPr>
          <p:nvPr/>
        </p:nvSpPr>
        <p:spPr bwMode="auto">
          <a:xfrm>
            <a:off x="323850" y="3800475"/>
            <a:ext cx="8391525" cy="830263"/>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itchFamily="2" charset="2"/>
              <a:buChar char="à"/>
            </a:pPr>
            <a:r>
              <a:rPr lang="de-CH" altLang="de-DE" sz="2400" b="1" i="1"/>
              <a:t> Demande économique globale</a:t>
            </a:r>
            <a:r>
              <a:rPr lang="de-CH" altLang="de-DE" sz="2400"/>
              <a:t>			</a:t>
            </a:r>
          </a:p>
          <a:p>
            <a:pPr eaLnBrk="1" hangingPunct="1">
              <a:buFont typeface="Wingdings" pitchFamily="2" charset="2"/>
              <a:buNone/>
            </a:pPr>
            <a:r>
              <a:rPr lang="fr-FR" altLang="de-DE" sz="2400">
                <a:sym typeface="Wingdings" pitchFamily="2" charset="2"/>
              </a:rPr>
              <a:t>Ensemble des biens acquis durant une certaine période.</a:t>
            </a:r>
            <a:endParaRPr lang="de-DE" altLang="de-DE" sz="2400">
              <a:sym typeface="Wingdings" pitchFamily="2" charset="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a:extLst>
              <a:ext uri="{FF2B5EF4-FFF2-40B4-BE49-F238E27FC236}">
                <a16:creationId xmlns:a16="http://schemas.microsoft.com/office/drawing/2014/main" id="{0934F500-47A4-C896-3A42-BBCE5E5BC2EF}"/>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70658" name="Rectangle 2">
            <a:extLst>
              <a:ext uri="{FF2B5EF4-FFF2-40B4-BE49-F238E27FC236}">
                <a16:creationId xmlns:a16="http://schemas.microsoft.com/office/drawing/2014/main" id="{55C5E4F3-3065-EDF3-5894-12B886A60F95}"/>
              </a:ext>
            </a:extLst>
          </p:cNvPr>
          <p:cNvSpPr>
            <a:spLocks noChangeArrowheads="1"/>
          </p:cNvSpPr>
          <p:nvPr/>
        </p:nvSpPr>
        <p:spPr bwMode="auto">
          <a:xfrm>
            <a:off x="344488" y="144463"/>
            <a:ext cx="7392987"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5. L’économie globale</a:t>
            </a:r>
            <a:endParaRPr lang="de-DE" altLang="de-DE" sz="2400" b="1">
              <a:solidFill>
                <a:schemeClr val="bg1"/>
              </a:solidFill>
            </a:endParaRPr>
          </a:p>
        </p:txBody>
      </p:sp>
      <p:sp>
        <p:nvSpPr>
          <p:cNvPr id="70659" name="Text Box 5">
            <a:extLst>
              <a:ext uri="{FF2B5EF4-FFF2-40B4-BE49-F238E27FC236}">
                <a16:creationId xmlns:a16="http://schemas.microsoft.com/office/drawing/2014/main" id="{FFD14B4A-1942-36F8-0D96-4C7BB48D352A}"/>
              </a:ext>
            </a:extLst>
          </p:cNvPr>
          <p:cNvSpPr txBox="1">
            <a:spLocks noChangeArrowheads="1"/>
          </p:cNvSpPr>
          <p:nvPr/>
        </p:nvSpPr>
        <p:spPr bwMode="auto">
          <a:xfrm>
            <a:off x="323850" y="1014413"/>
            <a:ext cx="82994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t>Offre et demande en macroéconomie :</a:t>
            </a:r>
          </a:p>
          <a:p>
            <a:pPr eaLnBrk="1" hangingPunct="1"/>
            <a:endParaRPr lang="de-CH" altLang="de-DE" sz="2400"/>
          </a:p>
          <a:p>
            <a:pPr eaLnBrk="1" hangingPunct="1">
              <a:buFontTx/>
              <a:buChar char="•"/>
            </a:pPr>
            <a:r>
              <a:rPr lang="de-CH" altLang="de-DE" sz="2400"/>
              <a:t>Offre = Optique production du PIB</a:t>
            </a:r>
          </a:p>
          <a:p>
            <a:pPr eaLnBrk="1" hangingPunct="1">
              <a:buFontTx/>
              <a:buChar char="•"/>
            </a:pPr>
            <a:endParaRPr lang="de-CH" altLang="de-DE" sz="1000"/>
          </a:p>
          <a:p>
            <a:pPr eaLnBrk="1" hangingPunct="1">
              <a:buFontTx/>
              <a:buChar char="•"/>
            </a:pPr>
            <a:r>
              <a:rPr lang="de-CH" altLang="de-DE" sz="2400"/>
              <a:t>Demande = Utilisation du PIB</a:t>
            </a:r>
          </a:p>
        </p:txBody>
      </p:sp>
      <p:pic>
        <p:nvPicPr>
          <p:cNvPr id="2" name="Image 1">
            <a:extLst>
              <a:ext uri="{FF2B5EF4-FFF2-40B4-BE49-F238E27FC236}">
                <a16:creationId xmlns:a16="http://schemas.microsoft.com/office/drawing/2014/main" id="{37B3FFE1-BAB9-CE31-3759-E8C1CCBA9D22}"/>
              </a:ext>
            </a:extLst>
          </p:cNvPr>
          <p:cNvPicPr>
            <a:picLocks noChangeAspect="1"/>
          </p:cNvPicPr>
          <p:nvPr/>
        </p:nvPicPr>
        <p:blipFill>
          <a:blip r:embed="rId2"/>
          <a:stretch>
            <a:fillRect/>
          </a:stretch>
        </p:blipFill>
        <p:spPr>
          <a:xfrm>
            <a:off x="396875" y="3175523"/>
            <a:ext cx="8350250" cy="2855001"/>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1">
            <a:extLst>
              <a:ext uri="{FF2B5EF4-FFF2-40B4-BE49-F238E27FC236}">
                <a16:creationId xmlns:a16="http://schemas.microsoft.com/office/drawing/2014/main" id="{F35CAE4C-8D45-C534-2896-D74D442C53E0}"/>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71682" name="Rectangle 2">
            <a:extLst>
              <a:ext uri="{FF2B5EF4-FFF2-40B4-BE49-F238E27FC236}">
                <a16:creationId xmlns:a16="http://schemas.microsoft.com/office/drawing/2014/main" id="{86A6D564-8A75-DAB1-5C64-70CD12904FCB}"/>
              </a:ext>
            </a:extLst>
          </p:cNvPr>
          <p:cNvSpPr>
            <a:spLocks noChangeArrowheads="1"/>
          </p:cNvSpPr>
          <p:nvPr/>
        </p:nvSpPr>
        <p:spPr bwMode="auto">
          <a:xfrm>
            <a:off x="344488" y="144463"/>
            <a:ext cx="7392987"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5. L’économie globale</a:t>
            </a:r>
            <a:endParaRPr lang="de-DE" altLang="de-DE" sz="2400" b="1">
              <a:solidFill>
                <a:schemeClr val="bg1"/>
              </a:solidFill>
            </a:endParaRPr>
          </a:p>
        </p:txBody>
      </p:sp>
      <p:sp>
        <p:nvSpPr>
          <p:cNvPr id="71683" name="Text Box 9">
            <a:extLst>
              <a:ext uri="{FF2B5EF4-FFF2-40B4-BE49-F238E27FC236}">
                <a16:creationId xmlns:a16="http://schemas.microsoft.com/office/drawing/2014/main" id="{B12869F2-8B3D-6CAE-1C29-0901EB9BA7DB}"/>
              </a:ext>
            </a:extLst>
          </p:cNvPr>
          <p:cNvSpPr txBox="1">
            <a:spLocks noChangeArrowheads="1"/>
          </p:cNvSpPr>
          <p:nvPr/>
        </p:nvSpPr>
        <p:spPr bwMode="auto">
          <a:xfrm>
            <a:off x="395288" y="2205038"/>
            <a:ext cx="8280400"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itchFamily="2" charset="2"/>
              <a:buChar char="à"/>
            </a:pPr>
            <a:r>
              <a:rPr lang="de-CH" altLang="de-DE" sz="2400" b="1" i="1"/>
              <a:t> Croissance</a:t>
            </a:r>
            <a:r>
              <a:rPr lang="de-CH" altLang="de-DE" sz="2400"/>
              <a:t> 			</a:t>
            </a:r>
          </a:p>
          <a:p>
            <a:pPr eaLnBrk="1" hangingPunct="1">
              <a:buFont typeface="Wingdings" pitchFamily="2" charset="2"/>
              <a:buNone/>
            </a:pPr>
            <a:r>
              <a:rPr lang="fr-FR" altLang="de-DE" sz="2400">
                <a:sym typeface="Wingdings" pitchFamily="2" charset="2"/>
              </a:rPr>
              <a:t>Évolution à long terme de l’économie d’un pays mesurée au moyen de la variation de son PIB réel.</a:t>
            </a:r>
            <a:endParaRPr lang="de-DE" altLang="de-DE" sz="2400">
              <a:sym typeface="Wingdings" pitchFamily="2" charset="2"/>
            </a:endParaRPr>
          </a:p>
        </p:txBody>
      </p:sp>
      <p:sp>
        <p:nvSpPr>
          <p:cNvPr id="71684" name="Text Box 10">
            <a:extLst>
              <a:ext uri="{FF2B5EF4-FFF2-40B4-BE49-F238E27FC236}">
                <a16:creationId xmlns:a16="http://schemas.microsoft.com/office/drawing/2014/main" id="{6E4AD070-84CA-2645-C9CB-8EBF14C5153F}"/>
              </a:ext>
            </a:extLst>
          </p:cNvPr>
          <p:cNvSpPr txBox="1">
            <a:spLocks noChangeArrowheads="1"/>
          </p:cNvSpPr>
          <p:nvPr/>
        </p:nvSpPr>
        <p:spPr bwMode="auto">
          <a:xfrm>
            <a:off x="395288" y="4468813"/>
            <a:ext cx="8280400" cy="1570037"/>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itchFamily="2" charset="2"/>
              <a:buChar char="à"/>
            </a:pPr>
            <a:r>
              <a:rPr lang="de-CH" altLang="de-DE" sz="2400" b="1" i="1"/>
              <a:t> Conjoncture</a:t>
            </a:r>
            <a:r>
              <a:rPr lang="de-CH" altLang="de-DE" sz="2400"/>
              <a:t> 			</a:t>
            </a:r>
          </a:p>
          <a:p>
            <a:pPr eaLnBrk="1" hangingPunct="1">
              <a:buFont typeface="Wingdings" pitchFamily="2" charset="2"/>
              <a:buNone/>
            </a:pPr>
            <a:r>
              <a:rPr lang="fr-FR" altLang="de-DE" sz="2400">
                <a:sym typeface="Wingdings" pitchFamily="2" charset="2"/>
              </a:rPr>
              <a:t>Évolution d’une économie sur le court terme. On estime la conjoncture en observant l’évolution du PIB sur un trimestre ou sur une année.</a:t>
            </a:r>
            <a:endParaRPr lang="de-DE" altLang="de-DE" sz="2400">
              <a:sym typeface="Wingdings" pitchFamily="2" charset="2"/>
            </a:endParaRPr>
          </a:p>
        </p:txBody>
      </p:sp>
      <p:sp>
        <p:nvSpPr>
          <p:cNvPr id="71685" name="Text Box 11">
            <a:extLst>
              <a:ext uri="{FF2B5EF4-FFF2-40B4-BE49-F238E27FC236}">
                <a16:creationId xmlns:a16="http://schemas.microsoft.com/office/drawing/2014/main" id="{06709A21-536D-A2E6-46EF-E31266038424}"/>
              </a:ext>
            </a:extLst>
          </p:cNvPr>
          <p:cNvSpPr txBox="1">
            <a:spLocks noChangeArrowheads="1"/>
          </p:cNvSpPr>
          <p:nvPr/>
        </p:nvSpPr>
        <p:spPr bwMode="auto">
          <a:xfrm>
            <a:off x="323850" y="1268413"/>
            <a:ext cx="8299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a:t>Définitions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1">
            <a:extLst>
              <a:ext uri="{FF2B5EF4-FFF2-40B4-BE49-F238E27FC236}">
                <a16:creationId xmlns:a16="http://schemas.microsoft.com/office/drawing/2014/main" id="{FC326560-2644-4971-9B4C-CBA3986DE665}"/>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72706" name="Rectangle 2">
            <a:extLst>
              <a:ext uri="{FF2B5EF4-FFF2-40B4-BE49-F238E27FC236}">
                <a16:creationId xmlns:a16="http://schemas.microsoft.com/office/drawing/2014/main" id="{02A76872-EE58-BCD2-6FD7-C7D08DF109A1}"/>
              </a:ext>
            </a:extLst>
          </p:cNvPr>
          <p:cNvSpPr>
            <a:spLocks noChangeArrowheads="1"/>
          </p:cNvSpPr>
          <p:nvPr/>
        </p:nvSpPr>
        <p:spPr bwMode="auto">
          <a:xfrm>
            <a:off x="344488" y="144463"/>
            <a:ext cx="7392987"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5. L’économie globale</a:t>
            </a:r>
            <a:endParaRPr lang="de-DE" altLang="de-DE" sz="2400" b="1">
              <a:solidFill>
                <a:schemeClr val="bg1"/>
              </a:solidFill>
            </a:endParaRPr>
          </a:p>
        </p:txBody>
      </p:sp>
      <p:sp>
        <p:nvSpPr>
          <p:cNvPr id="72707" name="Text Box 9">
            <a:extLst>
              <a:ext uri="{FF2B5EF4-FFF2-40B4-BE49-F238E27FC236}">
                <a16:creationId xmlns:a16="http://schemas.microsoft.com/office/drawing/2014/main" id="{33D59F70-03C5-2800-D56C-546F2CD4800A}"/>
              </a:ext>
            </a:extLst>
          </p:cNvPr>
          <p:cNvSpPr txBox="1">
            <a:spLocks noChangeArrowheads="1"/>
          </p:cNvSpPr>
          <p:nvPr/>
        </p:nvSpPr>
        <p:spPr bwMode="auto">
          <a:xfrm>
            <a:off x="323850" y="1071563"/>
            <a:ext cx="8299450" cy="335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t>Modélisation : </a:t>
            </a:r>
            <a:r>
              <a:rPr lang="de-CH" altLang="de-DE" sz="2400" b="1"/>
              <a:t>Le schéma macroéconomique</a:t>
            </a:r>
          </a:p>
          <a:p>
            <a:pPr eaLnBrk="1" hangingPunct="1"/>
            <a:endParaRPr lang="de-CH" altLang="de-DE" sz="1000" b="1"/>
          </a:p>
          <a:p>
            <a:pPr eaLnBrk="1" hangingPunct="1">
              <a:buFontTx/>
              <a:buChar char="•"/>
            </a:pPr>
            <a:r>
              <a:rPr lang="de-CH" altLang="de-DE" sz="2400" b="1"/>
              <a:t>Croissance :</a:t>
            </a:r>
            <a:r>
              <a:rPr lang="de-CH" altLang="de-DE" sz="2400"/>
              <a:t> ligne de tendance ascendante, montrant l’évolution moyenne du PIB.</a:t>
            </a:r>
          </a:p>
          <a:p>
            <a:pPr eaLnBrk="1" hangingPunct="1">
              <a:buFontTx/>
              <a:buChar char="•"/>
            </a:pPr>
            <a:endParaRPr lang="de-CH" altLang="de-DE" sz="1000"/>
          </a:p>
          <a:p>
            <a:pPr eaLnBrk="1" hangingPunct="1">
              <a:buFontTx/>
              <a:buChar char="•"/>
            </a:pPr>
            <a:r>
              <a:rPr lang="de-CH" altLang="de-DE" sz="2400" b="1"/>
              <a:t>Conjoncture : </a:t>
            </a:r>
            <a:r>
              <a:rPr lang="de-CH" altLang="de-DE" sz="2400"/>
              <a:t>variations du PIB autour de la croissance tendancielle (courbe) </a:t>
            </a:r>
          </a:p>
          <a:p>
            <a:pPr eaLnBrk="1" hangingPunct="1">
              <a:buFontTx/>
              <a:buChar char="•"/>
            </a:pPr>
            <a:endParaRPr lang="de-CH" altLang="de-DE" sz="2400"/>
          </a:p>
          <a:p>
            <a:pPr eaLnBrk="1" hangingPunct="1">
              <a:buFontTx/>
              <a:buChar char="•"/>
            </a:pPr>
            <a:endParaRPr lang="de-CH" altLang="de-DE" sz="2400"/>
          </a:p>
          <a:p>
            <a:pPr eaLnBrk="1" hangingPunct="1"/>
            <a:endParaRPr lang="de-CH" altLang="de-DE" sz="2400"/>
          </a:p>
        </p:txBody>
      </p:sp>
      <p:pic>
        <p:nvPicPr>
          <p:cNvPr id="72708" name="Image 2">
            <a:extLst>
              <a:ext uri="{FF2B5EF4-FFF2-40B4-BE49-F238E27FC236}">
                <a16:creationId xmlns:a16="http://schemas.microsoft.com/office/drawing/2014/main" id="{5038B051-5445-FFA8-82AF-E9C03292D1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844" t="14876" r="47514" b="9126"/>
          <a:stretch>
            <a:fillRect/>
          </a:stretch>
        </p:blipFill>
        <p:spPr bwMode="auto">
          <a:xfrm>
            <a:off x="2813050" y="3736975"/>
            <a:ext cx="3876675"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1">
            <a:extLst>
              <a:ext uri="{FF2B5EF4-FFF2-40B4-BE49-F238E27FC236}">
                <a16:creationId xmlns:a16="http://schemas.microsoft.com/office/drawing/2014/main" id="{32CB8823-F744-A421-D2CC-6B0196698E69}"/>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73730" name="Rectangle 2">
            <a:extLst>
              <a:ext uri="{FF2B5EF4-FFF2-40B4-BE49-F238E27FC236}">
                <a16:creationId xmlns:a16="http://schemas.microsoft.com/office/drawing/2014/main" id="{AD237660-712D-5479-485D-A5946E5DD016}"/>
              </a:ext>
            </a:extLst>
          </p:cNvPr>
          <p:cNvSpPr>
            <a:spLocks noChangeArrowheads="1"/>
          </p:cNvSpPr>
          <p:nvPr/>
        </p:nvSpPr>
        <p:spPr bwMode="auto">
          <a:xfrm>
            <a:off x="344488" y="144463"/>
            <a:ext cx="7392987"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5. L’économie globale</a:t>
            </a:r>
            <a:endParaRPr lang="de-DE" altLang="de-DE" sz="2400" b="1">
              <a:solidFill>
                <a:schemeClr val="bg1"/>
              </a:solidFill>
            </a:endParaRPr>
          </a:p>
        </p:txBody>
      </p:sp>
      <p:sp>
        <p:nvSpPr>
          <p:cNvPr id="73731" name="Text Box 9">
            <a:extLst>
              <a:ext uri="{FF2B5EF4-FFF2-40B4-BE49-F238E27FC236}">
                <a16:creationId xmlns:a16="http://schemas.microsoft.com/office/drawing/2014/main" id="{CA5D28BC-01FF-388F-0E2D-321001C03F31}"/>
              </a:ext>
            </a:extLst>
          </p:cNvPr>
          <p:cNvSpPr txBox="1">
            <a:spLocks noChangeArrowheads="1"/>
          </p:cNvSpPr>
          <p:nvPr/>
        </p:nvSpPr>
        <p:spPr bwMode="auto">
          <a:xfrm>
            <a:off x="323850" y="1071563"/>
            <a:ext cx="8424863"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dirty="0"/>
              <a:t>Le </a:t>
            </a:r>
            <a:r>
              <a:rPr lang="de-CH" altLang="de-DE" sz="2400" b="1" dirty="0" err="1"/>
              <a:t>schéma</a:t>
            </a:r>
            <a:r>
              <a:rPr lang="de-CH" altLang="de-DE" sz="2400" b="1" dirty="0"/>
              <a:t> </a:t>
            </a:r>
            <a:r>
              <a:rPr lang="de-CH" altLang="de-DE" sz="2400" b="1" dirty="0" err="1"/>
              <a:t>macroéconomique</a:t>
            </a:r>
            <a:r>
              <a:rPr lang="de-CH" altLang="de-DE" sz="2400" b="1" dirty="0"/>
              <a:t> </a:t>
            </a:r>
            <a:r>
              <a:rPr lang="de-CH" altLang="de-DE" sz="2400" dirty="0" err="1"/>
              <a:t>est</a:t>
            </a:r>
            <a:r>
              <a:rPr lang="de-CH" altLang="de-DE" sz="2400" dirty="0"/>
              <a:t> </a:t>
            </a:r>
            <a:r>
              <a:rPr lang="de-CH" altLang="de-DE" sz="2400" dirty="0" err="1"/>
              <a:t>une</a:t>
            </a:r>
            <a:r>
              <a:rPr lang="de-CH" altLang="de-DE" sz="2400" dirty="0"/>
              <a:t> </a:t>
            </a:r>
            <a:r>
              <a:rPr lang="de-CH" altLang="de-DE" sz="2400" dirty="0" err="1"/>
              <a:t>interprétation</a:t>
            </a:r>
            <a:r>
              <a:rPr lang="de-CH" altLang="de-DE" sz="2400" dirty="0"/>
              <a:t> de la </a:t>
            </a:r>
            <a:r>
              <a:rPr lang="de-CH" altLang="de-DE" sz="2400" i="1" dirty="0" err="1"/>
              <a:t>production</a:t>
            </a:r>
            <a:r>
              <a:rPr lang="de-CH" altLang="de-DE" sz="2400" i="1" dirty="0"/>
              <a:t> potentielle.</a:t>
            </a:r>
          </a:p>
          <a:p>
            <a:pPr eaLnBrk="1" hangingPunct="1"/>
            <a:endParaRPr lang="de-CH" altLang="de-DE" sz="2400" b="1" dirty="0"/>
          </a:p>
          <a:p>
            <a:pPr eaLnBrk="1" hangingPunct="1">
              <a:buFontTx/>
              <a:buChar char="•"/>
            </a:pPr>
            <a:r>
              <a:rPr lang="de-CH" altLang="de-DE" sz="2400" b="1"/>
              <a:t>Croissance</a:t>
            </a:r>
            <a:r>
              <a:rPr lang="de-CH" altLang="de-DE" sz="2400"/>
              <a:t> </a:t>
            </a:r>
            <a:r>
              <a:rPr lang="de-CH" altLang="de-DE" sz="2400" b="1"/>
              <a:t>:</a:t>
            </a:r>
            <a:r>
              <a:rPr lang="de-CH" altLang="de-DE" sz="2400"/>
              <a:t> </a:t>
            </a:r>
            <a:r>
              <a:rPr lang="de-CH" altLang="de-DE" sz="2400" dirty="0" err="1"/>
              <a:t>évolution</a:t>
            </a:r>
            <a:r>
              <a:rPr lang="de-CH" altLang="de-DE" sz="2400" dirty="0"/>
              <a:t> à </a:t>
            </a:r>
            <a:r>
              <a:rPr lang="de-CH" altLang="de-DE" sz="2400" dirty="0" err="1"/>
              <a:t>long</a:t>
            </a:r>
            <a:r>
              <a:rPr lang="de-CH" altLang="de-DE" sz="2400" dirty="0"/>
              <a:t> </a:t>
            </a:r>
            <a:r>
              <a:rPr lang="de-CH" altLang="de-DE" sz="2400" dirty="0" err="1"/>
              <a:t>terme</a:t>
            </a:r>
            <a:r>
              <a:rPr lang="de-CH" altLang="de-DE" sz="2400" dirty="0"/>
              <a:t> de la </a:t>
            </a:r>
            <a:r>
              <a:rPr lang="de-CH" altLang="de-DE" sz="2400" dirty="0" err="1"/>
              <a:t>production</a:t>
            </a:r>
            <a:r>
              <a:rPr lang="de-CH" altLang="de-DE" sz="2400" dirty="0"/>
              <a:t> potentielle.</a:t>
            </a:r>
          </a:p>
          <a:p>
            <a:pPr eaLnBrk="1" hangingPunct="1">
              <a:buFontTx/>
              <a:buChar char="•"/>
            </a:pPr>
            <a:endParaRPr lang="de-CH" altLang="de-DE" sz="2400" dirty="0"/>
          </a:p>
          <a:p>
            <a:pPr eaLnBrk="1" hangingPunct="1">
              <a:buFontTx/>
              <a:buChar char="•"/>
            </a:pPr>
            <a:r>
              <a:rPr lang="de-CH" altLang="de-DE" sz="2400" b="1"/>
              <a:t>Conjoncture :</a:t>
            </a:r>
            <a:r>
              <a:rPr lang="de-CH" altLang="de-DE" sz="2400"/>
              <a:t> </a:t>
            </a:r>
            <a:r>
              <a:rPr lang="de-CH" altLang="de-DE" sz="2400" dirty="0" err="1"/>
              <a:t>degré</a:t>
            </a:r>
            <a:r>
              <a:rPr lang="de-CH" altLang="de-DE" sz="2400" dirty="0"/>
              <a:t> </a:t>
            </a:r>
            <a:r>
              <a:rPr lang="de-CH" altLang="de-DE" sz="2400" dirty="0" err="1"/>
              <a:t>d’utilisation</a:t>
            </a:r>
            <a:r>
              <a:rPr lang="de-CH" altLang="de-DE" sz="2400" dirty="0"/>
              <a:t> de la </a:t>
            </a:r>
            <a:r>
              <a:rPr lang="de-CH" altLang="de-DE" sz="2400" dirty="0" err="1"/>
              <a:t>production</a:t>
            </a:r>
            <a:r>
              <a:rPr lang="de-CH" altLang="de-DE" sz="2400" dirty="0"/>
              <a:t> potentielle. </a:t>
            </a:r>
          </a:p>
        </p:txBody>
      </p:sp>
      <p:sp>
        <p:nvSpPr>
          <p:cNvPr id="73732" name="Text Box 9">
            <a:extLst>
              <a:ext uri="{FF2B5EF4-FFF2-40B4-BE49-F238E27FC236}">
                <a16:creationId xmlns:a16="http://schemas.microsoft.com/office/drawing/2014/main" id="{D253B4F9-782B-A089-576E-8E363EF29420}"/>
              </a:ext>
            </a:extLst>
          </p:cNvPr>
          <p:cNvSpPr txBox="1">
            <a:spLocks noChangeArrowheads="1"/>
          </p:cNvSpPr>
          <p:nvPr/>
        </p:nvSpPr>
        <p:spPr bwMode="auto">
          <a:xfrm>
            <a:off x="395288" y="4298950"/>
            <a:ext cx="8280400"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itchFamily="2" charset="2"/>
              <a:buChar char="à"/>
            </a:pPr>
            <a:r>
              <a:rPr lang="de-CH" altLang="de-DE" sz="2400" b="1" i="1"/>
              <a:t> Production potentielle</a:t>
            </a:r>
            <a:r>
              <a:rPr lang="de-CH" altLang="de-DE" sz="2400"/>
              <a:t> 			</a:t>
            </a:r>
          </a:p>
          <a:p>
            <a:pPr eaLnBrk="1" hangingPunct="1">
              <a:buFont typeface="Wingdings" pitchFamily="2" charset="2"/>
              <a:buNone/>
            </a:pPr>
            <a:r>
              <a:rPr lang="fr-FR" altLang="de-DE" sz="2400">
                <a:sym typeface="Wingdings" pitchFamily="2" charset="2"/>
              </a:rPr>
              <a:t>PIB d’une économie en cas d’utilisation optimale des facteurs de production.</a:t>
            </a:r>
            <a:endParaRPr lang="de-DE" altLang="de-DE" sz="2400">
              <a:sym typeface="Wingdings" pitchFamily="2" charset="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1">
            <a:extLst>
              <a:ext uri="{FF2B5EF4-FFF2-40B4-BE49-F238E27FC236}">
                <a16:creationId xmlns:a16="http://schemas.microsoft.com/office/drawing/2014/main" id="{84DD8E7A-5FA6-A023-6704-7C7EBC409A6E}"/>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de-CH" altLang="de-DE" sz="2400" b="1">
                <a:solidFill>
                  <a:schemeClr val="bg1"/>
                </a:solidFill>
              </a:rPr>
              <a:t>2</a:t>
            </a:r>
            <a:endParaRPr lang="de-DE" altLang="de-DE" sz="2400" b="1">
              <a:solidFill>
                <a:schemeClr val="bg1"/>
              </a:solidFill>
            </a:endParaRPr>
          </a:p>
        </p:txBody>
      </p:sp>
      <p:sp>
        <p:nvSpPr>
          <p:cNvPr id="74754" name="Rectangle 2">
            <a:extLst>
              <a:ext uri="{FF2B5EF4-FFF2-40B4-BE49-F238E27FC236}">
                <a16:creationId xmlns:a16="http://schemas.microsoft.com/office/drawing/2014/main" id="{8FF3B782-6D99-6135-E1AE-086672378465}"/>
              </a:ext>
            </a:extLst>
          </p:cNvPr>
          <p:cNvSpPr>
            <a:spLocks noChangeArrowheads="1"/>
          </p:cNvSpPr>
          <p:nvPr/>
        </p:nvSpPr>
        <p:spPr bwMode="auto">
          <a:xfrm>
            <a:off x="344488" y="144463"/>
            <a:ext cx="7392987"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de-CH" altLang="de-DE" sz="2400" b="1">
                <a:solidFill>
                  <a:schemeClr val="bg1"/>
                </a:solidFill>
              </a:rPr>
              <a:t>5. L’économie globale</a:t>
            </a:r>
            <a:endParaRPr lang="de-DE" altLang="de-DE" sz="2400" b="1">
              <a:solidFill>
                <a:schemeClr val="bg1"/>
              </a:solidFill>
            </a:endParaRPr>
          </a:p>
        </p:txBody>
      </p:sp>
      <p:sp>
        <p:nvSpPr>
          <p:cNvPr id="74755" name="Text Box 9">
            <a:extLst>
              <a:ext uri="{FF2B5EF4-FFF2-40B4-BE49-F238E27FC236}">
                <a16:creationId xmlns:a16="http://schemas.microsoft.com/office/drawing/2014/main" id="{40438AEE-CBE0-A0C5-A987-144D1E17E8A9}"/>
              </a:ext>
            </a:extLst>
          </p:cNvPr>
          <p:cNvSpPr txBox="1">
            <a:spLocks noChangeArrowheads="1"/>
          </p:cNvSpPr>
          <p:nvPr/>
        </p:nvSpPr>
        <p:spPr bwMode="auto">
          <a:xfrm>
            <a:off x="323850" y="1071563"/>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de-CH" altLang="de-DE" sz="2400"/>
              <a:t>Interprétation de la production potentielle</a:t>
            </a:r>
            <a:endParaRPr lang="de-CH" altLang="de-DE" sz="2400" b="1"/>
          </a:p>
        </p:txBody>
      </p:sp>
      <p:sp>
        <p:nvSpPr>
          <p:cNvPr id="74756" name="Text Box 9">
            <a:extLst>
              <a:ext uri="{FF2B5EF4-FFF2-40B4-BE49-F238E27FC236}">
                <a16:creationId xmlns:a16="http://schemas.microsoft.com/office/drawing/2014/main" id="{745E7B8B-6EC7-8148-6555-C4437FDCBD17}"/>
              </a:ext>
            </a:extLst>
          </p:cNvPr>
          <p:cNvSpPr txBox="1">
            <a:spLocks noChangeArrowheads="1"/>
          </p:cNvSpPr>
          <p:nvPr/>
        </p:nvSpPr>
        <p:spPr bwMode="auto">
          <a:xfrm>
            <a:off x="5508625" y="1557338"/>
            <a:ext cx="3455988"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de-CH" altLang="de-DE" sz="2400" b="1"/>
          </a:p>
          <a:p>
            <a:pPr eaLnBrk="1" hangingPunct="1">
              <a:lnSpc>
                <a:spcPct val="100000"/>
              </a:lnSpc>
              <a:spcBef>
                <a:spcPct val="0"/>
              </a:spcBef>
              <a:buFontTx/>
              <a:buChar char="•"/>
            </a:pPr>
            <a:r>
              <a:rPr lang="de-CH" altLang="de-DE" sz="2400" b="1"/>
              <a:t>t</a:t>
            </a:r>
            <a:r>
              <a:rPr lang="de-CH" altLang="de-DE" sz="2400" b="1" baseline="-25000"/>
              <a:t>1</a:t>
            </a:r>
            <a:r>
              <a:rPr lang="de-CH" altLang="de-DE" sz="2400" b="1"/>
              <a:t> : </a:t>
            </a:r>
            <a:r>
              <a:rPr lang="de-CH" altLang="de-DE" sz="2400"/>
              <a:t>Conjoncture équilibrée</a:t>
            </a:r>
          </a:p>
          <a:p>
            <a:pPr eaLnBrk="1" hangingPunct="1">
              <a:lnSpc>
                <a:spcPct val="100000"/>
              </a:lnSpc>
              <a:spcBef>
                <a:spcPct val="0"/>
              </a:spcBef>
              <a:buFontTx/>
              <a:buChar char="•"/>
            </a:pPr>
            <a:endParaRPr lang="de-CH" altLang="de-DE" sz="2400"/>
          </a:p>
          <a:p>
            <a:pPr eaLnBrk="1" hangingPunct="1">
              <a:lnSpc>
                <a:spcPct val="100000"/>
              </a:lnSpc>
              <a:spcBef>
                <a:spcPct val="0"/>
              </a:spcBef>
              <a:buFontTx/>
              <a:buChar char="•"/>
            </a:pPr>
            <a:r>
              <a:rPr lang="de-CH" altLang="de-DE" sz="2400" b="1"/>
              <a:t>t</a:t>
            </a:r>
            <a:r>
              <a:rPr lang="de-CH" altLang="de-DE" sz="2400" b="1" baseline="-25000"/>
              <a:t>2</a:t>
            </a:r>
            <a:r>
              <a:rPr lang="de-CH" altLang="de-DE" sz="2400" b="1"/>
              <a:t> : </a:t>
            </a:r>
            <a:r>
              <a:rPr lang="de-CH" altLang="de-DE" sz="2400"/>
              <a:t>Facteurs de production sous-utilisés</a:t>
            </a:r>
            <a:br>
              <a:rPr lang="de-CH" altLang="de-DE" sz="2400"/>
            </a:br>
            <a:r>
              <a:rPr lang="de-CH" altLang="de-DE" sz="2400">
                <a:sym typeface="Wingdings" pitchFamily="2" charset="2"/>
              </a:rPr>
              <a:t> </a:t>
            </a:r>
            <a:r>
              <a:rPr lang="de-CH" altLang="de-DE" sz="2400" b="1">
                <a:sym typeface="Wingdings" pitchFamily="2" charset="2"/>
              </a:rPr>
              <a:t>Récession</a:t>
            </a:r>
          </a:p>
          <a:p>
            <a:pPr eaLnBrk="1" hangingPunct="1">
              <a:lnSpc>
                <a:spcPct val="100000"/>
              </a:lnSpc>
              <a:spcBef>
                <a:spcPct val="0"/>
              </a:spcBef>
              <a:buFontTx/>
              <a:buChar char="•"/>
            </a:pPr>
            <a:endParaRPr lang="de-CH" altLang="de-DE" sz="2400" b="1">
              <a:sym typeface="Wingdings" pitchFamily="2" charset="2"/>
            </a:endParaRPr>
          </a:p>
          <a:p>
            <a:pPr eaLnBrk="1" hangingPunct="1">
              <a:lnSpc>
                <a:spcPct val="100000"/>
              </a:lnSpc>
              <a:spcBef>
                <a:spcPct val="0"/>
              </a:spcBef>
              <a:buFontTx/>
              <a:buChar char="•"/>
            </a:pPr>
            <a:r>
              <a:rPr lang="de-CH" altLang="de-DE" sz="2400" b="1">
                <a:sym typeface="Wingdings" pitchFamily="2" charset="2"/>
              </a:rPr>
              <a:t>t</a:t>
            </a:r>
            <a:r>
              <a:rPr lang="de-CH" altLang="de-DE" sz="2400" b="1" baseline="-25000">
                <a:sym typeface="Wingdings" pitchFamily="2" charset="2"/>
              </a:rPr>
              <a:t>3</a:t>
            </a:r>
            <a:r>
              <a:rPr lang="de-CH" altLang="de-DE" sz="2400" b="1">
                <a:sym typeface="Wingdings" pitchFamily="2" charset="2"/>
              </a:rPr>
              <a:t> : </a:t>
            </a:r>
            <a:r>
              <a:rPr lang="de-CH" altLang="de-DE" sz="2400">
                <a:sym typeface="Wingdings" pitchFamily="2" charset="2"/>
              </a:rPr>
              <a:t>Facteurs de production surutilisés </a:t>
            </a:r>
            <a:br>
              <a:rPr lang="de-CH" altLang="de-DE" sz="2400" b="1">
                <a:sym typeface="Wingdings" pitchFamily="2" charset="2"/>
              </a:rPr>
            </a:br>
            <a:r>
              <a:rPr lang="de-CH" altLang="de-DE" sz="2400">
                <a:sym typeface="Wingdings" pitchFamily="2" charset="2"/>
              </a:rPr>
              <a:t></a:t>
            </a:r>
            <a:r>
              <a:rPr lang="de-CH" altLang="de-DE" sz="2400" b="1">
                <a:sym typeface="Wingdings" pitchFamily="2" charset="2"/>
              </a:rPr>
              <a:t> Haute conjoncture</a:t>
            </a:r>
            <a:endParaRPr lang="de-CH" altLang="de-DE" sz="2400"/>
          </a:p>
        </p:txBody>
      </p:sp>
      <p:pic>
        <p:nvPicPr>
          <p:cNvPr id="74757" name="Image 1">
            <a:extLst>
              <a:ext uri="{FF2B5EF4-FFF2-40B4-BE49-F238E27FC236}">
                <a16:creationId xmlns:a16="http://schemas.microsoft.com/office/drawing/2014/main" id="{10D3EEE0-B23B-3957-2DDD-D1A942AE6D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844" t="14876" r="47514" b="9126"/>
          <a:stretch>
            <a:fillRect/>
          </a:stretch>
        </p:blipFill>
        <p:spPr bwMode="auto">
          <a:xfrm>
            <a:off x="344488" y="2051050"/>
            <a:ext cx="4695825" cy="317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Text Box 6">
            <a:extLst>
              <a:ext uri="{FF2B5EF4-FFF2-40B4-BE49-F238E27FC236}">
                <a16:creationId xmlns:a16="http://schemas.microsoft.com/office/drawing/2014/main" id="{4384ED14-BE11-B304-5DA3-6CB91839F2D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32770" name="Rectangle 2">
            <a:extLst>
              <a:ext uri="{FF2B5EF4-FFF2-40B4-BE49-F238E27FC236}">
                <a16:creationId xmlns:a16="http://schemas.microsoft.com/office/drawing/2014/main" id="{81FA831E-8030-D4D6-C800-33C5D55791D1}"/>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1. </a:t>
            </a:r>
            <a:r>
              <a:rPr lang="fr-FR" altLang="de-DE" sz="2400" b="1">
                <a:solidFill>
                  <a:schemeClr val="bg1"/>
                </a:solidFill>
              </a:rPr>
              <a:t>Décisions en situation de rareté</a:t>
            </a:r>
            <a:endParaRPr lang="de-CH" altLang="de-DE" sz="2400" b="1">
              <a:solidFill>
                <a:schemeClr val="bg1"/>
              </a:solidFill>
            </a:endParaRPr>
          </a:p>
        </p:txBody>
      </p:sp>
      <p:sp>
        <p:nvSpPr>
          <p:cNvPr id="32771" name="Rectangle 3">
            <a:extLst>
              <a:ext uri="{FF2B5EF4-FFF2-40B4-BE49-F238E27FC236}">
                <a16:creationId xmlns:a16="http://schemas.microsoft.com/office/drawing/2014/main" id="{4A2BC32B-9FC4-53A0-2506-DD2B5EC3F218}"/>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2</a:t>
            </a:r>
            <a:endParaRPr lang="de-DE" altLang="de-DE" sz="2400" b="1">
              <a:solidFill>
                <a:schemeClr val="bg1"/>
              </a:solidFill>
            </a:endParaRPr>
          </a:p>
        </p:txBody>
      </p:sp>
      <p:sp>
        <p:nvSpPr>
          <p:cNvPr id="32772" name="Text Box 7">
            <a:extLst>
              <a:ext uri="{FF2B5EF4-FFF2-40B4-BE49-F238E27FC236}">
                <a16:creationId xmlns:a16="http://schemas.microsoft.com/office/drawing/2014/main" id="{40308A68-8C1D-5AE3-E946-E3634CC65FCC}"/>
              </a:ext>
            </a:extLst>
          </p:cNvPr>
          <p:cNvSpPr txBox="1">
            <a:spLocks noChangeArrowheads="1"/>
          </p:cNvSpPr>
          <p:nvPr/>
        </p:nvSpPr>
        <p:spPr bwMode="auto">
          <a:xfrm>
            <a:off x="323850" y="1443038"/>
            <a:ext cx="829945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a:t>Les décisions économiques sont rarement des décisions « Oui/Non », mais « combien de ceci ou de cela ».</a:t>
            </a:r>
          </a:p>
          <a:p>
            <a:pPr eaLnBrk="1" hangingPunct="1">
              <a:buFontTx/>
              <a:buChar char="•"/>
            </a:pPr>
            <a:endParaRPr lang="de-CH" altLang="de-DE" sz="2400"/>
          </a:p>
          <a:p>
            <a:pPr eaLnBrk="1" hangingPunct="1">
              <a:buFontTx/>
              <a:buChar char="•"/>
            </a:pPr>
            <a:r>
              <a:rPr lang="de-CH" altLang="de-DE" sz="2400">
                <a:sym typeface="Wingdings" pitchFamily="2" charset="2"/>
              </a:rPr>
              <a:t>Chaque décision économique est toujours une </a:t>
            </a:r>
            <a:r>
              <a:rPr lang="de-CH" altLang="de-DE" sz="2400" i="1">
                <a:sym typeface="Wingdings" pitchFamily="2" charset="2"/>
              </a:rPr>
              <a:t>décision marginale.</a:t>
            </a:r>
            <a:endParaRPr lang="de-CH" altLang="de-DE" sz="2400"/>
          </a:p>
        </p:txBody>
      </p:sp>
      <p:sp>
        <p:nvSpPr>
          <p:cNvPr id="32773" name="Text Box 7">
            <a:extLst>
              <a:ext uri="{FF2B5EF4-FFF2-40B4-BE49-F238E27FC236}">
                <a16:creationId xmlns:a16="http://schemas.microsoft.com/office/drawing/2014/main" id="{8AAD4EB5-B0D6-CC00-E2D2-53BF3C6A077D}"/>
              </a:ext>
            </a:extLst>
          </p:cNvPr>
          <p:cNvSpPr txBox="1">
            <a:spLocks noChangeArrowheads="1"/>
          </p:cNvSpPr>
          <p:nvPr/>
        </p:nvSpPr>
        <p:spPr bwMode="auto">
          <a:xfrm>
            <a:off x="323850" y="3633788"/>
            <a:ext cx="8391525" cy="1570037"/>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sym typeface="Wingdings" pitchFamily="2" charset="2"/>
              </a:rPr>
              <a:t> </a:t>
            </a:r>
            <a:r>
              <a:rPr lang="de-CH" altLang="de-DE" sz="2400" b="1" i="1">
                <a:sym typeface="Wingdings" pitchFamily="2" charset="2"/>
              </a:rPr>
              <a:t>Décision marginale</a:t>
            </a:r>
            <a:r>
              <a:rPr lang="de-CH" altLang="de-DE" sz="2400"/>
              <a:t>			</a:t>
            </a:r>
            <a:endParaRPr lang="de-CH" altLang="de-DE" sz="2400" i="1"/>
          </a:p>
          <a:p>
            <a:r>
              <a:rPr lang="fr-FR" altLang="fr-FR" sz="2400"/>
              <a:t>Décision prise après comparaison de la valeur ajoutée d’une décision avec les coûts supplémentaires qui en résultent. Si le gain d’utilité est supérieur au coût occasionné, </a:t>
            </a:r>
            <a:r>
              <a:rPr lang="fr-CH" altLang="fr-FR" sz="2400"/>
              <a:t>la décision est positive.</a:t>
            </a:r>
            <a:endParaRPr lang="de-DE" altLang="de-DE"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Text Box 6">
            <a:extLst>
              <a:ext uri="{FF2B5EF4-FFF2-40B4-BE49-F238E27FC236}">
                <a16:creationId xmlns:a16="http://schemas.microsoft.com/office/drawing/2014/main" id="{A24AF14C-4D13-8648-E8E5-7DC3CF37AEE0}"/>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33794" name="Rectangle 2">
            <a:extLst>
              <a:ext uri="{FF2B5EF4-FFF2-40B4-BE49-F238E27FC236}">
                <a16:creationId xmlns:a16="http://schemas.microsoft.com/office/drawing/2014/main" id="{0AB703E2-2763-85A8-C544-0C68D4685263}"/>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1. </a:t>
            </a:r>
            <a:r>
              <a:rPr lang="fr-FR" altLang="de-DE" sz="2400" b="1">
                <a:solidFill>
                  <a:schemeClr val="bg1"/>
                </a:solidFill>
              </a:rPr>
              <a:t>Décisions en situation de rareté</a:t>
            </a:r>
            <a:endParaRPr lang="de-CH" altLang="de-DE" sz="2400" b="1">
              <a:solidFill>
                <a:schemeClr val="bg1"/>
              </a:solidFill>
            </a:endParaRPr>
          </a:p>
        </p:txBody>
      </p:sp>
      <p:sp>
        <p:nvSpPr>
          <p:cNvPr id="33795" name="Rectangle 3">
            <a:extLst>
              <a:ext uri="{FF2B5EF4-FFF2-40B4-BE49-F238E27FC236}">
                <a16:creationId xmlns:a16="http://schemas.microsoft.com/office/drawing/2014/main" id="{8C3BA466-627F-94F1-741C-EC9F6FA4A072}"/>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33796" name="Text Box 7">
            <a:extLst>
              <a:ext uri="{FF2B5EF4-FFF2-40B4-BE49-F238E27FC236}">
                <a16:creationId xmlns:a16="http://schemas.microsoft.com/office/drawing/2014/main" id="{E4957D4F-3CE1-8671-0835-897D82942CE4}"/>
              </a:ext>
            </a:extLst>
          </p:cNvPr>
          <p:cNvSpPr txBox="1">
            <a:spLocks noChangeArrowheads="1"/>
          </p:cNvSpPr>
          <p:nvPr/>
        </p:nvSpPr>
        <p:spPr bwMode="auto">
          <a:xfrm>
            <a:off x="323850" y="1443038"/>
            <a:ext cx="8299450"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4000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a:t>Facteur important dans les décisions économiques : </a:t>
            </a:r>
          </a:p>
          <a:p>
            <a:pPr lvl="1" eaLnBrk="1" hangingPunct="1"/>
            <a:r>
              <a:rPr lang="de-CH" altLang="de-DE" sz="2400">
                <a:sym typeface="Wingdings" pitchFamily="2" charset="2"/>
              </a:rPr>
              <a:t> </a:t>
            </a:r>
            <a:r>
              <a:rPr lang="de-CH" altLang="de-DE" sz="2400" i="1">
                <a:sym typeface="Wingdings" pitchFamily="2" charset="2"/>
              </a:rPr>
              <a:t>L’incitation</a:t>
            </a:r>
          </a:p>
          <a:p>
            <a:pPr eaLnBrk="1" hangingPunct="1">
              <a:buFontTx/>
              <a:buChar char="•"/>
            </a:pPr>
            <a:endParaRPr lang="de-CH" altLang="de-DE" sz="2400">
              <a:sym typeface="Wingdings" pitchFamily="2" charset="2"/>
            </a:endParaRPr>
          </a:p>
          <a:p>
            <a:pPr eaLnBrk="1" hangingPunct="1">
              <a:buFontTx/>
              <a:buChar char="•"/>
            </a:pPr>
            <a:r>
              <a:rPr lang="de-CH" altLang="de-DE" sz="2400"/>
              <a:t>Pour modifier les comportements du consommateur, il vaut mieux modifier les prix au sens large, tenant compte de toutes ses variantes d’action.</a:t>
            </a:r>
            <a:br>
              <a:rPr lang="de-CH" altLang="de-DE" sz="2400"/>
            </a:br>
            <a:r>
              <a:rPr lang="de-CH" altLang="de-DE" sz="2400">
                <a:sym typeface="Wingdings" pitchFamily="2" charset="2"/>
              </a:rPr>
              <a:t> Les modifications de prix incitent au changement de comportement.</a:t>
            </a:r>
            <a:endParaRPr lang="de-CH" altLang="de-DE" sz="2400"/>
          </a:p>
        </p:txBody>
      </p:sp>
      <p:sp>
        <p:nvSpPr>
          <p:cNvPr id="33797" name="Text Box 7">
            <a:extLst>
              <a:ext uri="{FF2B5EF4-FFF2-40B4-BE49-F238E27FC236}">
                <a16:creationId xmlns:a16="http://schemas.microsoft.com/office/drawing/2014/main" id="{C4E22A33-C456-5FC2-3D77-BC2194E8D57B}"/>
              </a:ext>
            </a:extLst>
          </p:cNvPr>
          <p:cNvSpPr txBox="1">
            <a:spLocks noChangeArrowheads="1"/>
          </p:cNvSpPr>
          <p:nvPr/>
        </p:nvSpPr>
        <p:spPr bwMode="auto">
          <a:xfrm>
            <a:off x="322263" y="4584700"/>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sym typeface="Wingdings" pitchFamily="2" charset="2"/>
              </a:rPr>
              <a:t> </a:t>
            </a:r>
            <a:r>
              <a:rPr lang="de-CH" altLang="de-DE" sz="2400" b="1" i="1">
                <a:sym typeface="Wingdings" pitchFamily="2" charset="2"/>
              </a:rPr>
              <a:t>Incitation	</a:t>
            </a:r>
            <a:r>
              <a:rPr lang="de-CH" altLang="de-DE" sz="2400"/>
              <a:t>			</a:t>
            </a:r>
            <a:endParaRPr lang="de-CH" altLang="de-DE" sz="2400" i="1"/>
          </a:p>
          <a:p>
            <a:pPr eaLnBrk="1" hangingPunct="1"/>
            <a:r>
              <a:rPr lang="fr-FR" altLang="de-DE" sz="2400"/>
              <a:t>Facteur motivant un agent économique à adopter un</a:t>
            </a:r>
          </a:p>
          <a:p>
            <a:pPr eaLnBrk="1" hangingPunct="1"/>
            <a:r>
              <a:rPr lang="fr-FR" altLang="de-DE" sz="2400"/>
              <a:t>comportement.</a:t>
            </a:r>
            <a:endParaRPr lang="de-DE" altLang="de-DE"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Text Box 7">
            <a:extLst>
              <a:ext uri="{FF2B5EF4-FFF2-40B4-BE49-F238E27FC236}">
                <a16:creationId xmlns:a16="http://schemas.microsoft.com/office/drawing/2014/main" id="{D809E24B-24F9-55DD-F2B9-9F1F257FF32B}"/>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34818" name="Rectangle 2">
            <a:extLst>
              <a:ext uri="{FF2B5EF4-FFF2-40B4-BE49-F238E27FC236}">
                <a16:creationId xmlns:a16="http://schemas.microsoft.com/office/drawing/2014/main" id="{FDB781AF-0185-4600-7A33-36EEBB8A781E}"/>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de-CH" altLang="de-DE" sz="2400" b="1">
              <a:solidFill>
                <a:schemeClr val="bg1"/>
              </a:solidFill>
            </a:endParaRPr>
          </a:p>
        </p:txBody>
      </p:sp>
      <p:sp>
        <p:nvSpPr>
          <p:cNvPr id="34819" name="Rectangle 3">
            <a:extLst>
              <a:ext uri="{FF2B5EF4-FFF2-40B4-BE49-F238E27FC236}">
                <a16:creationId xmlns:a16="http://schemas.microsoft.com/office/drawing/2014/main" id="{DC5C3C7F-AF80-B985-9256-6FBFBDA4DC0D}"/>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34820" name="Text Box 10">
            <a:extLst>
              <a:ext uri="{FF2B5EF4-FFF2-40B4-BE49-F238E27FC236}">
                <a16:creationId xmlns:a16="http://schemas.microsoft.com/office/drawing/2014/main" id="{56B0BBC0-B434-BB1C-D367-BB2286BADCE3}"/>
              </a:ext>
            </a:extLst>
          </p:cNvPr>
          <p:cNvSpPr txBox="1">
            <a:spLocks noChangeArrowheads="1"/>
          </p:cNvSpPr>
          <p:nvPr/>
        </p:nvSpPr>
        <p:spPr bwMode="auto">
          <a:xfrm>
            <a:off x="323850" y="1111250"/>
            <a:ext cx="829945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t>Structure du chapitre :</a:t>
            </a:r>
          </a:p>
          <a:p>
            <a:pPr eaLnBrk="1" hangingPunct="1"/>
            <a:endParaRPr lang="de-CH" altLang="de-DE" sz="2400" b="1">
              <a:solidFill>
                <a:srgbClr val="FFCC00"/>
              </a:solidFill>
            </a:endParaRPr>
          </a:p>
          <a:p>
            <a:pPr eaLnBrk="1" hangingPunct="1"/>
            <a:r>
              <a:rPr lang="de-CH" altLang="de-DE" sz="2400"/>
              <a:t>1. </a:t>
            </a:r>
            <a:r>
              <a:rPr lang="fr-FR" altLang="de-DE" sz="2400"/>
              <a:t>Décisions en situation de rareté</a:t>
            </a:r>
            <a:endParaRPr lang="de-CH" altLang="de-DE" sz="2400"/>
          </a:p>
          <a:p>
            <a:pPr eaLnBrk="1" hangingPunct="1"/>
            <a:r>
              <a:rPr lang="de-CH" altLang="de-DE" sz="2400" b="1">
                <a:solidFill>
                  <a:srgbClr val="A33A6A"/>
                </a:solidFill>
              </a:rPr>
              <a:t>2. La demande</a:t>
            </a:r>
          </a:p>
          <a:p>
            <a:pPr eaLnBrk="1" hangingPunct="1"/>
            <a:r>
              <a:rPr lang="de-CH" altLang="de-DE" sz="2400"/>
              <a:t>3. L’offre</a:t>
            </a:r>
          </a:p>
          <a:p>
            <a:pPr eaLnBrk="1" hangingPunct="1"/>
            <a:r>
              <a:rPr lang="de-CH" altLang="de-DE" sz="2400"/>
              <a:t>4. Le marché</a:t>
            </a:r>
          </a:p>
          <a:p>
            <a:pPr eaLnBrk="1" hangingPunct="1"/>
            <a:r>
              <a:rPr lang="de-CH" altLang="de-DE" sz="2400"/>
              <a:t>5. Le circuit économique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6">
            <a:extLst>
              <a:ext uri="{FF2B5EF4-FFF2-40B4-BE49-F238E27FC236}">
                <a16:creationId xmlns:a16="http://schemas.microsoft.com/office/drawing/2014/main" id="{E356D5BF-9484-8AFF-D23B-376C1D325A43}"/>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de-CH" altLang="de-DE"/>
          </a:p>
        </p:txBody>
      </p:sp>
      <p:sp>
        <p:nvSpPr>
          <p:cNvPr id="35842" name="Rectangle 2">
            <a:extLst>
              <a:ext uri="{FF2B5EF4-FFF2-40B4-BE49-F238E27FC236}">
                <a16:creationId xmlns:a16="http://schemas.microsoft.com/office/drawing/2014/main" id="{DFE8418E-D579-0CAB-2F87-4DE9BAACD277}"/>
              </a:ext>
            </a:extLst>
          </p:cNvPr>
          <p:cNvSpPr>
            <a:spLocks noChangeArrowheads="1"/>
          </p:cNvSpPr>
          <p:nvPr/>
        </p:nvSpPr>
        <p:spPr bwMode="auto">
          <a:xfrm>
            <a:off x="344488" y="144463"/>
            <a:ext cx="7392987"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2. La demande</a:t>
            </a:r>
            <a:endParaRPr lang="de-DE" altLang="de-DE" sz="2400" b="1">
              <a:solidFill>
                <a:schemeClr val="bg1"/>
              </a:solidFill>
            </a:endParaRPr>
          </a:p>
        </p:txBody>
      </p:sp>
      <p:sp>
        <p:nvSpPr>
          <p:cNvPr id="35843" name="Rectangle 3">
            <a:extLst>
              <a:ext uri="{FF2B5EF4-FFF2-40B4-BE49-F238E27FC236}">
                <a16:creationId xmlns:a16="http://schemas.microsoft.com/office/drawing/2014/main" id="{82E02A23-13A4-C781-20D7-0F5E2336A4C8}"/>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35844" name="Text Box 7">
            <a:extLst>
              <a:ext uri="{FF2B5EF4-FFF2-40B4-BE49-F238E27FC236}">
                <a16:creationId xmlns:a16="http://schemas.microsoft.com/office/drawing/2014/main" id="{FBC2C168-1C7D-B007-AEFC-8E4DB25054E0}"/>
              </a:ext>
            </a:extLst>
          </p:cNvPr>
          <p:cNvSpPr txBox="1">
            <a:spLocks noChangeArrowheads="1"/>
          </p:cNvSpPr>
          <p:nvPr/>
        </p:nvSpPr>
        <p:spPr bwMode="auto">
          <a:xfrm>
            <a:off x="344488" y="1143000"/>
            <a:ext cx="829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dirty="0" err="1"/>
              <a:t>Les</a:t>
            </a:r>
            <a:r>
              <a:rPr lang="de-CH" altLang="de-DE" sz="2400" dirty="0"/>
              <a:t> </a:t>
            </a:r>
            <a:r>
              <a:rPr lang="de-CH" altLang="de-DE" sz="2400" dirty="0" err="1"/>
              <a:t>besoins</a:t>
            </a:r>
            <a:r>
              <a:rPr lang="de-CH" altLang="de-DE" sz="2400" dirty="0"/>
              <a:t> se </a:t>
            </a:r>
            <a:r>
              <a:rPr lang="de-CH" altLang="de-DE" sz="2400" dirty="0" err="1"/>
              <a:t>classent</a:t>
            </a:r>
            <a:r>
              <a:rPr lang="de-CH" altLang="de-DE" sz="2400" dirty="0"/>
              <a:t> en </a:t>
            </a:r>
            <a:r>
              <a:rPr lang="de-CH" altLang="de-DE" sz="2400" dirty="0" err="1"/>
              <a:t>différentes</a:t>
            </a:r>
            <a:r>
              <a:rPr lang="de-CH" altLang="de-DE" sz="2400" dirty="0"/>
              <a:t> </a:t>
            </a:r>
            <a:r>
              <a:rPr lang="de-CH" altLang="de-DE" sz="2400" dirty="0" err="1"/>
              <a:t>catégories</a:t>
            </a:r>
            <a:r>
              <a:rPr lang="de-CH" altLang="de-DE" sz="2400" dirty="0"/>
              <a:t> </a:t>
            </a:r>
          </a:p>
          <a:p>
            <a:pPr marL="0" indent="0" eaLnBrk="1" hangingPunct="1"/>
            <a:r>
              <a:rPr lang="de-CH" altLang="de-DE" sz="2400" dirty="0">
                <a:sym typeface="Wingdings" pitchFamily="2" charset="2"/>
              </a:rPr>
              <a:t> la </a:t>
            </a:r>
            <a:r>
              <a:rPr lang="de-CH" altLang="de-DE" sz="2400" dirty="0" err="1">
                <a:sym typeface="Wingdings" pitchFamily="2" charset="2"/>
              </a:rPr>
              <a:t>pyramide</a:t>
            </a:r>
            <a:r>
              <a:rPr lang="de-CH" altLang="de-DE" sz="2400" dirty="0">
                <a:sym typeface="Wingdings" pitchFamily="2" charset="2"/>
              </a:rPr>
              <a:t> des </a:t>
            </a:r>
            <a:r>
              <a:rPr lang="de-CH" altLang="de-DE" sz="2400" dirty="0" err="1">
                <a:sym typeface="Wingdings" pitchFamily="2" charset="2"/>
              </a:rPr>
              <a:t>besoins</a:t>
            </a:r>
            <a:r>
              <a:rPr lang="de-CH" altLang="de-DE" sz="2400" dirty="0">
                <a:sym typeface="Wingdings" pitchFamily="2" charset="2"/>
              </a:rPr>
              <a:t> </a:t>
            </a:r>
            <a:r>
              <a:rPr lang="de-CH" altLang="de-DE" sz="2400" dirty="0" err="1">
                <a:sym typeface="Wingdings" pitchFamily="2" charset="2"/>
              </a:rPr>
              <a:t>selon</a:t>
            </a:r>
            <a:r>
              <a:rPr lang="de-CH" altLang="de-DE" sz="2400" dirty="0">
                <a:sym typeface="Wingdings" pitchFamily="2" charset="2"/>
              </a:rPr>
              <a:t> Abraham Maslow.</a:t>
            </a:r>
            <a:endParaRPr lang="de-CH" altLang="de-DE" sz="2400" dirty="0"/>
          </a:p>
        </p:txBody>
      </p:sp>
      <p:pic>
        <p:nvPicPr>
          <p:cNvPr id="35845" name="Image 1">
            <a:extLst>
              <a:ext uri="{FF2B5EF4-FFF2-40B4-BE49-F238E27FC236}">
                <a16:creationId xmlns:a16="http://schemas.microsoft.com/office/drawing/2014/main" id="{B0D96E5F-3886-744E-156C-DD16CF0D71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9600" y="2043113"/>
            <a:ext cx="5049838"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C7395AE2-B8F2-7B5A-AE04-CC5F7300715F}"/>
              </a:ext>
            </a:extLst>
          </p:cNvPr>
          <p:cNvSpPr/>
          <p:nvPr/>
        </p:nvSpPr>
        <p:spPr>
          <a:xfrm>
            <a:off x="5637213" y="2043113"/>
            <a:ext cx="1292225" cy="476250"/>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536556EA-36A3-BB80-81BD-5F57B6225A45}"/>
              </a:ext>
            </a:extLst>
          </p:cNvPr>
          <p:cNvSpPr>
            <a:spLocks noChangeArrowheads="1"/>
          </p:cNvSpPr>
          <p:nvPr/>
        </p:nvSpPr>
        <p:spPr bwMode="auto">
          <a:xfrm>
            <a:off x="322263" y="136525"/>
            <a:ext cx="7392987" cy="649288"/>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b="1">
                <a:solidFill>
                  <a:schemeClr val="bg1"/>
                </a:solidFill>
              </a:rPr>
              <a:t>2. La demande</a:t>
            </a:r>
            <a:endParaRPr lang="de-DE" altLang="de-DE" sz="2400" b="1">
              <a:solidFill>
                <a:schemeClr val="bg1"/>
              </a:solidFill>
            </a:endParaRPr>
          </a:p>
        </p:txBody>
      </p:sp>
      <p:sp>
        <p:nvSpPr>
          <p:cNvPr id="36866" name="Rectangle 3">
            <a:extLst>
              <a:ext uri="{FF2B5EF4-FFF2-40B4-BE49-F238E27FC236}">
                <a16:creationId xmlns:a16="http://schemas.microsoft.com/office/drawing/2014/main" id="{E5A96CBA-5F85-FB01-78C6-EE55216E2302}"/>
              </a:ext>
            </a:extLst>
          </p:cNvPr>
          <p:cNvSpPr>
            <a:spLocks noChangeArrowheads="1"/>
          </p:cNvSpPr>
          <p:nvPr/>
        </p:nvSpPr>
        <p:spPr bwMode="auto">
          <a:xfrm>
            <a:off x="7975600" y="144463"/>
            <a:ext cx="719138" cy="649287"/>
          </a:xfrm>
          <a:prstGeom prst="rect">
            <a:avLst/>
          </a:prstGeom>
          <a:solidFill>
            <a:srgbClr val="A33A6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de-CH" altLang="de-DE" sz="2400" b="1">
                <a:solidFill>
                  <a:schemeClr val="bg1"/>
                </a:solidFill>
              </a:rPr>
              <a:t>2</a:t>
            </a:r>
            <a:endParaRPr lang="de-DE" altLang="de-DE" sz="2400" b="1">
              <a:solidFill>
                <a:schemeClr val="bg1"/>
              </a:solidFill>
            </a:endParaRPr>
          </a:p>
        </p:txBody>
      </p:sp>
      <p:sp>
        <p:nvSpPr>
          <p:cNvPr id="36867" name="Text Box 7">
            <a:extLst>
              <a:ext uri="{FF2B5EF4-FFF2-40B4-BE49-F238E27FC236}">
                <a16:creationId xmlns:a16="http://schemas.microsoft.com/office/drawing/2014/main" id="{31B2E8A8-96EB-73FE-0C82-2C87B3885A4C}"/>
              </a:ext>
            </a:extLst>
          </p:cNvPr>
          <p:cNvSpPr txBox="1">
            <a:spLocks noChangeArrowheads="1"/>
          </p:cNvSpPr>
          <p:nvPr/>
        </p:nvSpPr>
        <p:spPr bwMode="auto">
          <a:xfrm>
            <a:off x="344488" y="1143000"/>
            <a:ext cx="829945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Tx/>
              <a:buChar char="•"/>
            </a:pPr>
            <a:r>
              <a:rPr lang="de-CH" altLang="de-DE" sz="2400"/>
              <a:t>Les besoins précèdent la demande de biens et services.</a:t>
            </a:r>
          </a:p>
          <a:p>
            <a:pPr eaLnBrk="1" hangingPunct="1">
              <a:buFontTx/>
              <a:buChar char="•"/>
            </a:pPr>
            <a:endParaRPr lang="de-CH" altLang="de-DE" sz="2400"/>
          </a:p>
          <a:p>
            <a:pPr eaLnBrk="1" hangingPunct="1">
              <a:buFontTx/>
              <a:buChar char="•"/>
            </a:pPr>
            <a:r>
              <a:rPr lang="de-CH" altLang="de-DE" sz="2400"/>
              <a:t>Les demandeurs se distinguent par leur propension à payer.</a:t>
            </a:r>
            <a:br>
              <a:rPr lang="de-CH" altLang="de-DE" sz="2400"/>
            </a:br>
            <a:endParaRPr lang="de-CH" altLang="de-DE" sz="2400"/>
          </a:p>
          <a:p>
            <a:pPr eaLnBrk="1" hangingPunct="1">
              <a:buFontTx/>
              <a:buChar char="•"/>
            </a:pPr>
            <a:r>
              <a:rPr lang="de-CH" altLang="de-DE" sz="2400"/>
              <a:t>La somme d’argent qu’un demandeur est prêt à payer dépend de l’</a:t>
            </a:r>
            <a:r>
              <a:rPr lang="de-CH" altLang="de-DE" sz="2400" i="1"/>
              <a:t>utilité marginale </a:t>
            </a:r>
            <a:r>
              <a:rPr lang="de-CH" altLang="de-DE" sz="2400"/>
              <a:t>d’un produit. Plus cette dernière est haute, plus forte est sa propension à payer.</a:t>
            </a:r>
            <a:endParaRPr lang="de-CH" altLang="de-DE" sz="2400" b="1"/>
          </a:p>
          <a:p>
            <a:pPr eaLnBrk="1" hangingPunct="1">
              <a:buFontTx/>
              <a:buChar char="•"/>
            </a:pPr>
            <a:endParaRPr lang="de-CH" altLang="de-DE" sz="2400"/>
          </a:p>
        </p:txBody>
      </p:sp>
      <p:sp>
        <p:nvSpPr>
          <p:cNvPr id="36868" name="Text Box 7">
            <a:extLst>
              <a:ext uri="{FF2B5EF4-FFF2-40B4-BE49-F238E27FC236}">
                <a16:creationId xmlns:a16="http://schemas.microsoft.com/office/drawing/2014/main" id="{FD0B9F39-8B7F-91F9-07AD-FAEF9EBF5365}"/>
              </a:ext>
            </a:extLst>
          </p:cNvPr>
          <p:cNvSpPr txBox="1">
            <a:spLocks noChangeArrowheads="1"/>
          </p:cNvSpPr>
          <p:nvPr/>
        </p:nvSpPr>
        <p:spPr bwMode="auto">
          <a:xfrm>
            <a:off x="323850" y="4473575"/>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de-CH" altLang="de-DE" sz="2400">
                <a:sym typeface="Wingdings" pitchFamily="2" charset="2"/>
              </a:rPr>
              <a:t> </a:t>
            </a:r>
            <a:r>
              <a:rPr lang="fr-FR" altLang="de-DE" sz="2400" b="1" i="1">
                <a:sym typeface="Wingdings" pitchFamily="2" charset="2"/>
              </a:rPr>
              <a:t>Utilité marginale</a:t>
            </a:r>
          </a:p>
          <a:p>
            <a:pPr eaLnBrk="1" hangingPunct="1"/>
            <a:r>
              <a:rPr lang="fr-FR" altLang="de-DE" sz="2400">
                <a:sym typeface="Wingdings" pitchFamily="2" charset="2"/>
              </a:rPr>
              <a:t>Gain d’utilité résultant de la consommation d’une unité supplémentaire d’un bien.</a:t>
            </a:r>
            <a:r>
              <a:rPr lang="de-CH" altLang="de-DE" sz="2400" b="1" i="1">
                <a:sym typeface="Wingdings" pitchFamily="2" charset="2"/>
              </a:rPr>
              <a:t>	</a:t>
            </a:r>
            <a:r>
              <a:rPr lang="de-CH" altLang="de-DE" sz="2400"/>
              <a:t>			</a:t>
            </a:r>
            <a:endParaRPr lang="de-CH" altLang="de-DE" sz="2400" i="1"/>
          </a:p>
        </p:txBody>
      </p:sp>
    </p:spTree>
  </p:cSld>
  <p:clrMapOvr>
    <a:masterClrMapping/>
  </p:clrMapOvr>
</p:sld>
</file>

<file path=ppt/theme/theme1.xml><?xml version="1.0" encoding="utf-8"?>
<a:theme xmlns:a="http://schemas.openxmlformats.org/drawingml/2006/main" name="Design KAPITEL 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KAPITEL 1" id="{DD133BA0-00F6-4058-A13E-D0A8A5BDDEB4}" vid="{56F45A12-2BCA-4FA7-A0DC-F09880C92FD9}"/>
    </a:ext>
  </a:ext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Design KAPITEL 1</Template>
  <TotalTime>399</TotalTime>
  <Words>1999</Words>
  <Application>Microsoft Macintosh PowerPoint</Application>
  <PresentationFormat>Affichage à l'écran (4:3)</PresentationFormat>
  <Paragraphs>314</Paragraphs>
  <Slides>46</Slides>
  <Notes>1</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46</vt:i4>
      </vt:variant>
    </vt:vector>
  </HeadingPairs>
  <TitlesOfParts>
    <vt:vector size="54" baseType="lpstr">
      <vt:lpstr>Arial</vt:lpstr>
      <vt:lpstr>Calibri</vt:lpstr>
      <vt:lpstr>Calibri Light</vt:lpstr>
      <vt:lpstr>Frutiger 45 Light</vt:lpstr>
      <vt:lpstr>Tunga</vt:lpstr>
      <vt:lpstr>Wingdings</vt:lpstr>
      <vt:lpstr>Design KAPITEL 1</vt:lpstr>
      <vt:lpstr>Benutzerdefiniertes Design</vt:lpstr>
      <vt:lpstr>Décisions individuelles, marché et économie globale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Marktwirtschaft und die Rolle des Staates</dc:title>
  <dc:creator>Kramer Pia</dc:creator>
  <cp:lastModifiedBy>Alice Micheau</cp:lastModifiedBy>
  <cp:revision>89</cp:revision>
  <cp:lastPrinted>2019-05-08T14:18:12Z</cp:lastPrinted>
  <dcterms:created xsi:type="dcterms:W3CDTF">2015-09-15T13:46:35Z</dcterms:created>
  <dcterms:modified xsi:type="dcterms:W3CDTF">2025-03-04T09:00:08Z</dcterms:modified>
</cp:coreProperties>
</file>