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6"/>
  </p:notesMasterIdLst>
  <p:sldIdLst>
    <p:sldId id="260" r:id="rId2"/>
    <p:sldId id="261" r:id="rId3"/>
    <p:sldId id="365" r:id="rId4"/>
    <p:sldId id="334" r:id="rId5"/>
    <p:sldId id="364" r:id="rId6"/>
    <p:sldId id="339" r:id="rId7"/>
    <p:sldId id="340" r:id="rId8"/>
    <p:sldId id="341" r:id="rId9"/>
    <p:sldId id="342" r:id="rId10"/>
    <p:sldId id="346" r:id="rId11"/>
    <p:sldId id="347" r:id="rId12"/>
    <p:sldId id="348" r:id="rId13"/>
    <p:sldId id="353" r:id="rId14"/>
    <p:sldId id="354" r:id="rId15"/>
    <p:sldId id="362" r:id="rId16"/>
    <p:sldId id="363" r:id="rId17"/>
    <p:sldId id="360" r:id="rId18"/>
    <p:sldId id="361" r:id="rId19"/>
    <p:sldId id="327" r:id="rId20"/>
    <p:sldId id="268" r:id="rId21"/>
    <p:sldId id="277" r:id="rId22"/>
    <p:sldId id="278" r:id="rId23"/>
    <p:sldId id="279" r:id="rId24"/>
    <p:sldId id="289" r:id="rId25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unga" panose="020B0502040204020203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 autoAdjust="0"/>
    <p:restoredTop sz="96327"/>
  </p:normalViewPr>
  <p:slideViewPr>
    <p:cSldViewPr>
      <p:cViewPr varScale="1">
        <p:scale>
          <a:sx n="119" d="100"/>
          <a:sy n="119" d="100"/>
        </p:scale>
        <p:origin x="21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8C8918A-9765-28D8-D902-48EA433811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unga" panose="020B0502040204020203" pitchFamily="34" charset="0"/>
                <a:ea typeface="+mn-ea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5EB6756-9795-4222-D86B-A7A685F0250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unga" pitchFamily="34" charset="0"/>
              </a:defRPr>
            </a:lvl1pPr>
          </a:lstStyle>
          <a:p>
            <a:pPr>
              <a:defRPr/>
            </a:pPr>
            <a:fld id="{EA0CEE7F-4297-C846-BCB7-6D62C42A46BA}" type="datetimeFigureOut">
              <a:rPr lang="de-CH" altLang="de-DE"/>
              <a:pPr>
                <a:defRPr/>
              </a:pPr>
              <a:t>04.03.25</a:t>
            </a:fld>
            <a:endParaRPr lang="de-CH" alt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4DA29F09-E82B-D67C-9516-528CD90F1CE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21077953-ABF9-CA60-E913-024CC5E8A6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Textmasterformat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  <a:endParaRPr lang="de-CH" alt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2058C1-3A2D-22AD-A92C-1BAA9154AE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unga" panose="020B0502040204020203" pitchFamily="34" charset="0"/>
                <a:ea typeface="+mn-ea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91180BE-E4C4-19C8-AD80-C0451968AF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7E4FCF-0D0A-064D-89B4-410978A35754}" type="slidenum">
              <a:rPr lang="de-CH" altLang="de-DE"/>
              <a:pPr>
                <a:defRPr/>
              </a:pPr>
              <a:t>‹N°›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Folienbildplatzhalter 1">
            <a:extLst>
              <a:ext uri="{FF2B5EF4-FFF2-40B4-BE49-F238E27FC236}">
                <a16:creationId xmlns:a16="http://schemas.microsoft.com/office/drawing/2014/main" id="{DCCA2A46-9534-0523-1A37-B2F95E9BD3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6" name="Notizenplatzhalter 2">
            <a:extLst>
              <a:ext uri="{FF2B5EF4-FFF2-40B4-BE49-F238E27FC236}">
                <a16:creationId xmlns:a16="http://schemas.microsoft.com/office/drawing/2014/main" id="{4E2CE394-7656-9EBE-F81B-F8077530E7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CH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11267" name="Foliennummernplatzhalter 3">
            <a:extLst>
              <a:ext uri="{FF2B5EF4-FFF2-40B4-BE49-F238E27FC236}">
                <a16:creationId xmlns:a16="http://schemas.microsoft.com/office/drawing/2014/main" id="{12A4C9B1-CCDC-77FB-99E6-CE487AA2FF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fld id="{80C907B9-1691-2F40-A572-F9A0706A8A8F}" type="slidenum">
              <a:rPr lang="de-CH" altLang="de-DE" smtClean="0"/>
              <a:pPr/>
              <a:t>1</a:t>
            </a:fld>
            <a:endParaRPr lang="de-CH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15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324586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lienbildplatzhalter 1">
            <a:extLst>
              <a:ext uri="{FF2B5EF4-FFF2-40B4-BE49-F238E27FC236}">
                <a16:creationId xmlns:a16="http://schemas.microsoft.com/office/drawing/2014/main" id="{0E5B26E0-7AA0-8DB6-603D-C40C64D5B4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izenplatzhalter 2">
            <a:extLst>
              <a:ext uri="{FF2B5EF4-FFF2-40B4-BE49-F238E27FC236}">
                <a16:creationId xmlns:a16="http://schemas.microsoft.com/office/drawing/2014/main" id="{E956DE70-A2D2-0F72-E46D-850981D7BB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30723" name="Foliennummernplatzhalter 3">
            <a:extLst>
              <a:ext uri="{FF2B5EF4-FFF2-40B4-BE49-F238E27FC236}">
                <a16:creationId xmlns:a16="http://schemas.microsoft.com/office/drawing/2014/main" id="{6278DD8C-4F17-BBD8-89E0-0396C759C8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fld id="{7846C19C-09C8-404B-A026-D59FA8E212A6}" type="slidenum">
              <a:rPr lang="de-CH" altLang="de-DE" smtClean="0"/>
              <a:pPr/>
              <a:t>16</a:t>
            </a:fld>
            <a:endParaRPr lang="de-CH" alt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17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729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18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79959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6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60754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7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850218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lienbildplatzhalter 1">
            <a:extLst>
              <a:ext uri="{FF2B5EF4-FFF2-40B4-BE49-F238E27FC236}">
                <a16:creationId xmlns:a16="http://schemas.microsoft.com/office/drawing/2014/main" id="{4CAD2151-131B-B6AB-E38D-B8D05CFEC60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izenplatzhalter 2">
            <a:extLst>
              <a:ext uri="{FF2B5EF4-FFF2-40B4-BE49-F238E27FC236}">
                <a16:creationId xmlns:a16="http://schemas.microsoft.com/office/drawing/2014/main" id="{0035D30E-9CEE-114E-3693-411CF9033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20483" name="Foliennummernplatzhalter 3">
            <a:extLst>
              <a:ext uri="{FF2B5EF4-FFF2-40B4-BE49-F238E27FC236}">
                <a16:creationId xmlns:a16="http://schemas.microsoft.com/office/drawing/2014/main" id="{86E420DB-9F53-D07D-CC3C-FAA37D120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fld id="{1E25EED1-610B-3742-88CB-160F1C687650}" type="slidenum">
              <a:rPr lang="de-CH" altLang="de-DE" smtClean="0"/>
              <a:pPr/>
              <a:t>9</a:t>
            </a:fld>
            <a:endParaRPr lang="de-CH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10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32081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11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668398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lienbildplatzhalter 1">
            <a:extLst>
              <a:ext uri="{FF2B5EF4-FFF2-40B4-BE49-F238E27FC236}">
                <a16:creationId xmlns:a16="http://schemas.microsoft.com/office/drawing/2014/main" id="{B2F9CB0B-C0D4-CBEA-742F-ABAD44FFD0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izenplatzhalter 2">
            <a:extLst>
              <a:ext uri="{FF2B5EF4-FFF2-40B4-BE49-F238E27FC236}">
                <a16:creationId xmlns:a16="http://schemas.microsoft.com/office/drawing/2014/main" id="{87712E72-1E27-91F8-6B6D-209C5F1EC6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24579" name="Foliennummernplatzhalter 3">
            <a:extLst>
              <a:ext uri="{FF2B5EF4-FFF2-40B4-BE49-F238E27FC236}">
                <a16:creationId xmlns:a16="http://schemas.microsoft.com/office/drawing/2014/main" id="{46933650-9E9D-AB92-2DAD-EE5B132A88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fld id="{8BC37364-A1D4-EC44-9A98-EDA384DA3974}" type="slidenum">
              <a:rPr lang="de-CH" altLang="de-DE" smtClean="0"/>
              <a:pPr/>
              <a:t>12</a:t>
            </a:fld>
            <a:endParaRPr lang="de-CH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7E4FCF-0D0A-064D-89B4-410978A35754}" type="slidenum">
              <a:rPr lang="de-CH" altLang="de-DE" smtClean="0"/>
              <a:pPr>
                <a:defRPr/>
              </a:pPr>
              <a:t>13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09827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lienbildplatzhalter 1">
            <a:extLst>
              <a:ext uri="{FF2B5EF4-FFF2-40B4-BE49-F238E27FC236}">
                <a16:creationId xmlns:a16="http://schemas.microsoft.com/office/drawing/2014/main" id="{D21DD614-2B9E-A28B-9534-3AB5C5BCF1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izenplatzhalter 2">
            <a:extLst>
              <a:ext uri="{FF2B5EF4-FFF2-40B4-BE49-F238E27FC236}">
                <a16:creationId xmlns:a16="http://schemas.microsoft.com/office/drawing/2014/main" id="{8D7DFCFC-7AFB-1008-C4F0-5471918FC7C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dirty="0">
              <a:ea typeface="ＭＳ Ｐゴシック" panose="020B0600070205080204" pitchFamily="34" charset="-128"/>
            </a:endParaRPr>
          </a:p>
        </p:txBody>
      </p:sp>
      <p:sp>
        <p:nvSpPr>
          <p:cNvPr id="27651" name="Foliennummernplatzhalter 3">
            <a:extLst>
              <a:ext uri="{FF2B5EF4-FFF2-40B4-BE49-F238E27FC236}">
                <a16:creationId xmlns:a16="http://schemas.microsoft.com/office/drawing/2014/main" id="{12903FA6-3D59-63B1-0677-2A25B7377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fld id="{D1F2B755-5B3E-EF45-804A-9FD0B8D18D7D}" type="slidenum">
              <a:rPr lang="de-CH" altLang="de-DE" smtClean="0"/>
              <a:pPr/>
              <a:t>14</a:t>
            </a:fld>
            <a:endParaRPr lang="de-CH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018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3D7D49B8-F481-78C8-C52D-E2149E10E9C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551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47358745-933C-0D69-E284-8A2F2CD9D69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3011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>
            <a:extLst>
              <a:ext uri="{FF2B5EF4-FFF2-40B4-BE49-F238E27FC236}">
                <a16:creationId xmlns:a16="http://schemas.microsoft.com/office/drawing/2014/main" id="{72AE6116-25C1-F0BF-9C26-658F615D09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405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6948DA-0627-21F5-1141-922335A79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84CB8A-DEAA-D9CD-D0B5-024B450D8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4E01DB-A1B1-95DD-CD51-652A01F1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5550D9E9-98E2-594B-A981-E7B36ACEABEB}" type="slidenum">
              <a:rPr lang="de-DE" altLang="de-DE"/>
              <a:pPr>
                <a:defRPr/>
              </a:pPr>
              <a:t>‹N°›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338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217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>
            <a:extLst>
              <a:ext uri="{FF2B5EF4-FFF2-40B4-BE49-F238E27FC236}">
                <a16:creationId xmlns:a16="http://schemas.microsoft.com/office/drawing/2014/main" id="{E499DC07-4A0E-CB60-19F4-719EB25138B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712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225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7FB6815B-76CE-FC33-7C19-962691FA4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3C065B4-14EA-86BD-3CAD-9CE14521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37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418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06207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>
            <a:extLst>
              <a:ext uri="{FF2B5EF4-FFF2-40B4-BE49-F238E27FC236}">
                <a16:creationId xmlns:a16="http://schemas.microsoft.com/office/drawing/2014/main" id="{E271AFCC-40BC-929E-9B11-E9764F52679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148263" y="6583363"/>
            <a:ext cx="406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900" dirty="0">
                <a:latin typeface="Frutiger 45 Light" pitchFamily="34" charset="0"/>
              </a:rPr>
              <a:t>      </a:t>
            </a:r>
            <a:r>
              <a:rPr lang="de-CH" altLang="de-DE" sz="900" dirty="0" err="1">
                <a:latin typeface="Frutiger 45 Light" pitchFamily="34" charset="0"/>
              </a:rPr>
              <a:t>Brunetti</a:t>
            </a:r>
            <a:r>
              <a:rPr lang="de-CH" altLang="de-DE" sz="900" dirty="0">
                <a:latin typeface="Frutiger 45 Light" pitchFamily="34" charset="0"/>
              </a:rPr>
              <a:t>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Volkswirtschaftslehre – Ausgabe 2017 </a:t>
            </a:r>
            <a:r>
              <a:rPr lang="de-CH" altLang="de-DE" sz="1100" dirty="0"/>
              <a:t>•</a:t>
            </a:r>
            <a:r>
              <a:rPr lang="de-CH" altLang="de-DE" sz="1100" dirty="0">
                <a:latin typeface="Frutiger 45 Light" pitchFamily="34" charset="0"/>
              </a:rPr>
              <a:t> </a:t>
            </a:r>
            <a:r>
              <a:rPr lang="de-CH" altLang="de-DE" sz="900" dirty="0">
                <a:latin typeface="Frutiger 45 Light" pitchFamily="34" charset="0"/>
              </a:rPr>
              <a:t>978-3-0355-0799-7</a:t>
            </a:r>
            <a:endParaRPr lang="de-DE" altLang="de-DE" sz="900" dirty="0">
              <a:latin typeface="Frutiger 45 Light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323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1CFAF913-4736-574A-69F5-2648D0320CE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3A936475-25EA-A094-C3A4-9F7457B33F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247C3-2EA0-D452-6CCE-A283491C6A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6CB2C6-7DAE-B166-DA42-CAFE20FB19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825">
                <a:solidFill>
                  <a:schemeClr val="tx1">
                    <a:tint val="75000"/>
                  </a:schemeClr>
                </a:solidFill>
                <a:latin typeface="Tunga" panose="020B0502040204020203" pitchFamily="34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48" r:id="rId6"/>
    <p:sldLayoutId id="2147484154" r:id="rId7"/>
    <p:sldLayoutId id="2147484155" r:id="rId8"/>
    <p:sldLayoutId id="2147484156" r:id="rId9"/>
    <p:sldLayoutId id="2147484157" r:id="rId10"/>
    <p:sldLayoutId id="2147484158" r:id="rId11"/>
    <p:sldLayoutId id="2147484159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ＭＳ Ｐゴシック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ＭＳ Ｐゴシック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ＭＳ Ｐゴシック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ＭＳ Ｐゴシック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B79335EF-460E-C2A1-BACE-063B631683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887413"/>
            <a:ext cx="7772400" cy="1470025"/>
          </a:xfrm>
        </p:spPr>
        <p:txBody>
          <a:bodyPr anchor="t"/>
          <a:lstStyle/>
          <a:p>
            <a:pPr eaLnBrk="1" hangingPunct="1"/>
            <a:r>
              <a:rPr lang="de-CH" altLang="de-DE" b="1" dirty="0">
                <a:ea typeface="ＭＳ Ｐゴシック" panose="020B0600070205080204" pitchFamily="34" charset="-128"/>
              </a:rPr>
              <a:t>De </a:t>
            </a:r>
            <a:r>
              <a:rPr lang="de-CH" altLang="de-DE" b="1" dirty="0" err="1">
                <a:ea typeface="ＭＳ Ｐゴシック" panose="020B0600070205080204" pitchFamily="34" charset="-128"/>
              </a:rPr>
              <a:t>quoi</a:t>
            </a:r>
            <a:r>
              <a:rPr lang="de-CH" altLang="de-DE" b="1" dirty="0">
                <a:ea typeface="ＭＳ Ｐゴシック" panose="020B0600070205080204" pitchFamily="34" charset="-128"/>
              </a:rPr>
              <a:t> </a:t>
            </a:r>
            <a:r>
              <a:rPr lang="de-CH" altLang="de-DE" b="1" dirty="0" err="1">
                <a:ea typeface="ＭＳ Ｐゴシック" panose="020B0600070205080204" pitchFamily="34" charset="-128"/>
              </a:rPr>
              <a:t>traitent</a:t>
            </a:r>
            <a:r>
              <a:rPr lang="de-CH" altLang="de-DE" b="1" dirty="0">
                <a:ea typeface="ＭＳ Ｐゴシック" panose="020B0600070205080204" pitchFamily="34" charset="-128"/>
              </a:rPr>
              <a:t> </a:t>
            </a:r>
            <a:r>
              <a:rPr lang="de-CH" altLang="de-DE" b="1" dirty="0" err="1">
                <a:ea typeface="ＭＳ Ｐゴシック" panose="020B0600070205080204" pitchFamily="34" charset="-128"/>
              </a:rPr>
              <a:t>les</a:t>
            </a:r>
            <a:r>
              <a:rPr lang="de-CH" altLang="de-DE" b="1" dirty="0">
                <a:ea typeface="ＭＳ Ｐゴシック" panose="020B0600070205080204" pitchFamily="34" charset="-128"/>
              </a:rPr>
              <a:t> </a:t>
            </a:r>
            <a:r>
              <a:rPr lang="de-CH" altLang="de-DE" b="1" dirty="0" err="1">
                <a:ea typeface="ＭＳ Ｐゴシック" panose="020B0600070205080204" pitchFamily="34" charset="-128"/>
              </a:rPr>
              <a:t>sciences</a:t>
            </a:r>
            <a:r>
              <a:rPr lang="de-CH" altLang="de-DE" b="1" dirty="0">
                <a:ea typeface="ＭＳ Ｐゴシック" panose="020B0600070205080204" pitchFamily="34" charset="-128"/>
              </a:rPr>
              <a:t> </a:t>
            </a:r>
            <a:r>
              <a:rPr lang="de-CH" altLang="de-DE" b="1" dirty="0" err="1">
                <a:ea typeface="ＭＳ Ｐゴシック" panose="020B0600070205080204" pitchFamily="34" charset="-128"/>
              </a:rPr>
              <a:t>économiques</a:t>
            </a:r>
            <a:r>
              <a:rPr lang="de-CH" altLang="de-DE" b="1" dirty="0">
                <a:ea typeface="ＭＳ Ｐゴシック" panose="020B0600070205080204" pitchFamily="34" charset="-128"/>
              </a:rPr>
              <a:t> ?</a:t>
            </a:r>
            <a:endParaRPr lang="de-DE" altLang="de-DE" b="1" dirty="0">
              <a:ea typeface="ＭＳ Ｐゴシック" panose="020B0600070205080204" pitchFamily="34" charset="-128"/>
            </a:endParaRPr>
          </a:p>
        </p:txBody>
      </p:sp>
      <p:sp>
        <p:nvSpPr>
          <p:cNvPr id="10242" name="Text Box 9">
            <a:extLst>
              <a:ext uri="{FF2B5EF4-FFF2-40B4-BE49-F238E27FC236}">
                <a16:creationId xmlns:a16="http://schemas.microsoft.com/office/drawing/2014/main" id="{92C1822B-36E1-CC56-FB1B-A70A80289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3068638"/>
            <a:ext cx="784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i="1">
                <a:solidFill>
                  <a:schemeClr val="bg1"/>
                </a:solidFill>
                <a:latin typeface="Calibri" panose="020F0502020204030204" pitchFamily="34" charset="0"/>
              </a:rPr>
              <a:t>T.</a:t>
            </a:r>
            <a:endParaRPr lang="de-DE" altLang="de-DE" i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F3C34A24-350A-287F-AB82-46DAA6B8C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158A55DA-9FCF-07F7-5F74-DE7535F73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0245" name="Image 2">
            <a:extLst>
              <a:ext uri="{FF2B5EF4-FFF2-40B4-BE49-F238E27FC236}">
                <a16:creationId xmlns:a16="http://schemas.microsoft.com/office/drawing/2014/main" id="{457B0D2A-D4CA-62CC-BDA0-9E2462FFC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2149475"/>
            <a:ext cx="8245475" cy="382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6">
            <a:extLst>
              <a:ext uri="{FF2B5EF4-FFF2-40B4-BE49-F238E27FC236}">
                <a16:creationId xmlns:a16="http://schemas.microsoft.com/office/drawing/2014/main" id="{4995DDEB-7979-8EB3-85DE-14F0FBD5C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BAAE5FD8-3F26-49F4-6C00-0BCA0CEAD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9680B7AF-C1C6-CF8F-51FC-C25189B6D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21508" name="Text Box 7">
            <a:extLst>
              <a:ext uri="{FF2B5EF4-FFF2-40B4-BE49-F238E27FC236}">
                <a16:creationId xmlns:a16="http://schemas.microsoft.com/office/drawing/2014/main" id="{A1F70D99-4F67-C684-767A-5CB29261F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Emploi : un chômage faible en Suisse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La Suisse était (et est encore) un « Sonderfall »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75DA8D0-3267-14E5-D7E2-3EB72CD6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90" y="2477947"/>
            <a:ext cx="8401049" cy="32121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6">
            <a:extLst>
              <a:ext uri="{FF2B5EF4-FFF2-40B4-BE49-F238E27FC236}">
                <a16:creationId xmlns:a16="http://schemas.microsoft.com/office/drawing/2014/main" id="{F2DC4742-8B55-D49C-DB77-295590CA5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39AFB87C-860B-AE07-70C1-3FCF2DAC9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677A02C1-950E-8938-8FC5-9363A1EA4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22532" name="Text Box 7">
            <a:extLst>
              <a:ext uri="{FF2B5EF4-FFF2-40B4-BE49-F238E27FC236}">
                <a16:creationId xmlns:a16="http://schemas.microsoft.com/office/drawing/2014/main" id="{16FF6025-1AC6-A7B8-DEE1-C9918FE22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Évolution du taux de chômage en Suisse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248DC97-45D8-FE0C-814E-3F0EC2EEC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52" y="2204864"/>
            <a:ext cx="8251825" cy="37293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6">
            <a:extLst>
              <a:ext uri="{FF2B5EF4-FFF2-40B4-BE49-F238E27FC236}">
                <a16:creationId xmlns:a16="http://schemas.microsoft.com/office/drawing/2014/main" id="{F2711C86-548F-F1D2-4B05-DB1C76535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BA49A307-C160-E1B0-087E-BE0A56C37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60C8218C-0E9C-504E-897E-37E206A01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27653" name="Text Box 7">
            <a:extLst>
              <a:ext uri="{FF2B5EF4-FFF2-40B4-BE49-F238E27FC236}">
                <a16:creationId xmlns:a16="http://schemas.microsoft.com/office/drawing/2014/main" id="{855280CE-10DF-3ED9-A621-85665DFD1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1241425"/>
            <a:ext cx="8299450" cy="535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Évolution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taux</a:t>
            </a:r>
            <a:r>
              <a:rPr lang="de-CH" altLang="de-DE" sz="2400" b="1" dirty="0">
                <a:latin typeface="Calibri" panose="020F0502020204030204" pitchFamily="34" charset="0"/>
              </a:rPr>
              <a:t> de </a:t>
            </a:r>
            <a:r>
              <a:rPr lang="de-CH" altLang="de-DE" sz="2400" b="1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b="1" dirty="0">
                <a:latin typeface="Calibri" panose="020F0502020204030204" pitchFamily="34" charset="0"/>
              </a:rPr>
              <a:t> en Suisse</a:t>
            </a:r>
          </a:p>
          <a:p>
            <a:pPr eaLnBrk="1" hangingPunct="1">
              <a:buFontTx/>
              <a:buChar char="•"/>
              <a:defRPr/>
            </a:pPr>
            <a:endParaRPr lang="de-CH" altLang="de-DE" sz="1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À </a:t>
            </a:r>
            <a:r>
              <a:rPr lang="de-CH" altLang="de-DE" sz="2400" dirty="0" err="1">
                <a:latin typeface="Calibri" panose="020F0502020204030204" pitchFamily="34" charset="0"/>
              </a:rPr>
              <a:t>peine</a:t>
            </a:r>
            <a:r>
              <a:rPr lang="de-CH" altLang="de-DE" sz="2400" dirty="0">
                <a:latin typeface="Calibri" panose="020F0502020204030204" pitchFamily="34" charset="0"/>
              </a:rPr>
              <a:t> plus de 1 %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avant 1990.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Dans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1990, forte </a:t>
            </a:r>
            <a:r>
              <a:rPr lang="de-CH" altLang="de-DE" sz="2400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 à 5 % (en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).</a:t>
            </a:r>
          </a:p>
          <a:p>
            <a:pPr marL="0" indent="0" eaLnBrk="1" hangingPunct="1"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Dès</a:t>
            </a:r>
            <a:r>
              <a:rPr lang="de-CH" altLang="de-DE" sz="2400" dirty="0">
                <a:latin typeface="Calibri" panose="020F0502020204030204" pitchFamily="34" charset="0"/>
              </a:rPr>
              <a:t> 1997, </a:t>
            </a:r>
            <a:r>
              <a:rPr lang="de-CH" altLang="de-DE" sz="2400" dirty="0" err="1">
                <a:latin typeface="Calibri" panose="020F0502020204030204" pitchFamily="34" charset="0"/>
              </a:rPr>
              <a:t>baisse</a:t>
            </a:r>
            <a:r>
              <a:rPr lang="de-CH" altLang="de-DE" sz="2400" dirty="0">
                <a:latin typeface="Calibri" panose="020F0502020204030204" pitchFamily="34" charset="0"/>
              </a:rPr>
              <a:t> rapide du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remarquable</a:t>
            </a:r>
            <a:r>
              <a:rPr lang="de-CH" altLang="de-DE" sz="2400" dirty="0">
                <a:latin typeface="Calibri" panose="020F0502020204030204" pitchFamily="34" charset="0"/>
              </a:rPr>
              <a:t> au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international, </a:t>
            </a:r>
            <a:r>
              <a:rPr lang="de-CH" altLang="de-DE" sz="2400" dirty="0" err="1">
                <a:latin typeface="Calibri" panose="020F0502020204030204" pitchFamily="34" charset="0"/>
              </a:rPr>
              <a:t>sans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autant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retrouver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seuils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1970-1980.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10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2009 :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claire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financière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économique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10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2020 :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baisse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sensible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puis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nette en 2020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avec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coronavirus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6">
            <a:extLst>
              <a:ext uri="{FF2B5EF4-FFF2-40B4-BE49-F238E27FC236}">
                <a16:creationId xmlns:a16="http://schemas.microsoft.com/office/drawing/2014/main" id="{9A17E6A1-D536-C4C7-DDD8-E499E4E45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3B6F54EC-286E-00C8-8D0D-4E0899EF2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E8D36FC2-EEAF-B2F7-0F95-BEF1FAF62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25604" name="Text Box 7">
            <a:extLst>
              <a:ext uri="{FF2B5EF4-FFF2-40B4-BE49-F238E27FC236}">
                <a16:creationId xmlns:a16="http://schemas.microsoft.com/office/drawing/2014/main" id="{99DE5712-120E-265A-E8DA-77D1CB49F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Stabilité des prix : un niveau des prix stable en Suisse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012DD3F-8C4E-5F17-4215-793A9CF24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796208"/>
            <a:ext cx="8299450" cy="477129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6">
            <a:extLst>
              <a:ext uri="{FF2B5EF4-FFF2-40B4-BE49-F238E27FC236}">
                <a16:creationId xmlns:a16="http://schemas.microsoft.com/office/drawing/2014/main" id="{ED7090DD-C6F0-B795-ED1D-23592E2A0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DA8D124E-E8AE-8001-7C28-932AD2529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310BCF38-6039-729B-532A-B74DE85B1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26628" name="Text Box 7">
            <a:extLst>
              <a:ext uri="{FF2B5EF4-FFF2-40B4-BE49-F238E27FC236}">
                <a16:creationId xmlns:a16="http://schemas.microsoft.com/office/drawing/2014/main" id="{B81AF889-8A9E-7346-6DAA-C71F0466D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00125"/>
            <a:ext cx="8299450" cy="56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Évolution de l’inflation en Suisse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Claire tendance à la baisse.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De 1970 au début des années 1990, l’inflation varie fortement et atteint certains pics : 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	- 1974 : presque 10 %,</a:t>
            </a: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	- 1981 à 1991 : env. 6 %	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Depuis le milieu des années 1990, l’inflation est basse (à moins de 2 %) et stable. 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Depuis 2011, recul du niveau des prix en raison du franc fort.</a:t>
            </a:r>
          </a:p>
          <a:p>
            <a:pPr eaLnBrk="1" hangingPunct="1">
              <a:buFontTx/>
              <a:buChar char="•"/>
            </a:pPr>
            <a:endParaRPr lang="de-CH" altLang="de-DE" sz="1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En comparaison internationale, la Suisse se distingue par la stabilité de ses niveaux de prix.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6">
            <a:extLst>
              <a:ext uri="{FF2B5EF4-FFF2-40B4-BE49-F238E27FC236}">
                <a16:creationId xmlns:a16="http://schemas.microsoft.com/office/drawing/2014/main" id="{D97FAF37-5144-2722-B0A1-9CF029C1E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71E4E066-1AC4-F39C-334E-C5FDD748B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F76A0951-FE3B-20DC-249F-27A351E48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28676" name="Text Box 7">
            <a:extLst>
              <a:ext uri="{FF2B5EF4-FFF2-40B4-BE49-F238E27FC236}">
                <a16:creationId xmlns:a16="http://schemas.microsoft.com/office/drawing/2014/main" id="{684BF339-E159-E391-E296-A8504BECF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Stabilité financière : </a:t>
            </a:r>
            <a:r>
              <a:rPr lang="fr-FR" altLang="de-DE" sz="2400" b="1" dirty="0">
                <a:latin typeface="Calibri" panose="020F0502020204030204" pitchFamily="34" charset="0"/>
              </a:rPr>
              <a:t>des crises bancaires rares en Suisse </a:t>
            </a:r>
          </a:p>
          <a:p>
            <a:pPr eaLnBrk="1" hangingPunct="1"/>
            <a:r>
              <a:rPr lang="fr-FR" altLang="de-DE" sz="2400" dirty="0">
                <a:latin typeface="Calibri" panose="020F0502020204030204" pitchFamily="34" charset="0"/>
              </a:rPr>
              <a:t>Bien que rares, les crises financières engendrent des coûts substantiels.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329D003-97C8-60AE-2DC2-5D6BB914C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75" y="2413000"/>
            <a:ext cx="8299450" cy="419871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6">
            <a:extLst>
              <a:ext uri="{FF2B5EF4-FFF2-40B4-BE49-F238E27FC236}">
                <a16:creationId xmlns:a16="http://schemas.microsoft.com/office/drawing/2014/main" id="{2695AD80-F30D-B3E4-A47F-CA811BABF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79985BE7-DB9C-179D-F0BD-85D910065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77B16983-FD7B-0F47-EF60-4BCD7CF65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33797" name="Text Box 7">
            <a:extLst>
              <a:ext uri="{FF2B5EF4-FFF2-40B4-BE49-F238E27FC236}">
                <a16:creationId xmlns:a16="http://schemas.microsoft.com/office/drawing/2014/main" id="{3D6C83BB-5B48-E834-ABD2-469ED1097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00125"/>
            <a:ext cx="8299450" cy="57245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Crises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financières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durant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les</a:t>
            </a:r>
            <a:r>
              <a:rPr lang="de-CH" altLang="de-DE" sz="2400" b="1" dirty="0">
                <a:latin typeface="Calibri" panose="020F0502020204030204" pitchFamily="34" charset="0"/>
              </a:rPr>
              <a:t> 200 </a:t>
            </a:r>
            <a:r>
              <a:rPr lang="de-CH" altLang="de-DE" sz="2400" b="1" dirty="0" err="1">
                <a:latin typeface="Calibri" panose="020F0502020204030204" pitchFamily="34" charset="0"/>
              </a:rPr>
              <a:t>dernières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années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1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Jusqu’à</a:t>
            </a:r>
            <a:r>
              <a:rPr lang="de-CH" altLang="de-DE" sz="2400" dirty="0">
                <a:latin typeface="Calibri" panose="020F0502020204030204" pitchFamily="34" charset="0"/>
              </a:rPr>
              <a:t> la </a:t>
            </a:r>
            <a:r>
              <a:rPr lang="de-CH" altLang="de-DE" sz="2400" dirty="0" err="1">
                <a:latin typeface="Calibri" panose="020F0502020204030204" pitchFamily="34" charset="0"/>
              </a:rPr>
              <a:t>Deuxième</a:t>
            </a:r>
            <a:r>
              <a:rPr lang="de-CH" altLang="de-DE" sz="2400" dirty="0">
                <a:latin typeface="Calibri" panose="020F0502020204030204" pitchFamily="34" charset="0"/>
              </a:rPr>
              <a:t> Guerre </a:t>
            </a:r>
            <a:r>
              <a:rPr lang="de-CH" altLang="de-DE" sz="2400" dirty="0" err="1">
                <a:latin typeface="Calibri" panose="020F0502020204030204" pitchFamily="34" charset="0"/>
              </a:rPr>
              <a:t>mondiale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crises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financières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fréquentes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Dès</a:t>
            </a:r>
            <a:r>
              <a:rPr lang="de-CH" altLang="de-DE" sz="2400" dirty="0">
                <a:latin typeface="Calibri" panose="020F0502020204030204" pitchFamily="34" charset="0"/>
              </a:rPr>
              <a:t> 1945 </a:t>
            </a:r>
            <a:r>
              <a:rPr lang="de-CH" altLang="de-DE" sz="2400" dirty="0" err="1">
                <a:latin typeface="Calibri" panose="020F0502020204030204" pitchFamily="34" charset="0"/>
              </a:rPr>
              <a:t>débute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phase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d’accalmie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financière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marL="0" indent="0" eaLnBrk="1" hangingPunct="1"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Dès</a:t>
            </a:r>
            <a:r>
              <a:rPr lang="de-CH" altLang="de-DE" sz="2400" dirty="0">
                <a:latin typeface="Calibri" panose="020F0502020204030204" pitchFamily="34" charset="0"/>
              </a:rPr>
              <a:t> 1980, la </a:t>
            </a:r>
            <a:r>
              <a:rPr lang="de-CH" altLang="de-DE" sz="2400" dirty="0" err="1">
                <a:latin typeface="Calibri" panose="020F0502020204030204" pitchFamily="34" charset="0"/>
              </a:rPr>
              <a:t>fréquence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crises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financières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s’élève</a:t>
            </a:r>
            <a:r>
              <a:rPr lang="de-CH" altLang="de-DE" sz="2400" dirty="0">
                <a:latin typeface="Calibri" panose="020F0502020204030204" pitchFamily="34" charset="0"/>
              </a:rPr>
              <a:t> à nouveau, </a:t>
            </a:r>
            <a:r>
              <a:rPr lang="de-CH" altLang="de-DE" sz="2400" dirty="0" err="1">
                <a:latin typeface="Calibri" panose="020F0502020204030204" pitchFamily="34" charset="0"/>
              </a:rPr>
              <a:t>jusqu’en</a:t>
            </a:r>
            <a:r>
              <a:rPr lang="de-CH" altLang="de-DE" sz="2400" dirty="0">
                <a:latin typeface="Calibri" panose="020F0502020204030204" pitchFamily="34" charset="0"/>
              </a:rPr>
              <a:t> 2008, </a:t>
            </a:r>
            <a:r>
              <a:rPr lang="de-CH" altLang="de-DE" sz="2400" dirty="0" err="1">
                <a:latin typeface="Calibri" panose="020F0502020204030204" pitchFamily="34" charset="0"/>
              </a:rPr>
              <a:t>où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survient</a:t>
            </a:r>
            <a:r>
              <a:rPr lang="de-CH" altLang="de-DE" sz="2400" dirty="0">
                <a:latin typeface="Calibri" panose="020F0502020204030204" pitchFamily="34" charset="0"/>
              </a:rPr>
              <a:t> la plus grosse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depuis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1930.</a:t>
            </a:r>
            <a:br>
              <a:rPr lang="de-CH" altLang="de-DE" sz="2400" dirty="0">
                <a:latin typeface="Calibri" panose="020F0502020204030204" pitchFamily="34" charset="0"/>
              </a:rPr>
            </a:b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crises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rares en Suisse,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occasionnent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d’importants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coûts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pour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l’ensemble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. Ce </a:t>
            </a:r>
            <a:r>
              <a:rPr lang="de-CH" altLang="de-DE" sz="2400" dirty="0" err="1">
                <a:latin typeface="Calibri" panose="020F0502020204030204" pitchFamily="34" charset="0"/>
              </a:rPr>
              <a:t>fut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cas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crises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1930, 1990 et 2008. </a:t>
            </a:r>
          </a:p>
          <a:p>
            <a:pPr eaLnBrk="1" hangingPunct="1">
              <a:buFontTx/>
              <a:buChar char="•"/>
              <a:defRPr/>
            </a:pPr>
            <a:endParaRPr lang="de-CH" altLang="de-DE" sz="10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En 2020 et 2021, </a:t>
            </a:r>
            <a:r>
              <a:rPr lang="de-CH" altLang="de-DE" sz="2400" dirty="0" err="1">
                <a:latin typeface="Calibri" panose="020F0502020204030204" pitchFamily="34" charset="0"/>
              </a:rPr>
              <a:t>tendance</a:t>
            </a:r>
            <a:r>
              <a:rPr lang="de-CH" altLang="de-DE" sz="2400" dirty="0">
                <a:latin typeface="Calibri" panose="020F0502020204030204" pitchFamily="34" charset="0"/>
              </a:rPr>
              <a:t> à la </a:t>
            </a:r>
            <a:r>
              <a:rPr lang="de-CH" altLang="de-DE" sz="2400" dirty="0" err="1">
                <a:latin typeface="Calibri" panose="020F0502020204030204" pitchFamily="34" charset="0"/>
              </a:rPr>
              <a:t>hausse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d’endettement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mais</a:t>
            </a:r>
            <a:r>
              <a:rPr lang="de-CH" altLang="de-DE" sz="2400" dirty="0">
                <a:latin typeface="Calibri" panose="020F0502020204030204" pitchFamily="34" charset="0"/>
              </a:rPr>
              <a:t> le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stable</a:t>
            </a:r>
            <a:r>
              <a:rPr lang="de-CH" altLang="de-DE" sz="2400" dirty="0">
                <a:latin typeface="Calibri" panose="020F0502020204030204" pitchFamily="34" charset="0"/>
              </a:rPr>
              <a:t> au </a:t>
            </a:r>
            <a:r>
              <a:rPr lang="de-CH" altLang="de-DE" sz="2400" dirty="0" err="1">
                <a:latin typeface="Calibri" panose="020F0502020204030204" pitchFamily="34" charset="0"/>
              </a:rPr>
              <a:t>niveau</a:t>
            </a:r>
            <a:r>
              <a:rPr lang="de-CH" altLang="de-DE" sz="2400" dirty="0">
                <a:latin typeface="Calibri" panose="020F0502020204030204" pitchFamily="34" charset="0"/>
              </a:rPr>
              <a:t> international.</a:t>
            </a:r>
            <a:endParaRPr lang="de-CH" altLang="de-DE" sz="1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6">
            <a:extLst>
              <a:ext uri="{FF2B5EF4-FFF2-40B4-BE49-F238E27FC236}">
                <a16:creationId xmlns:a16="http://schemas.microsoft.com/office/drawing/2014/main" id="{490BEF47-D9A9-7DAC-B81E-FCE7BEE4D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30C198B3-0C5E-92BD-6F16-47AEBF388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2B06A39A-1725-AF99-80EF-CCA18DC06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31748" name="Text Box 7">
            <a:extLst>
              <a:ext uri="{FF2B5EF4-FFF2-40B4-BE49-F238E27FC236}">
                <a16:creationId xmlns:a16="http://schemas.microsoft.com/office/drawing/2014/main" id="{252142BF-E278-77F7-6FD2-9F18FD8C1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Dette publique : un endettement modéré de la Suisse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9621684-7464-4025-87FE-FD74C2488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83" y="1744881"/>
            <a:ext cx="7651634" cy="480883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6">
            <a:extLst>
              <a:ext uri="{FF2B5EF4-FFF2-40B4-BE49-F238E27FC236}">
                <a16:creationId xmlns:a16="http://schemas.microsoft.com/office/drawing/2014/main" id="{70A4D286-765E-B8F8-3883-ADBE9F2FD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D4895AF0-4D4F-7DD4-DF57-B0A162D02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772" name="Rectangle 2">
            <a:extLst>
              <a:ext uri="{FF2B5EF4-FFF2-40B4-BE49-F238E27FC236}">
                <a16:creationId xmlns:a16="http://schemas.microsoft.com/office/drawing/2014/main" id="{8A006885-80C5-8FA8-ED37-6A66DC536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1588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32773" name="Text Box 7">
            <a:extLst>
              <a:ext uri="{FF2B5EF4-FFF2-40B4-BE49-F238E27FC236}">
                <a16:creationId xmlns:a16="http://schemas.microsoft.com/office/drawing/2014/main" id="{A61EF81F-DDDB-9094-C6E2-CC1B2ADAA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 dirty="0">
                <a:latin typeface="Calibri" panose="020F0502020204030204" pitchFamily="34" charset="0"/>
              </a:rPr>
              <a:t>Évolution du taux d’endettement de la Suisse </a:t>
            </a:r>
            <a:br>
              <a:rPr lang="fr-FR" altLang="de-DE" sz="2400" b="1" dirty="0">
                <a:latin typeface="Calibri" panose="020F0502020204030204" pitchFamily="34" charset="0"/>
              </a:rPr>
            </a:b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Jusqu’en 1990, l’endettement de la Suisse est stable, voire en léger recul.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Dès</a:t>
            </a:r>
            <a:r>
              <a:rPr lang="de-CH" altLang="de-DE" sz="2400" dirty="0">
                <a:latin typeface="Calibri" panose="020F0502020204030204" pitchFamily="34" charset="0"/>
              </a:rPr>
              <a:t> 1990, </a:t>
            </a:r>
            <a:r>
              <a:rPr lang="de-CH" altLang="de-DE" sz="2400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</a:rPr>
              <a:t> massive de </a:t>
            </a:r>
            <a:r>
              <a:rPr lang="de-CH" altLang="de-DE" sz="2400" dirty="0" err="1">
                <a:latin typeface="Calibri" panose="020F0502020204030204" pitchFamily="34" charset="0"/>
              </a:rPr>
              <a:t>l’endettement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l’État</a:t>
            </a:r>
            <a:r>
              <a:rPr lang="de-CH" altLang="de-DE" sz="2400" dirty="0">
                <a:latin typeface="Calibri" panose="020F0502020204030204" pitchFamily="34" charset="0"/>
              </a:rPr>
              <a:t>, 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 et du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chômage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Ces </a:t>
            </a:r>
            <a:r>
              <a:rPr lang="de-CH" altLang="de-DE" sz="2400" dirty="0" err="1">
                <a:latin typeface="Calibri" panose="020F0502020204030204" pitchFamily="34" charset="0"/>
              </a:rPr>
              <a:t>dernières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réduction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puis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légère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augmentation</a:t>
            </a:r>
            <a:r>
              <a:rPr lang="de-CH" altLang="de-DE" sz="2400" dirty="0">
                <a:latin typeface="Calibri" panose="020F0502020204030204" pitchFamily="34" charset="0"/>
              </a:rPr>
              <a:t> du </a:t>
            </a:r>
            <a:r>
              <a:rPr lang="de-CH" altLang="de-DE" sz="2400" dirty="0" err="1">
                <a:latin typeface="Calibri" panose="020F0502020204030204" pitchFamily="34" charset="0"/>
              </a:rPr>
              <a:t>taux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d’endettement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reste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bas</a:t>
            </a:r>
            <a:r>
              <a:rPr lang="de-CH" altLang="de-DE" sz="2400" dirty="0">
                <a:latin typeface="Calibri" panose="020F0502020204030204" pitchFamily="34" charset="0"/>
              </a:rPr>
              <a:t> en </a:t>
            </a:r>
            <a:r>
              <a:rPr lang="de-CH" altLang="de-DE" sz="2400" dirty="0" err="1">
                <a:latin typeface="Calibri" panose="020F0502020204030204" pitchFamily="34" charset="0"/>
              </a:rPr>
              <a:t>comparaison</a:t>
            </a:r>
            <a:r>
              <a:rPr lang="de-CH" altLang="de-DE" sz="2400" dirty="0">
                <a:latin typeface="Calibri" panose="020F0502020204030204" pitchFamily="34" charset="0"/>
              </a:rPr>
              <a:t> internationale.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7">
            <a:extLst>
              <a:ext uri="{FF2B5EF4-FFF2-40B4-BE49-F238E27FC236}">
                <a16:creationId xmlns:a16="http://schemas.microsoft.com/office/drawing/2014/main" id="{CD4B7F90-5C30-18C4-054C-38D9FCD20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3795" name="Text Box 10">
            <a:extLst>
              <a:ext uri="{FF2B5EF4-FFF2-40B4-BE49-F238E27FC236}">
                <a16:creationId xmlns:a16="http://schemas.microsoft.com/office/drawing/2014/main" id="{89DB4BE1-C4D7-582D-B424-9AE3D5039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Comment évaluer la situation économique d’un pays ?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>
                <a:latin typeface="Calibri" panose="020F0502020204030204" pitchFamily="34" charset="0"/>
              </a:rPr>
              <a:t>L’exemple de l’économie suisse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 b="1">
                <a:solidFill>
                  <a:srgbClr val="478744"/>
                </a:solidFill>
                <a:latin typeface="Calibri" panose="020F0502020204030204" pitchFamily="34" charset="0"/>
              </a:rPr>
              <a:t>Qu’analyse-t-on en sciences économiques ?</a:t>
            </a:r>
            <a:endParaRPr lang="de-CH" altLang="de-DE" sz="2400" b="1">
              <a:solidFill>
                <a:srgbClr val="478744"/>
              </a:solidFill>
              <a:latin typeface="Calibri" panose="020F0502020204030204" pitchFamily="34" charset="0"/>
            </a:endParaRPr>
          </a:p>
        </p:txBody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5BE555EA-5CB8-EFD0-4BA9-8ABD6EC4E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3797" name="Rectangle 3">
            <a:extLst>
              <a:ext uri="{FF2B5EF4-FFF2-40B4-BE49-F238E27FC236}">
                <a16:creationId xmlns:a16="http://schemas.microsoft.com/office/drawing/2014/main" id="{E5D86C65-E9E0-AABF-16ED-7B47495DE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F:\hep\PP-Folien\Kapitel 1\thomas sowell.jpg">
            <a:extLst>
              <a:ext uri="{FF2B5EF4-FFF2-40B4-BE49-F238E27FC236}">
                <a16:creationId xmlns:a16="http://schemas.microsoft.com/office/drawing/2014/main" id="{69408426-BD21-9A32-14ED-6C29A55E0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14438"/>
            <a:ext cx="1247775" cy="1571625"/>
          </a:xfrm>
          <a:prstGeom prst="rect">
            <a:avLst/>
          </a:prstGeom>
          <a:noFill/>
          <a:ln>
            <a:noFill/>
          </a:ln>
          <a:effectLst>
            <a:outerShdw blurRad="50800" sx="41000" sy="41000" algn="ctr" rotWithShape="0">
              <a:srgbClr val="808080">
                <a:alpha val="74997"/>
              </a:srgbClr>
            </a:outerShdw>
          </a:effectLst>
        </p:spPr>
      </p:pic>
      <p:sp>
        <p:nvSpPr>
          <p:cNvPr id="12290" name="Text Box 12">
            <a:extLst>
              <a:ext uri="{FF2B5EF4-FFF2-40B4-BE49-F238E27FC236}">
                <a16:creationId xmlns:a16="http://schemas.microsoft.com/office/drawing/2014/main" id="{739DD9CE-1C94-9808-93C9-C8013CB6F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1209675"/>
            <a:ext cx="66436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200" i="1" dirty="0">
                <a:latin typeface="Calibri" panose="020F0502020204030204" pitchFamily="34" charset="0"/>
              </a:rPr>
              <a:t>« En économie, la première leçon est celle de la rareté : on n’a jamais assez de tout pour satisfaire entièrement les besoins de chacun. Et en politique, la première leçon est de ne pas tenir compte de la première leçon de l’économie. »</a:t>
            </a:r>
            <a:endParaRPr lang="de-CH" altLang="de-DE" sz="22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200" dirty="0">
                <a:latin typeface="Calibri" panose="020F0502020204030204" pitchFamily="34" charset="0"/>
              </a:rPr>
              <a:t>	</a:t>
            </a:r>
          </a:p>
          <a:p>
            <a:pPr eaLnBrk="1" hangingPunct="1"/>
            <a:r>
              <a:rPr lang="fr-FR" altLang="de-DE" sz="2200" dirty="0">
                <a:latin typeface="Calibri" panose="020F0502020204030204" pitchFamily="34" charset="0"/>
              </a:rPr>
              <a:t>Thomas </a:t>
            </a:r>
            <a:r>
              <a:rPr lang="fr-FR" altLang="de-DE" sz="2200" dirty="0" err="1">
                <a:latin typeface="Calibri" panose="020F0502020204030204" pitchFamily="34" charset="0"/>
              </a:rPr>
              <a:t>Sowell</a:t>
            </a:r>
            <a:r>
              <a:rPr lang="fr-FR" altLang="de-DE" sz="2200" dirty="0">
                <a:latin typeface="Calibri" panose="020F0502020204030204" pitchFamily="34" charset="0"/>
              </a:rPr>
              <a:t>, économiste et chroniqueur américain (*1930)</a:t>
            </a:r>
            <a:endParaRPr lang="de-DE" altLang="de-DE" sz="2200" dirty="0">
              <a:latin typeface="Calibri" panose="020F0502020204030204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8D763126-4436-9DEC-43E5-34508E9C9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Introduction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232814DA-2E9C-CC76-DA52-0FA282D20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E2972C10-6C36-3BEF-A0A0-55882A9EC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qu’on analyse en sciences économiques ?</a:t>
            </a: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74861E77-F85F-0747-EB76-538E9FD90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917" name="Text Box 11">
            <a:extLst>
              <a:ext uri="{FF2B5EF4-FFF2-40B4-BE49-F238E27FC236}">
                <a16:creationId xmlns:a16="http://schemas.microsoft.com/office/drawing/2014/main" id="{B0D52B86-EF18-AA5D-6392-ED0588820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643063"/>
            <a:ext cx="8382000" cy="3786187"/>
          </a:xfrm>
          <a:prstGeom prst="rect">
            <a:avLst/>
          </a:prstGeom>
          <a:solidFill>
            <a:schemeClr val="accent6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de-CH" altLang="de-DE" sz="2400" b="1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s’intéresse</a:t>
            </a:r>
            <a:r>
              <a:rPr lang="de-CH" altLang="de-DE" sz="2400" b="1" dirty="0">
                <a:latin typeface="Calibri" panose="020F0502020204030204" pitchFamily="34" charset="0"/>
              </a:rPr>
              <a:t> à </a:t>
            </a:r>
            <a:r>
              <a:rPr lang="de-CH" altLang="de-DE" sz="2400" b="1" dirty="0" err="1">
                <a:latin typeface="Calibri" panose="020F0502020204030204" pitchFamily="34" charset="0"/>
              </a:rPr>
              <a:t>trois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niveaux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décisions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individus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interactions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individus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globalité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l’ensemble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décisions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transactions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processus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marchés</a:t>
            </a:r>
            <a:endParaRPr lang="de-DE" altLang="de-DE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de-DE" altLang="de-DE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6">
            <a:extLst>
              <a:ext uri="{FF2B5EF4-FFF2-40B4-BE49-F238E27FC236}">
                <a16:creationId xmlns:a16="http://schemas.microsoft.com/office/drawing/2014/main" id="{9F1A7443-71CE-2597-7916-20FF26981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5842" name="Rectangle 3">
            <a:extLst>
              <a:ext uri="{FF2B5EF4-FFF2-40B4-BE49-F238E27FC236}">
                <a16:creationId xmlns:a16="http://schemas.microsoft.com/office/drawing/2014/main" id="{4324770A-9A73-47C2-E475-F8C295179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9940" name="Text Box 11">
            <a:extLst>
              <a:ext uri="{FF2B5EF4-FFF2-40B4-BE49-F238E27FC236}">
                <a16:creationId xmlns:a16="http://schemas.microsoft.com/office/drawing/2014/main" id="{988A578A-9056-FDFE-6010-D2C5E5754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14438"/>
            <a:ext cx="8382000" cy="457200"/>
          </a:xfrm>
          <a:prstGeom prst="rect">
            <a:avLst/>
          </a:prstGeom>
          <a:solidFill>
            <a:schemeClr val="accent6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  <a:defRPr/>
            </a:pPr>
            <a:r>
              <a:rPr lang="de-CH" altLang="de-DE" sz="2400">
                <a:latin typeface="Calibri" panose="020F0502020204030204" pitchFamily="34" charset="0"/>
              </a:rPr>
              <a:t>Les décisions des individus</a:t>
            </a:r>
          </a:p>
        </p:txBody>
      </p:sp>
      <p:sp>
        <p:nvSpPr>
          <p:cNvPr id="35844" name="Text Box 7">
            <a:extLst>
              <a:ext uri="{FF2B5EF4-FFF2-40B4-BE49-F238E27FC236}">
                <a16:creationId xmlns:a16="http://schemas.microsoft.com/office/drawing/2014/main" id="{C087134F-7E8D-EA0F-2464-D5830E9D5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071688"/>
            <a:ext cx="82994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Chaque individu n’a que des </a:t>
            </a:r>
            <a:r>
              <a:rPr lang="de-CH" altLang="de-DE" sz="2400" i="1">
                <a:latin typeface="Calibri" panose="020F0502020204030204" pitchFamily="34" charset="0"/>
              </a:rPr>
              <a:t>ressources</a:t>
            </a:r>
            <a:r>
              <a:rPr lang="de-CH" altLang="de-DE" sz="2400">
                <a:latin typeface="Calibri" panose="020F0502020204030204" pitchFamily="34" charset="0"/>
              </a:rPr>
              <a:t> limitées.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fr-CH" altLang="fr-FR" sz="2400">
                <a:latin typeface="Calibri" panose="020F0502020204030204" pitchFamily="34" charset="0"/>
              </a:rPr>
              <a:t>C’est pourquoi nous comparons constamment le coût et l’utilité des différentes options.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5845" name="Text Box 7">
            <a:extLst>
              <a:ext uri="{FF2B5EF4-FFF2-40B4-BE49-F238E27FC236}">
                <a16:creationId xmlns:a16="http://schemas.microsoft.com/office/drawing/2014/main" id="{CB42232A-C504-FF9C-E60E-1151B87CA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143375"/>
            <a:ext cx="8391525" cy="1200150"/>
          </a:xfrm>
          <a:prstGeom prst="rect">
            <a:avLst/>
          </a:pr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fr-FR" altLang="de-DE" sz="2400" b="1" i="1">
                <a:latin typeface="Calibri" panose="020F0502020204030204" pitchFamily="34" charset="0"/>
              </a:rPr>
              <a:t>Ressources</a:t>
            </a:r>
            <a:r>
              <a:rPr lang="fr-FR" altLang="de-DE" sz="2400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fr-FR" altLang="de-DE" sz="2400">
                <a:latin typeface="Calibri" panose="020F0502020204030204" pitchFamily="34" charset="0"/>
              </a:rPr>
              <a:t>Moyens matériels ou immatériels susceptibles d’être utilisés pour produire des biens ou satisfaire les besoins des consommateurs. </a:t>
            </a:r>
            <a:endParaRPr lang="de-DE" altLang="de-DE" sz="2400">
              <a:latin typeface="Calibri" panose="020F0502020204030204" pitchFamily="34" charset="0"/>
            </a:endParaRPr>
          </a:p>
        </p:txBody>
      </p:sp>
      <p:sp>
        <p:nvSpPr>
          <p:cNvPr id="35846" name="Rectangle 2">
            <a:extLst>
              <a:ext uri="{FF2B5EF4-FFF2-40B4-BE49-F238E27FC236}">
                <a16:creationId xmlns:a16="http://schemas.microsoft.com/office/drawing/2014/main" id="{7E411D91-C3B7-5F11-43AD-190DC2530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qu’on analyse en sciences économiques ?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6">
            <a:extLst>
              <a:ext uri="{FF2B5EF4-FFF2-40B4-BE49-F238E27FC236}">
                <a16:creationId xmlns:a16="http://schemas.microsoft.com/office/drawing/2014/main" id="{5F471971-43D8-D59E-1F6D-FAEC4E9C4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6BF7D7FA-F1DE-5458-CE6B-A2F4D7182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0964" name="Text Box 11">
            <a:extLst>
              <a:ext uri="{FF2B5EF4-FFF2-40B4-BE49-F238E27FC236}">
                <a16:creationId xmlns:a16="http://schemas.microsoft.com/office/drawing/2014/main" id="{8B72BFAC-92A3-AA2C-D821-94AF292F9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14438"/>
            <a:ext cx="8382000" cy="457200"/>
          </a:xfrm>
          <a:prstGeom prst="rect">
            <a:avLst/>
          </a:prstGeom>
          <a:solidFill>
            <a:schemeClr val="accent6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2.	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interactions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individus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marchés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6868" name="Text Box 7">
            <a:extLst>
              <a:ext uri="{FF2B5EF4-FFF2-40B4-BE49-F238E27FC236}">
                <a16:creationId xmlns:a16="http://schemas.microsoft.com/office/drawing/2014/main" id="{AC01EE9A-31F0-9D39-0CD3-007D1CAE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071688"/>
            <a:ext cx="82994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Offreurs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demandeurs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rencontrent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marchés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 err="1">
                <a:latin typeface="Calibri" panose="020F0502020204030204" pitchFamily="34" charset="0"/>
              </a:rPr>
              <a:t>Sur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marchés</a:t>
            </a:r>
            <a:r>
              <a:rPr lang="de-CH" altLang="de-DE" sz="2400" dirty="0">
                <a:latin typeface="Calibri" panose="020F0502020204030204" pitchFamily="34" charset="0"/>
              </a:rPr>
              <a:t> se </a:t>
            </a:r>
            <a:r>
              <a:rPr lang="de-CH" altLang="de-DE" sz="2400" dirty="0" err="1">
                <a:latin typeface="Calibri" panose="020F0502020204030204" pitchFamily="34" charset="0"/>
              </a:rPr>
              <a:t>forment</a:t>
            </a:r>
            <a:r>
              <a:rPr lang="de-CH" altLang="de-DE" sz="2400" dirty="0">
                <a:latin typeface="Calibri" panose="020F0502020204030204" pitchFamily="34" charset="0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</a:rPr>
              <a:t>prix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qui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permettent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interactions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6869" name="Rectangle 2">
            <a:extLst>
              <a:ext uri="{FF2B5EF4-FFF2-40B4-BE49-F238E27FC236}">
                <a16:creationId xmlns:a16="http://schemas.microsoft.com/office/drawing/2014/main" id="{48F98A4C-6D80-AE0C-1277-4B229E900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qu’on analyse en sciences économiques ?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6">
            <a:extLst>
              <a:ext uri="{FF2B5EF4-FFF2-40B4-BE49-F238E27FC236}">
                <a16:creationId xmlns:a16="http://schemas.microsoft.com/office/drawing/2014/main" id="{452ED0F5-D3CB-1718-BDF5-63E233AD1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7890" name="Rectangle 3">
            <a:extLst>
              <a:ext uri="{FF2B5EF4-FFF2-40B4-BE49-F238E27FC236}">
                <a16:creationId xmlns:a16="http://schemas.microsoft.com/office/drawing/2014/main" id="{ED603E0A-0CDE-3FC2-1A99-E6834748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988" name="Text Box 11">
            <a:extLst>
              <a:ext uri="{FF2B5EF4-FFF2-40B4-BE49-F238E27FC236}">
                <a16:creationId xmlns:a16="http://schemas.microsoft.com/office/drawing/2014/main" id="{50054D48-94BB-66C5-D94F-4BE8F570C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1214438"/>
            <a:ext cx="8382000" cy="830262"/>
          </a:xfrm>
          <a:prstGeom prst="rect">
            <a:avLst/>
          </a:prstGeom>
          <a:solidFill>
            <a:schemeClr val="accent6">
              <a:lumMod val="60000"/>
              <a:lumOff val="40000"/>
              <a:alpha val="36078"/>
            </a:schemeClr>
          </a:solidFill>
          <a:ln>
            <a:noFill/>
          </a:ln>
        </p:spPr>
        <p:txBody>
          <a:bodyPr>
            <a:spAutoFit/>
          </a:bodyPr>
          <a:lstStyle>
            <a:lvl1pPr marL="360363" indent="-360363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CH" altLang="de-DE" sz="2400" dirty="0">
                <a:latin typeface="Calibri" panose="020F0502020204030204" pitchFamily="34" charset="0"/>
              </a:rPr>
              <a:t>3.	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sa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globalité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l’ensemble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décisions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transactions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processus</a:t>
            </a:r>
            <a:r>
              <a:rPr lang="de-CH" altLang="de-DE" sz="2400" dirty="0">
                <a:latin typeface="Calibri" panose="020F0502020204030204" pitchFamily="34" charset="0"/>
                <a:sym typeface="Wingdings" panose="05000000000000000000" pitchFamily="2" charset="2"/>
              </a:rPr>
              <a:t> des </a:t>
            </a:r>
            <a:r>
              <a:rPr lang="de-CH" altLang="de-DE" sz="2400" dirty="0" err="1">
                <a:latin typeface="Calibri" panose="020F0502020204030204" pitchFamily="34" charset="0"/>
                <a:sym typeface="Wingdings" panose="05000000000000000000" pitchFamily="2" charset="2"/>
              </a:rPr>
              <a:t>marchés</a:t>
            </a:r>
            <a:endParaRPr lang="de-DE" altLang="de-DE" sz="2400" dirty="0">
              <a:latin typeface="Calibri" panose="020F0502020204030204" pitchFamily="34" charset="0"/>
            </a:endParaRPr>
          </a:p>
        </p:txBody>
      </p:sp>
      <p:sp>
        <p:nvSpPr>
          <p:cNvPr id="37892" name="Text Box 7">
            <a:extLst>
              <a:ext uri="{FF2B5EF4-FFF2-40B4-BE49-F238E27FC236}">
                <a16:creationId xmlns:a16="http://schemas.microsoft.com/office/drawing/2014/main" id="{7ACA57A4-51F3-63FA-A063-3EE6001BF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751138"/>
            <a:ext cx="8299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Exemple de thèmes économiques globaux :</a:t>
            </a: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Chômage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Inflation</a:t>
            </a:r>
          </a:p>
          <a:p>
            <a:pPr eaLnBrk="1" hangingPunct="1">
              <a:buFontTx/>
              <a:buChar char="•"/>
            </a:pPr>
            <a:r>
              <a:rPr lang="de-CH" altLang="de-DE" sz="2400">
                <a:latin typeface="Calibri" panose="020F0502020204030204" pitchFamily="34" charset="0"/>
              </a:rPr>
              <a:t>Croissance de l’économie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37893" name="Rectangle 2">
            <a:extLst>
              <a:ext uri="{FF2B5EF4-FFF2-40B4-BE49-F238E27FC236}">
                <a16:creationId xmlns:a16="http://schemas.microsoft.com/office/drawing/2014/main" id="{C471D7B3-9471-8935-634F-E0C7B2486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qu’on analyse en sciences économiques ?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6">
            <a:extLst>
              <a:ext uri="{FF2B5EF4-FFF2-40B4-BE49-F238E27FC236}">
                <a16:creationId xmlns:a16="http://schemas.microsoft.com/office/drawing/2014/main" id="{2EAF251E-7503-69F5-E09A-24C38E0BB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C2799517-D487-B946-AC38-7469E11AA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3012" name="Text Box 7">
            <a:extLst>
              <a:ext uri="{FF2B5EF4-FFF2-40B4-BE49-F238E27FC236}">
                <a16:creationId xmlns:a16="http://schemas.microsoft.com/office/drawing/2014/main" id="{CA37B88D-49EF-8C03-B273-3B68D6082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214438"/>
            <a:ext cx="8299450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marL="0" eaLnBrk="1" hangingPunct="1">
              <a:defRPr/>
            </a:pPr>
            <a:r>
              <a:rPr lang="de-CH" altLang="de-DE" sz="2400" dirty="0" err="1">
                <a:latin typeface="Calibri" panose="020F0502020204030204" pitchFamily="34" charset="0"/>
              </a:rPr>
              <a:t>Distinction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est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faite</a:t>
            </a:r>
            <a:r>
              <a:rPr lang="de-CH" altLang="de-DE" sz="2400" dirty="0">
                <a:latin typeface="Calibri" panose="020F0502020204030204" pitchFamily="34" charset="0"/>
              </a:rPr>
              <a:t> entre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microéconomie</a:t>
            </a:r>
            <a:r>
              <a:rPr lang="de-CH" altLang="de-DE" sz="2400" dirty="0">
                <a:latin typeface="Calibri" panose="020F0502020204030204" pitchFamily="34" charset="0"/>
              </a:rPr>
              <a:t> et la </a:t>
            </a:r>
            <a:r>
              <a:rPr lang="de-CH" altLang="de-DE" sz="2400" b="1" dirty="0" err="1">
                <a:latin typeface="Calibri" panose="020F0502020204030204" pitchFamily="34" charset="0"/>
              </a:rPr>
              <a:t>macroéconomie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defRPr/>
            </a:pP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2661BC53-C33A-F04A-17BE-61DE4B9E7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3. </a:t>
            </a:r>
            <a:r>
              <a:rPr lang="fr-FR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Qu’est-ce qu’on analyse en sciences économiques ?</a:t>
            </a:r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037E1-A34A-EDCB-939D-ABD62849B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93" y="2414588"/>
            <a:ext cx="8466016" cy="32289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7">
            <a:extLst>
              <a:ext uri="{FF2B5EF4-FFF2-40B4-BE49-F238E27FC236}">
                <a16:creationId xmlns:a16="http://schemas.microsoft.com/office/drawing/2014/main" id="{B7087C86-7E6C-DCE3-BA80-3C96780D6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3314" name="Text Box 10">
            <a:extLst>
              <a:ext uri="{FF2B5EF4-FFF2-40B4-BE49-F238E27FC236}">
                <a16:creationId xmlns:a16="http://schemas.microsoft.com/office/drawing/2014/main" id="{833632FC-46BC-8851-DAA9-7292F4096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Structure</a:t>
            </a:r>
            <a:r>
              <a:rPr lang="de-CH" altLang="de-DE" sz="2400" b="1" dirty="0">
                <a:latin typeface="Calibri" panose="020F0502020204030204" pitchFamily="34" charset="0"/>
              </a:rPr>
              <a:t> du </a:t>
            </a:r>
            <a:r>
              <a:rPr lang="de-CH" altLang="de-DE" sz="2400" b="1" dirty="0" err="1">
                <a:latin typeface="Calibri" panose="020F0502020204030204" pitchFamily="34" charset="0"/>
              </a:rPr>
              <a:t>chapitre</a:t>
            </a:r>
            <a:r>
              <a:rPr lang="de-CH" altLang="de-DE" sz="2400" b="1" dirty="0">
                <a:latin typeface="Calibri" panose="020F0502020204030204" pitchFamily="34" charset="0"/>
              </a:rPr>
              <a:t> :</a:t>
            </a:r>
          </a:p>
          <a:p>
            <a:pPr eaLnBrk="1" hangingPunct="1"/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b="1" dirty="0">
                <a:solidFill>
                  <a:srgbClr val="478744"/>
                </a:solidFill>
                <a:latin typeface="Calibri" panose="020F0502020204030204" pitchFamily="34" charset="0"/>
              </a:rPr>
              <a:t>Comment évaluer la situation économique d’un pays ?</a:t>
            </a:r>
            <a:endParaRPr lang="de-CH" altLang="de-DE" sz="2400" b="1" dirty="0">
              <a:solidFill>
                <a:srgbClr val="478744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dirty="0" err="1">
                <a:latin typeface="Calibri" panose="020F0502020204030204" pitchFamily="34" charset="0"/>
              </a:rPr>
              <a:t>L’exemple</a:t>
            </a:r>
            <a:r>
              <a:rPr lang="de-CH" altLang="de-DE" sz="2400" dirty="0">
                <a:latin typeface="Calibri" panose="020F0502020204030204" pitchFamily="34" charset="0"/>
              </a:rPr>
              <a:t> de </a:t>
            </a:r>
            <a:r>
              <a:rPr lang="de-CH" altLang="de-DE" sz="2400" dirty="0" err="1">
                <a:latin typeface="Calibri" panose="020F0502020204030204" pitchFamily="34" charset="0"/>
              </a:rPr>
              <a:t>l’économie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suisse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 dirty="0">
                <a:latin typeface="Calibri" panose="020F0502020204030204" pitchFamily="34" charset="0"/>
              </a:rPr>
              <a:t>Qu’analyse-t-on en</a:t>
            </a:r>
            <a:r>
              <a:rPr lang="fr-FR" altLang="de-DE" sz="2400" b="1" dirty="0">
                <a:solidFill>
                  <a:srgbClr val="478744"/>
                </a:solidFill>
                <a:latin typeface="Calibri" panose="020F0502020204030204" pitchFamily="34" charset="0"/>
              </a:rPr>
              <a:t> </a:t>
            </a:r>
            <a:r>
              <a:rPr lang="fr-FR" altLang="de-DE" sz="2400" dirty="0">
                <a:latin typeface="Calibri" panose="020F0502020204030204" pitchFamily="34" charset="0"/>
              </a:rPr>
              <a:t>sciences économiques ?</a:t>
            </a:r>
            <a:endParaRPr lang="de-CH" altLang="de-DE" sz="2400" dirty="0">
              <a:latin typeface="Calibri" panose="020F0502020204030204" pitchFamily="34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CD18314-A59B-D848-2AA3-9CB7A2E47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8D40E37F-BD39-D9C9-D5E3-4A09C8C92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6">
            <a:extLst>
              <a:ext uri="{FF2B5EF4-FFF2-40B4-BE49-F238E27FC236}">
                <a16:creationId xmlns:a16="http://schemas.microsoft.com/office/drawing/2014/main" id="{FA2DE0EA-49C5-C9B4-8AD6-2C267D425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9991E476-14C5-0729-797D-229780E0B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1DE3E556-14A0-6F4F-00B1-5A0556486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buFontTx/>
              <a:buAutoNum type="arabicPeriod"/>
              <a:defRPr/>
            </a:pPr>
            <a:r>
              <a:rPr lang="fr-FR" altLang="de-DE" sz="2300" b="1" dirty="0">
                <a:solidFill>
                  <a:schemeClr val="bg1"/>
                </a:solidFill>
                <a:latin typeface="Calibri" panose="020F0502020204030204" pitchFamily="34" charset="0"/>
              </a:rPr>
              <a:t>Principaux paramètres permettant de mesurer </a:t>
            </a:r>
          </a:p>
          <a:p>
            <a:pPr eaLnBrk="1" hangingPunct="1">
              <a:defRPr/>
            </a:pPr>
            <a:r>
              <a:rPr lang="fr-FR" altLang="de-DE" sz="2300" b="1" dirty="0">
                <a:solidFill>
                  <a:schemeClr val="bg1"/>
                </a:solidFill>
                <a:latin typeface="Calibri" panose="020F0502020204030204" pitchFamily="34" charset="0"/>
              </a:rPr>
              <a:t>le succès économique d’un pays</a:t>
            </a:r>
            <a:endParaRPr lang="de-CH" altLang="de-DE" sz="23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340" name="Text Box 7">
            <a:extLst>
              <a:ext uri="{FF2B5EF4-FFF2-40B4-BE49-F238E27FC236}">
                <a16:creationId xmlns:a16="http://schemas.microsoft.com/office/drawing/2014/main" id="{5B702862-F6D1-76D3-4C0A-4DFF605DE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>
                <a:latin typeface="Calibri" panose="020F0502020204030204" pitchFamily="34" charset="0"/>
              </a:rPr>
              <a:t>5</a:t>
            </a:r>
            <a:r>
              <a:rPr lang="fr-FR" altLang="de-DE" sz="2400" b="1" dirty="0">
                <a:latin typeface="Calibri" panose="020F0502020204030204" pitchFamily="34" charset="0"/>
              </a:rPr>
              <a:t> principaux paramètres permettant de mesurer le succès économique </a:t>
            </a:r>
            <a:r>
              <a:rPr lang="fr-FR" altLang="de-DE" sz="2400" b="1">
                <a:latin typeface="Calibri" panose="020F0502020204030204" pitchFamily="34" charset="0"/>
              </a:rPr>
              <a:t>d’un pays </a:t>
            </a:r>
            <a:r>
              <a:rPr lang="de-CH" altLang="de-DE" sz="2400" b="1">
                <a:latin typeface="Calibri" panose="020F0502020204030204" pitchFamily="34" charset="0"/>
              </a:rPr>
              <a:t>: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la prospérité économique</a:t>
            </a: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l’emploi</a:t>
            </a: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la stabilité des prix</a:t>
            </a: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la stabilité financière</a:t>
            </a: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la stabilité du financement étatique</a:t>
            </a:r>
          </a:p>
          <a:p>
            <a:pPr eaLnBrk="1" hangingPunct="1">
              <a:buFontTx/>
              <a:buChar char="•"/>
            </a:pPr>
            <a:endParaRPr lang="de-CH" altLang="de-DE" sz="24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7">
            <a:extLst>
              <a:ext uri="{FF2B5EF4-FFF2-40B4-BE49-F238E27FC236}">
                <a16:creationId xmlns:a16="http://schemas.microsoft.com/office/drawing/2014/main" id="{24A4D327-05D1-DD91-00CA-C56B5A90C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5362" name="Text Box 10">
            <a:extLst>
              <a:ext uri="{FF2B5EF4-FFF2-40B4-BE49-F238E27FC236}">
                <a16:creationId xmlns:a16="http://schemas.microsoft.com/office/drawing/2014/main" id="{4F0BE0D3-43B1-D0E6-A878-51BF6CA9B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11250"/>
            <a:ext cx="82994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Structure du chapitre :</a:t>
            </a:r>
          </a:p>
          <a:p>
            <a:pPr eaLnBrk="1" hangingPunct="1"/>
            <a:endParaRPr lang="de-CH" altLang="de-DE" sz="24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Comment évaluer la situation économique d’un pays ?</a:t>
            </a: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de-CH" altLang="de-DE" sz="2400" b="1">
                <a:solidFill>
                  <a:srgbClr val="478744"/>
                </a:solidFill>
                <a:latin typeface="Calibri" panose="020F0502020204030204" pitchFamily="34" charset="0"/>
              </a:rPr>
              <a:t>L’exemple de l’économie suisse</a:t>
            </a:r>
          </a:p>
          <a:p>
            <a:pPr eaLnBrk="1" hangingPunct="1">
              <a:buFontTx/>
              <a:buAutoNum type="arabicPeriod"/>
            </a:pPr>
            <a:r>
              <a:rPr lang="fr-FR" altLang="de-DE" sz="2400">
                <a:latin typeface="Calibri" panose="020F0502020204030204" pitchFamily="34" charset="0"/>
              </a:rPr>
              <a:t>Qu’est-ce qu’on analyse en sciences économiques ?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31290B1F-9B19-5891-F2A1-017B2F6BB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136525"/>
            <a:ext cx="7392987" cy="649288"/>
          </a:xfrm>
          <a:prstGeom prst="rect">
            <a:avLst/>
          </a:prstGeom>
          <a:solidFill>
            <a:srgbClr val="47874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AE06D93A-061A-3383-21E0-F79146984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6">
            <a:extLst>
              <a:ext uri="{FF2B5EF4-FFF2-40B4-BE49-F238E27FC236}">
                <a16:creationId xmlns:a16="http://schemas.microsoft.com/office/drawing/2014/main" id="{7890F172-2644-5801-0F70-D9E26C810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19387D1D-D2D1-BC71-E150-25D328B37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EBF188D4-DD71-91E8-0F6A-38AC7C464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16388" name="Text Box 7">
            <a:extLst>
              <a:ext uri="{FF2B5EF4-FFF2-40B4-BE49-F238E27FC236}">
                <a16:creationId xmlns:a16="http://schemas.microsoft.com/office/drawing/2014/main" id="{99032551-893C-F3CE-21CE-B8728A71F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Prospérité</a:t>
            </a:r>
            <a:r>
              <a:rPr lang="de-CH" altLang="de-DE" sz="2400" b="1" dirty="0">
                <a:latin typeface="Calibri" panose="020F0502020204030204" pitchFamily="34" charset="0"/>
              </a:rPr>
              <a:t> : </a:t>
            </a:r>
            <a:r>
              <a:rPr lang="de-CH" altLang="de-DE" sz="2400" b="1" dirty="0" err="1">
                <a:latin typeface="Calibri" panose="020F0502020204030204" pitchFamily="34" charset="0"/>
              </a:rPr>
              <a:t>une</a:t>
            </a:r>
            <a:r>
              <a:rPr lang="de-CH" altLang="de-DE" sz="2400" b="1" dirty="0">
                <a:latin typeface="Calibri" panose="020F0502020204030204" pitchFamily="34" charset="0"/>
              </a:rPr>
              <a:t> Suisse </a:t>
            </a:r>
            <a:r>
              <a:rPr lang="de-CH" altLang="de-DE" sz="2400" b="1" dirty="0" err="1">
                <a:latin typeface="Calibri" panose="020F0502020204030204" pitchFamily="34" charset="0"/>
              </a:rPr>
              <a:t>riche</a:t>
            </a:r>
            <a:r>
              <a:rPr lang="de-CH" altLang="de-DE" sz="2400" b="1" dirty="0">
                <a:latin typeface="Calibri" panose="020F0502020204030204" pitchFamily="34" charset="0"/>
              </a:rPr>
              <a:t>, </a:t>
            </a:r>
            <a:r>
              <a:rPr lang="de-CH" altLang="de-DE" sz="2400" b="1" dirty="0" err="1">
                <a:latin typeface="Calibri" panose="020F0502020204030204" pitchFamily="34" charset="0"/>
              </a:rPr>
              <a:t>mais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pas</a:t>
            </a:r>
            <a:r>
              <a:rPr lang="de-CH" altLang="de-DE" sz="2400" b="1" dirty="0">
                <a:latin typeface="Calibri" panose="020F0502020204030204" pitchFamily="34" charset="0"/>
              </a:rPr>
              <a:t> très </a:t>
            </a:r>
            <a:r>
              <a:rPr lang="de-CH" altLang="de-DE" sz="2400" b="1" dirty="0" err="1">
                <a:latin typeface="Calibri" panose="020F0502020204030204" pitchFamily="34" charset="0"/>
              </a:rPr>
              <a:t>dynamique</a:t>
            </a: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endParaRPr lang="de-CH" altLang="de-DE" sz="2400" b="1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fr-FR" altLang="de-DE" sz="2400" dirty="0">
                <a:latin typeface="Calibri" panose="020F0502020204030204" pitchFamily="34" charset="0"/>
              </a:rPr>
              <a:t>La Suisse a longtemps été considérée comme le pays le plus riche de la planète.</a:t>
            </a: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Son </a:t>
            </a:r>
            <a:r>
              <a:rPr lang="de-CH" altLang="de-DE" sz="2400" dirty="0" err="1">
                <a:latin typeface="Calibri" panose="020F0502020204030204" pitchFamily="34" charset="0"/>
              </a:rPr>
              <a:t>avance</a:t>
            </a:r>
            <a:r>
              <a:rPr lang="de-CH" altLang="de-DE" sz="2400" dirty="0">
                <a:latin typeface="Calibri" panose="020F0502020204030204" pitchFamily="34" charset="0"/>
              </a:rPr>
              <a:t> a </a:t>
            </a:r>
            <a:r>
              <a:rPr lang="de-CH" altLang="de-DE" sz="2400" dirty="0" err="1">
                <a:latin typeface="Calibri" panose="020F0502020204030204" pitchFamily="34" charset="0"/>
              </a:rPr>
              <a:t>néanmoins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fondu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613054-84DF-1CE4-C5EF-89B73DC4B5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480"/>
          <a:stretch/>
        </p:blipFill>
        <p:spPr>
          <a:xfrm>
            <a:off x="344488" y="3284984"/>
            <a:ext cx="8350250" cy="31095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6">
            <a:extLst>
              <a:ext uri="{FF2B5EF4-FFF2-40B4-BE49-F238E27FC236}">
                <a16:creationId xmlns:a16="http://schemas.microsoft.com/office/drawing/2014/main" id="{24D9BF6B-3889-37AB-F76E-306AE466F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AF1A2B1F-D183-3DCA-99A3-E6A378A0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8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C872FAA2-1293-C87A-8D9B-2CAEE7C34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17412" name="Text Box 7">
            <a:extLst>
              <a:ext uri="{FF2B5EF4-FFF2-40B4-BE49-F238E27FC236}">
                <a16:creationId xmlns:a16="http://schemas.microsoft.com/office/drawing/2014/main" id="{19C71402-ACB8-4860-60C3-743195BF6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de-DE" sz="2400" b="1">
                <a:latin typeface="Calibri" panose="020F0502020204030204" pitchFamily="34" charset="0"/>
              </a:rPr>
              <a:t>Évolution à long terme du PIB réel par habitant de la Suisse</a:t>
            </a:r>
            <a:endParaRPr lang="de-CH" altLang="de-DE" sz="2400">
              <a:latin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575552A-DBE7-724B-1F18-2E3F6A24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33" b="-1"/>
          <a:stretch/>
        </p:blipFill>
        <p:spPr>
          <a:xfrm>
            <a:off x="979082" y="1844824"/>
            <a:ext cx="7185836" cy="41208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6">
            <a:extLst>
              <a:ext uri="{FF2B5EF4-FFF2-40B4-BE49-F238E27FC236}">
                <a16:creationId xmlns:a16="http://schemas.microsoft.com/office/drawing/2014/main" id="{A0E4934C-5EA0-5CF4-A482-2B1B2141D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38D97173-8BC0-00DA-F598-8E0F2380A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B2DB243D-11D5-D9AD-AAE4-4D0ED4CE6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18436" name="Text Box 7">
            <a:extLst>
              <a:ext uri="{FF2B5EF4-FFF2-40B4-BE49-F238E27FC236}">
                <a16:creationId xmlns:a16="http://schemas.microsoft.com/office/drawing/2014/main" id="{B5074742-50E8-4AFD-2BB2-DA090741A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latin typeface="Calibri" panose="020F0502020204030204" pitchFamily="34" charset="0"/>
              </a:rPr>
              <a:t>Évolution à long terme du PIB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>
                <a:latin typeface="Calibri" panose="020F0502020204030204" pitchFamily="34" charset="0"/>
              </a:rPr>
              <a:t>2 éléments sont reconnaissables :</a:t>
            </a:r>
          </a:p>
          <a:p>
            <a:pPr eaLnBrk="1" hangingPunct="1"/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fr-FR" altLang="de-DE" sz="2400">
                <a:latin typeface="Calibri" panose="020F0502020204030204" pitchFamily="34" charset="0"/>
              </a:rPr>
              <a:t>La croissance tendancielle : à long terme, le PIB s’élève de manière continue.</a:t>
            </a:r>
            <a:br>
              <a:rPr lang="fr-FR" altLang="de-DE" sz="2400">
                <a:latin typeface="Calibri" panose="020F0502020204030204" pitchFamily="34" charset="0"/>
              </a:rPr>
            </a:br>
            <a:endParaRPr lang="de-CH" altLang="de-DE" sz="240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fr-FR" altLang="de-DE" sz="2400">
                <a:latin typeface="Calibri" panose="020F0502020204030204" pitchFamily="34" charset="0"/>
                <a:sym typeface="Wingdings" pitchFamily="2" charset="2"/>
              </a:rPr>
              <a:t>Les fluctuations conjoncturelles : à court terme, cette croissance évolue irrégulièrement.</a:t>
            </a:r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 typeface="Calibri" panose="020F0502020204030204" pitchFamily="34" charset="0"/>
              <a:buChar char="•"/>
            </a:pPr>
            <a:endParaRPr lang="de-CH" altLang="de-DE" sz="2400">
              <a:latin typeface="Calibri" panose="020F0502020204030204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6">
            <a:extLst>
              <a:ext uri="{FF2B5EF4-FFF2-40B4-BE49-F238E27FC236}">
                <a16:creationId xmlns:a16="http://schemas.microsoft.com/office/drawing/2014/main" id="{13FDF583-F784-438F-2C76-98B416C8E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1073150"/>
            <a:ext cx="397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CH" altLang="de-DE">
              <a:latin typeface="Calibri" panose="020F0502020204030204" pitchFamily="34" charset="0"/>
            </a:endParaRPr>
          </a:p>
        </p:txBody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4CDD5421-5914-E6CE-4BC6-0F06E410C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5600" y="144463"/>
            <a:ext cx="71913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1</a:t>
            </a:r>
            <a:endParaRPr lang="de-DE" altLang="de-DE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A909D6E3-DB8D-6765-7E55-2D2678B85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7638"/>
            <a:ext cx="7392988" cy="649287"/>
          </a:xfrm>
          <a:prstGeom prst="rect">
            <a:avLst/>
          </a:prstGeom>
          <a:solidFill>
            <a:srgbClr val="478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>
                <a:solidFill>
                  <a:schemeClr val="bg1"/>
                </a:solidFill>
                <a:latin typeface="Calibri" panose="020F0502020204030204" pitchFamily="34" charset="0"/>
              </a:rPr>
              <a:t>2. L’exemple de l’économie suisse</a:t>
            </a:r>
          </a:p>
        </p:txBody>
      </p:sp>
      <p:sp>
        <p:nvSpPr>
          <p:cNvPr id="19460" name="Text Box 7">
            <a:extLst>
              <a:ext uri="{FF2B5EF4-FFF2-40B4-BE49-F238E27FC236}">
                <a16:creationId xmlns:a16="http://schemas.microsoft.com/office/drawing/2014/main" id="{F8DF312A-B117-E09E-F11F-5247666FD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43000"/>
            <a:ext cx="829945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unga" panose="020B05020402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CH" altLang="de-DE" sz="2400" b="1" dirty="0" err="1">
                <a:latin typeface="Calibri" panose="020F0502020204030204" pitchFamily="34" charset="0"/>
              </a:rPr>
              <a:t>Évolution</a:t>
            </a:r>
            <a:r>
              <a:rPr lang="de-CH" altLang="de-DE" sz="2400" b="1" dirty="0">
                <a:latin typeface="Calibri" panose="020F0502020204030204" pitchFamily="34" charset="0"/>
              </a:rPr>
              <a:t> à </a:t>
            </a:r>
            <a:r>
              <a:rPr lang="de-CH" altLang="de-DE" sz="2400" b="1" dirty="0" err="1">
                <a:latin typeface="Calibri" panose="020F0502020204030204" pitchFamily="34" charset="0"/>
              </a:rPr>
              <a:t>long</a:t>
            </a:r>
            <a:r>
              <a:rPr lang="de-CH" altLang="de-DE" sz="2400" b="1" dirty="0">
                <a:latin typeface="Calibri" panose="020F0502020204030204" pitchFamily="34" charset="0"/>
              </a:rPr>
              <a:t> </a:t>
            </a:r>
            <a:r>
              <a:rPr lang="de-CH" altLang="de-DE" sz="2400" b="1" dirty="0" err="1">
                <a:latin typeface="Calibri" panose="020F0502020204030204" pitchFamily="34" charset="0"/>
              </a:rPr>
              <a:t>terme</a:t>
            </a:r>
            <a:r>
              <a:rPr lang="de-CH" altLang="de-DE" sz="2400" b="1" dirty="0">
                <a:latin typeface="Calibri" panose="020F0502020204030204" pitchFamily="34" charset="0"/>
              </a:rPr>
              <a:t> du PIB</a:t>
            </a:r>
          </a:p>
          <a:p>
            <a:pPr eaLnBrk="1" hangingPunct="1"/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de-CH" altLang="de-DE" sz="2400" dirty="0">
                <a:latin typeface="Calibri" panose="020F0502020204030204" pitchFamily="34" charset="0"/>
              </a:rPr>
              <a:t>3 </a:t>
            </a:r>
            <a:r>
              <a:rPr lang="de-CH" altLang="de-DE" sz="2400" dirty="0" err="1">
                <a:latin typeface="Calibri" panose="020F0502020204030204" pitchFamily="34" charset="0"/>
              </a:rPr>
              <a:t>grandes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phases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sont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distinguées</a:t>
            </a:r>
            <a:r>
              <a:rPr lang="de-CH" altLang="de-DE" sz="2400" dirty="0">
                <a:latin typeface="Calibri" panose="020F0502020204030204" pitchFamily="34" charset="0"/>
              </a:rPr>
              <a:t> :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1900-1945 :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faible</a:t>
            </a:r>
            <a:r>
              <a:rPr lang="de-CH" altLang="de-DE" sz="2400" dirty="0">
                <a:latin typeface="Calibri" panose="020F0502020204030204" pitchFamily="34" charset="0"/>
              </a:rPr>
              <a:t>. Après le krach </a:t>
            </a:r>
            <a:r>
              <a:rPr lang="de-CH" altLang="de-DE" sz="2400" dirty="0" err="1">
                <a:latin typeface="Calibri" panose="020F0502020204030204" pitchFamily="34" charset="0"/>
              </a:rPr>
              <a:t>boursier</a:t>
            </a:r>
            <a:r>
              <a:rPr lang="de-CH" altLang="de-DE" sz="2400" dirty="0">
                <a:latin typeface="Calibri" panose="020F0502020204030204" pitchFamily="34" charset="0"/>
              </a:rPr>
              <a:t> de 1929 : </a:t>
            </a:r>
            <a:r>
              <a:rPr lang="de-CH" altLang="de-DE" sz="2400" dirty="0" err="1">
                <a:latin typeface="Calibri" panose="020F0502020204030204" pitchFamily="34" charset="0"/>
              </a:rPr>
              <a:t>ralentissement</a:t>
            </a:r>
            <a:r>
              <a:rPr lang="de-CH" altLang="de-DE" sz="2400" dirty="0">
                <a:latin typeface="Calibri" panose="020F0502020204030204" pitchFamily="34" charset="0"/>
              </a:rPr>
              <a:t> et </a:t>
            </a:r>
            <a:r>
              <a:rPr lang="de-CH" altLang="de-DE" sz="2400" dirty="0" err="1">
                <a:latin typeface="Calibri" panose="020F0502020204030204" pitchFamily="34" charset="0"/>
              </a:rPr>
              <a:t>stagnation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1945-1973 : très forte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économique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Char char="•"/>
            </a:pPr>
            <a:endParaRPr lang="de-CH" altLang="de-DE" sz="24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CH" altLang="de-DE" sz="2400" dirty="0">
                <a:latin typeface="Calibri" panose="020F0502020204030204" pitchFamily="34" charset="0"/>
              </a:rPr>
              <a:t>1973-aujourd’hui :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 après la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pétrolière</a:t>
            </a:r>
            <a:r>
              <a:rPr lang="de-CH" altLang="de-DE" sz="2400" dirty="0">
                <a:latin typeface="Calibri" panose="020F0502020204030204" pitchFamily="34" charset="0"/>
              </a:rPr>
              <a:t> de 1973. Relance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1980, </a:t>
            </a:r>
            <a:r>
              <a:rPr lang="de-CH" altLang="de-DE" sz="2400" dirty="0" err="1">
                <a:latin typeface="Calibri" panose="020F0502020204030204" pitchFamily="34" charset="0"/>
              </a:rPr>
              <a:t>récession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dans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les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années</a:t>
            </a:r>
            <a:r>
              <a:rPr lang="de-CH" altLang="de-DE" sz="2400" dirty="0">
                <a:latin typeface="Calibri" panose="020F0502020204030204" pitchFamily="34" charset="0"/>
              </a:rPr>
              <a:t> 1990, </a:t>
            </a:r>
            <a:r>
              <a:rPr lang="de-CH" altLang="de-DE" sz="2400" dirty="0" err="1">
                <a:latin typeface="Calibri" panose="020F0502020204030204" pitchFamily="34" charset="0"/>
              </a:rPr>
              <a:t>puis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reprise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r>
              <a:rPr lang="de-CH" altLang="de-DE" sz="2400" dirty="0" err="1">
                <a:latin typeface="Calibri" panose="020F0502020204030204" pitchFamily="34" charset="0"/>
              </a:rPr>
              <a:t>Conjoncture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négative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dès</a:t>
            </a:r>
            <a:r>
              <a:rPr lang="de-CH" altLang="de-DE" sz="2400" dirty="0">
                <a:latin typeface="Calibri" panose="020F0502020204030204" pitchFamily="34" charset="0"/>
              </a:rPr>
              <a:t> 2009 en </a:t>
            </a:r>
            <a:r>
              <a:rPr lang="de-CH" altLang="de-DE" sz="2400" dirty="0" err="1">
                <a:latin typeface="Calibri" panose="020F0502020204030204" pitchFamily="34" charset="0"/>
              </a:rPr>
              <a:t>raison</a:t>
            </a:r>
            <a:r>
              <a:rPr lang="de-CH" altLang="de-DE" sz="2400" dirty="0">
                <a:latin typeface="Calibri" panose="020F0502020204030204" pitchFamily="34" charset="0"/>
              </a:rPr>
              <a:t> de la </a:t>
            </a:r>
            <a:r>
              <a:rPr lang="de-CH" altLang="de-DE" sz="2400" dirty="0" err="1">
                <a:latin typeface="Calibri" panose="020F0502020204030204" pitchFamily="34" charset="0"/>
              </a:rPr>
              <a:t>crise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financière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mondiale</a:t>
            </a:r>
            <a:r>
              <a:rPr lang="de-CH" altLang="de-DE" sz="2400" dirty="0">
                <a:latin typeface="Calibri" panose="020F0502020204030204" pitchFamily="34" charset="0"/>
              </a:rPr>
              <a:t>. </a:t>
            </a:r>
            <a:r>
              <a:rPr lang="de-CH" altLang="de-DE" sz="2400" dirty="0" err="1">
                <a:latin typeface="Calibri" panose="020F0502020204030204" pitchFamily="34" charset="0"/>
              </a:rPr>
              <a:t>Globalement</a:t>
            </a:r>
            <a:r>
              <a:rPr lang="de-CH" altLang="de-DE" sz="2400" dirty="0">
                <a:latin typeface="Calibri" panose="020F0502020204030204" pitchFamily="34" charset="0"/>
              </a:rPr>
              <a:t>, </a:t>
            </a:r>
            <a:r>
              <a:rPr lang="de-CH" altLang="de-DE" sz="2400" dirty="0" err="1">
                <a:latin typeface="Calibri" panose="020F0502020204030204" pitchFamily="34" charset="0"/>
              </a:rPr>
              <a:t>une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croissance</a:t>
            </a:r>
            <a:r>
              <a:rPr lang="de-CH" altLang="de-DE" sz="2400" dirty="0">
                <a:latin typeface="Calibri" panose="020F0502020204030204" pitchFamily="34" charset="0"/>
              </a:rPr>
              <a:t> plus </a:t>
            </a:r>
            <a:r>
              <a:rPr lang="de-CH" altLang="de-DE" sz="2400" dirty="0" err="1">
                <a:latin typeface="Calibri" panose="020F0502020204030204" pitchFamily="34" charset="0"/>
              </a:rPr>
              <a:t>basse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que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durant</a:t>
            </a:r>
            <a:r>
              <a:rPr lang="de-CH" altLang="de-DE" sz="2400" dirty="0">
                <a:latin typeface="Calibri" panose="020F0502020204030204" pitchFamily="34" charset="0"/>
              </a:rPr>
              <a:t> la 2</a:t>
            </a:r>
            <a:r>
              <a:rPr lang="de-CH" altLang="de-DE" sz="2400" baseline="30000" dirty="0">
                <a:latin typeface="Calibri" panose="020F0502020204030204" pitchFamily="34" charset="0"/>
              </a:rPr>
              <a:t>e</a:t>
            </a:r>
            <a:r>
              <a:rPr lang="de-CH" altLang="de-DE" sz="2400" dirty="0">
                <a:latin typeface="Calibri" panose="020F0502020204030204" pitchFamily="34" charset="0"/>
              </a:rPr>
              <a:t> </a:t>
            </a:r>
            <a:r>
              <a:rPr lang="de-CH" altLang="de-DE" sz="2400" dirty="0" err="1">
                <a:latin typeface="Calibri" panose="020F0502020204030204" pitchFamily="34" charset="0"/>
              </a:rPr>
              <a:t>phase</a:t>
            </a:r>
            <a:r>
              <a:rPr lang="de-CH" altLang="de-DE" sz="2400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478744"/>
        </a:solidFill>
        <a:ln w="9525">
          <a:noFill/>
          <a:miter lim="800000"/>
          <a:headEnd/>
          <a:tailEnd/>
        </a:ln>
      </a:spPr>
      <a:bodyPr wrap="none" anchor="ctr"/>
      <a:lstStyle>
        <a:defPPr algn="l" eaLnBrk="1" hangingPunct="1">
          <a:defRPr sz="2400" b="1">
            <a:solidFill>
              <a:schemeClr val="bg1"/>
            </a:solidFill>
            <a:latin typeface="Calibri" panose="020F0502020204030204" pitchFamily="34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Design1" id="{DD343853-80C9-4B19-9AFB-3A86E22C7C46}" vid="{767531E6-B96E-42D6-839C-541C1BCEDF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</TotalTime>
  <Words>1077</Words>
  <Application>Microsoft Macintosh PowerPoint</Application>
  <PresentationFormat>Affichage à l'écran (4:3)</PresentationFormat>
  <Paragraphs>177</Paragraphs>
  <Slides>24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ＭＳ Ｐゴシック</vt:lpstr>
      <vt:lpstr>Arial</vt:lpstr>
      <vt:lpstr>Calibri</vt:lpstr>
      <vt:lpstr>Frutiger 45 Light</vt:lpstr>
      <vt:lpstr>Tunga</vt:lpstr>
      <vt:lpstr>Design1</vt:lpstr>
      <vt:lpstr>De quoi traitent les sciences économiques 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und Geldpolitik</dc:title>
  <dc:creator>Damian Künzi</dc:creator>
  <cp:lastModifiedBy>Alice Micheau</cp:lastModifiedBy>
  <cp:revision>314</cp:revision>
  <dcterms:created xsi:type="dcterms:W3CDTF">2007-08-28T15:32:08Z</dcterms:created>
  <dcterms:modified xsi:type="dcterms:W3CDTF">2025-03-04T08:59:14Z</dcterms:modified>
</cp:coreProperties>
</file>